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64" r:id="rId4"/>
    <p:sldId id="270" r:id="rId5"/>
    <p:sldId id="265" r:id="rId6"/>
    <p:sldId id="271" r:id="rId7"/>
    <p:sldId id="266" r:id="rId8"/>
    <p:sldId id="272" r:id="rId9"/>
    <p:sldId id="267" r:id="rId10"/>
    <p:sldId id="273" r:id="rId11"/>
    <p:sldId id="268" r:id="rId12"/>
    <p:sldId id="269" r:id="rId13"/>
    <p:sldId id="261" r:id="rId14"/>
    <p:sldId id="262" r:id="rId15"/>
    <p:sldId id="257" r:id="rId16"/>
    <p:sldId id="258" r:id="rId17"/>
    <p:sldId id="259" r:id="rId18"/>
    <p:sldId id="26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60" autoAdjust="0"/>
  </p:normalViewPr>
  <p:slideViewPr>
    <p:cSldViewPr>
      <p:cViewPr varScale="1">
        <p:scale>
          <a:sx n="66" d="100"/>
          <a:sy n="66" d="100"/>
        </p:scale>
        <p:origin x="-1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F223-CD5A-4F43-AF51-B44BB2AD5C9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639B4BF-098B-4F08-AC05-ADB82BFA8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F223-CD5A-4F43-AF51-B44BB2AD5C9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B4BF-098B-4F08-AC05-ADB82BFA8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F223-CD5A-4F43-AF51-B44BB2AD5C9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B4BF-098B-4F08-AC05-ADB82BFA8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F223-CD5A-4F43-AF51-B44BB2AD5C9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639B4BF-098B-4F08-AC05-ADB82BFA8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F223-CD5A-4F43-AF51-B44BB2AD5C9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B4BF-098B-4F08-AC05-ADB82BFA85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F223-CD5A-4F43-AF51-B44BB2AD5C9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B4BF-098B-4F08-AC05-ADB82BFA8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F223-CD5A-4F43-AF51-B44BB2AD5C9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639B4BF-098B-4F08-AC05-ADB82BFA85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F223-CD5A-4F43-AF51-B44BB2AD5C9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B4BF-098B-4F08-AC05-ADB82BFA8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F223-CD5A-4F43-AF51-B44BB2AD5C9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B4BF-098B-4F08-AC05-ADB82BFA8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F223-CD5A-4F43-AF51-B44BB2AD5C9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B4BF-098B-4F08-AC05-ADB82BFA8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F223-CD5A-4F43-AF51-B44BB2AD5C9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B4BF-098B-4F08-AC05-ADB82BFA85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2FF223-CD5A-4F43-AF51-B44BB2AD5C91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639B4BF-098B-4F08-AC05-ADB82BFA85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458200" cy="1222375"/>
          </a:xfrm>
        </p:spPr>
        <p:txBody>
          <a:bodyPr>
            <a:noAutofit/>
          </a:bodyPr>
          <a:lstStyle/>
          <a:p>
            <a:r>
              <a:rPr lang="ru-RU" sz="8000" dirty="0" smtClean="0"/>
              <a:t>ХИМИЧЕСКИЕ </a:t>
            </a:r>
            <a:br>
              <a:rPr lang="ru-RU" sz="8000" dirty="0" smtClean="0"/>
            </a:br>
            <a:r>
              <a:rPr lang="ru-RU" sz="8000" dirty="0" smtClean="0"/>
              <a:t>СВОЙСТВА</a:t>
            </a:r>
            <a:br>
              <a:rPr lang="ru-RU" sz="8000" dirty="0" smtClean="0"/>
            </a:br>
            <a:r>
              <a:rPr lang="ru-RU" sz="8000" dirty="0" smtClean="0"/>
              <a:t> СОЛЕЙ</a:t>
            </a:r>
            <a:endParaRPr lang="ru-RU" sz="8000" dirty="0"/>
          </a:p>
        </p:txBody>
      </p:sp>
      <p:pic>
        <p:nvPicPr>
          <p:cNvPr id="4" name="Рисунок 3" descr="книга аниме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1916832"/>
            <a:ext cx="2592288" cy="24482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68144" y="4725144"/>
            <a:ext cx="302198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 err="1" smtClean="0">
                <a:latin typeface="Calibri"/>
              </a:rPr>
              <a:t>CuS</a:t>
            </a:r>
            <a:r>
              <a:rPr lang="en-US" sz="4800" b="1" i="1" dirty="0" smtClean="0">
                <a:latin typeface="Calibri"/>
              </a:rPr>
              <a:t>    </a:t>
            </a:r>
            <a:r>
              <a:rPr lang="en-US" sz="4800" b="1" i="1" dirty="0" err="1" smtClean="0">
                <a:latin typeface="Calibri"/>
              </a:rPr>
              <a:t>BaCl</a:t>
            </a:r>
            <a:r>
              <a:rPr lang="en-US" sz="4800" b="1" i="1" dirty="0" smtClean="0">
                <a:latin typeface="Calibri"/>
              </a:rPr>
              <a:t>₂</a:t>
            </a:r>
          </a:p>
          <a:p>
            <a:r>
              <a:rPr lang="en-US" sz="4800" b="1" i="1" dirty="0">
                <a:latin typeface="Calibri"/>
              </a:rPr>
              <a:t> </a:t>
            </a:r>
            <a:r>
              <a:rPr lang="en-US" sz="4800" b="1" i="1" dirty="0" smtClean="0">
                <a:latin typeface="Calibri"/>
              </a:rPr>
              <a:t>    KNO₃</a:t>
            </a:r>
            <a:endParaRPr lang="ru-RU" sz="4800" b="1" i="1" dirty="0"/>
          </a:p>
        </p:txBody>
      </p:sp>
      <p:sp>
        <p:nvSpPr>
          <p:cNvPr id="6" name="Выгнутая влево стрелка 5"/>
          <p:cNvSpPr/>
          <p:nvPr/>
        </p:nvSpPr>
        <p:spPr>
          <a:xfrm rot="934207">
            <a:off x="5914174" y="3598998"/>
            <a:ext cx="537922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6237312"/>
            <a:ext cx="2804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Учитель:  </a:t>
            </a:r>
            <a:r>
              <a:rPr lang="ru-RU" b="1" dirty="0" err="1" smtClean="0"/>
              <a:t>Макаркина</a:t>
            </a:r>
            <a:r>
              <a:rPr lang="ru-RU" b="1" dirty="0" smtClean="0"/>
              <a:t>  М.А.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Допишите уравнения реакций:</a:t>
            </a:r>
          </a:p>
          <a:p>
            <a:endParaRPr lang="ru-RU" dirty="0" smtClean="0"/>
          </a:p>
          <a:p>
            <a:r>
              <a:rPr lang="en-US" dirty="0" err="1" smtClean="0"/>
              <a:t>MgCl</a:t>
            </a:r>
            <a:r>
              <a:rPr lang="en-US" dirty="0" smtClean="0">
                <a:latin typeface="Calibri"/>
              </a:rPr>
              <a:t>₂</a:t>
            </a:r>
            <a:r>
              <a:rPr lang="en-US" dirty="0" smtClean="0"/>
              <a:t>   +  </a:t>
            </a:r>
            <a:r>
              <a:rPr lang="en-US" dirty="0" err="1" smtClean="0"/>
              <a:t>Na</a:t>
            </a:r>
            <a:r>
              <a:rPr lang="en-US" dirty="0" err="1" smtClean="0">
                <a:latin typeface="Calibri"/>
              </a:rPr>
              <a:t>₂</a:t>
            </a:r>
            <a:r>
              <a:rPr lang="en-US" dirty="0" err="1" smtClean="0"/>
              <a:t>CO</a:t>
            </a:r>
            <a:r>
              <a:rPr lang="en-US" dirty="0" smtClean="0">
                <a:latin typeface="Calibri"/>
              </a:rPr>
              <a:t>₃ →</a:t>
            </a:r>
          </a:p>
          <a:p>
            <a:endParaRPr lang="en-US" dirty="0" smtClean="0">
              <a:latin typeface="Calibri"/>
            </a:endParaRPr>
          </a:p>
          <a:p>
            <a:r>
              <a:rPr lang="en-US" dirty="0" smtClean="0">
                <a:latin typeface="Calibri"/>
              </a:rPr>
              <a:t>   Ca(NO₃)₂  +    K₃PO₄   →</a:t>
            </a:r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11960" y="2780928"/>
            <a:ext cx="3264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MgCO</a:t>
            </a:r>
            <a:r>
              <a:rPr lang="en-US" sz="3200" dirty="0" smtClean="0">
                <a:latin typeface="Calibri"/>
              </a:rPr>
              <a:t>₃↓  +    </a:t>
            </a:r>
            <a:r>
              <a:rPr lang="en-US" sz="3200" dirty="0" err="1" smtClean="0">
                <a:latin typeface="Calibri"/>
              </a:rPr>
              <a:t>NaCl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283968" y="249289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II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932040" y="249289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II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660232" y="2492896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092280" y="2492896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228184" y="2780928"/>
            <a:ext cx="425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3861048"/>
            <a:ext cx="3812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Ca</a:t>
            </a:r>
            <a:r>
              <a:rPr lang="en-US" sz="3200" dirty="0" smtClean="0">
                <a:latin typeface="Calibri"/>
              </a:rPr>
              <a:t>₃</a:t>
            </a:r>
            <a:r>
              <a:rPr lang="en-US" sz="3200" dirty="0" smtClean="0"/>
              <a:t>(PO</a:t>
            </a:r>
            <a:r>
              <a:rPr lang="en-US" sz="3200" dirty="0" smtClean="0">
                <a:latin typeface="Calibri"/>
              </a:rPr>
              <a:t>₄</a:t>
            </a:r>
            <a:r>
              <a:rPr lang="en-US" sz="3200" dirty="0" smtClean="0"/>
              <a:t>)</a:t>
            </a:r>
            <a:r>
              <a:rPr lang="en-US" sz="3200" dirty="0" smtClean="0">
                <a:latin typeface="Calibri"/>
              </a:rPr>
              <a:t>₂↓ +    KNO₃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3861048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843808" y="3861048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7308304" y="3861048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6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8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8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8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80"/>
                            </p:stCondLst>
                            <p:childTnLst>
                              <p:par>
                                <p:cTn id="2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480"/>
                            </p:stCondLst>
                            <p:childTnLst>
                              <p:par>
                                <p:cTn id="3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5. РАЗЛОЖЕНИЕ  ПРИ  НАГРЕВАНИИ</a:t>
            </a:r>
            <a:br>
              <a:rPr lang="ru-RU" dirty="0" smtClean="0"/>
            </a:br>
            <a:r>
              <a:rPr lang="ru-RU" dirty="0" smtClean="0"/>
              <a:t>     НЕРАСТВОРИМЫХ  СОЛЕЙ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-40950" y="1988840"/>
            <a:ext cx="9184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соль</a:t>
            </a:r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  <a:latin typeface="Calibri"/>
              </a:rPr>
              <a:t>↓</a:t>
            </a:r>
            <a:r>
              <a:rPr lang="ru-RU" sz="3600" b="1" dirty="0" smtClean="0">
                <a:solidFill>
                  <a:srgbClr val="7030A0"/>
                </a:solidFill>
                <a:latin typeface="Calibri"/>
              </a:rPr>
              <a:t> → оксид металла  + оксид неметалла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1700808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t</a:t>
            </a:r>
            <a:r>
              <a:rPr lang="en-US" sz="2800" dirty="0" err="1" smtClean="0">
                <a:latin typeface="Calibri"/>
              </a:rPr>
              <a:t>⁰C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411760" y="3356992"/>
            <a:ext cx="41953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/>
              <a:t>BaSiO</a:t>
            </a:r>
            <a:r>
              <a:rPr lang="en-US" sz="3200" b="1" dirty="0" smtClean="0">
                <a:latin typeface="Calibri"/>
              </a:rPr>
              <a:t>₃↓ =  </a:t>
            </a:r>
            <a:r>
              <a:rPr lang="en-US" sz="3200" b="1" dirty="0" err="1" smtClean="0">
                <a:latin typeface="Calibri"/>
              </a:rPr>
              <a:t>BaO</a:t>
            </a:r>
            <a:r>
              <a:rPr lang="en-US" sz="3200" b="1" dirty="0" smtClean="0">
                <a:latin typeface="Calibri"/>
              </a:rPr>
              <a:t>  +  </a:t>
            </a:r>
            <a:r>
              <a:rPr lang="en-US" sz="3200" b="1" dirty="0" err="1" smtClean="0">
                <a:latin typeface="Calibri"/>
              </a:rPr>
              <a:t>SiO</a:t>
            </a:r>
            <a:r>
              <a:rPr lang="en-US" sz="3200" b="1" dirty="0" smtClean="0">
                <a:latin typeface="Calibri"/>
              </a:rPr>
              <a:t>₂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483768" y="4221088"/>
            <a:ext cx="4509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/>
              <a:t>CaCO</a:t>
            </a:r>
            <a:r>
              <a:rPr lang="en-US" sz="3600" b="1" dirty="0" smtClean="0">
                <a:latin typeface="Calibri"/>
              </a:rPr>
              <a:t>₃↓ =  </a:t>
            </a:r>
            <a:r>
              <a:rPr lang="en-US" sz="3600" b="1" dirty="0" err="1" smtClean="0">
                <a:latin typeface="Calibri"/>
              </a:rPr>
              <a:t>CaO</a:t>
            </a:r>
            <a:r>
              <a:rPr lang="en-US" sz="3600" b="1" dirty="0" smtClean="0">
                <a:latin typeface="Calibri"/>
              </a:rPr>
              <a:t>  +  CO₂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11760" y="5301208"/>
            <a:ext cx="5254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Ca</a:t>
            </a:r>
            <a:r>
              <a:rPr lang="en-US" sz="3200" b="1" dirty="0" smtClean="0">
                <a:latin typeface="Calibri"/>
              </a:rPr>
              <a:t>₃(PO₄)₂↓ </a:t>
            </a:r>
            <a:r>
              <a:rPr lang="en-US" sz="3600" b="1" dirty="0" smtClean="0">
                <a:latin typeface="Calibri"/>
              </a:rPr>
              <a:t>=  3CaO  +  P₂O₅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306896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II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860032" y="306896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II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652120" y="3068960"/>
            <a:ext cx="466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IV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012160" y="306896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II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 flipH="1">
            <a:off x="6677218" y="4941168"/>
            <a:ext cx="55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7020272" y="494116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II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6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86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4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40"/>
                            </p:stCondLst>
                            <p:childTnLst>
                              <p:par>
                                <p:cTn id="2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40"/>
                            </p:stCondLst>
                            <p:childTnLst>
                              <p:par>
                                <p:cTn id="3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40"/>
                            </p:stCondLst>
                            <p:childTnLst>
                              <p:par>
                                <p:cTn id="3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40"/>
                            </p:stCondLst>
                            <p:childTnLst>
                              <p:par>
                                <p:cTn id="5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40"/>
                            </p:stCondLst>
                            <p:childTnLst>
                              <p:par>
                                <p:cTn id="6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8800"/>
            <a:ext cx="3744416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+  металл </a:t>
            </a:r>
            <a:r>
              <a:rPr lang="ru-RU" dirty="0" smtClean="0">
                <a:latin typeface="Calibri"/>
              </a:rPr>
              <a:t>→ </a:t>
            </a:r>
          </a:p>
          <a:p>
            <a:r>
              <a:rPr lang="ru-RU" dirty="0" smtClean="0">
                <a:latin typeface="Calibri"/>
              </a:rPr>
              <a:t> +  кислота →</a:t>
            </a:r>
          </a:p>
          <a:p>
            <a:r>
              <a:rPr lang="ru-RU" dirty="0" smtClean="0">
                <a:latin typeface="Calibri"/>
              </a:rPr>
              <a:t> +  основание →</a:t>
            </a:r>
          </a:p>
          <a:p>
            <a:r>
              <a:rPr lang="ru-RU" dirty="0" smtClean="0">
                <a:latin typeface="Calibri"/>
              </a:rPr>
              <a:t> +  соль →</a:t>
            </a:r>
          </a:p>
          <a:p>
            <a:r>
              <a:rPr lang="ru-RU" dirty="0" smtClean="0">
                <a:latin typeface="Calibri"/>
              </a:rPr>
              <a:t> разложение при</a:t>
            </a:r>
          </a:p>
          <a:p>
            <a:pPr>
              <a:buNone/>
            </a:pPr>
            <a:r>
              <a:rPr lang="ru-RU" dirty="0" smtClean="0">
                <a:latin typeface="Calibri"/>
              </a:rPr>
              <a:t>     нагревании  →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1628800"/>
            <a:ext cx="51535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новая соль  + новый металл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7824" y="2204864"/>
            <a:ext cx="52134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новая соль  + новая кислота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63635" y="2852936"/>
            <a:ext cx="57803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новая соль + новое основание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5776" y="3429000"/>
            <a:ext cx="29574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две новые соли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63888" y="4509120"/>
            <a:ext cx="2247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 два оксида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Т Е С Т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938320" cy="5043190"/>
          </a:xfrm>
        </p:spPr>
        <p:txBody>
          <a:bodyPr>
            <a:normAutofit fontScale="85000" lnSpcReduction="10000"/>
          </a:bodyPr>
          <a:lstStyle/>
          <a:p>
            <a:r>
              <a:rPr lang="ru-RU" sz="2400" dirty="0" smtClean="0"/>
              <a:t>1</a:t>
            </a:r>
            <a:r>
              <a:rPr lang="ru-RU" sz="2800" dirty="0" smtClean="0"/>
              <a:t>. Карбонат калия -  </a:t>
            </a:r>
            <a:r>
              <a:rPr lang="en-US" sz="2800" dirty="0" smtClean="0"/>
              <a:t>K</a:t>
            </a:r>
            <a:r>
              <a:rPr lang="en-US" sz="2800" dirty="0" smtClean="0">
                <a:latin typeface="Calibri"/>
              </a:rPr>
              <a:t>₂</a:t>
            </a:r>
            <a:r>
              <a:rPr lang="en-US" sz="2800" dirty="0" smtClean="0"/>
              <a:t>CO</a:t>
            </a:r>
            <a:r>
              <a:rPr lang="en-US" sz="2800" dirty="0" smtClean="0">
                <a:latin typeface="Calibri"/>
              </a:rPr>
              <a:t>₃  </a:t>
            </a:r>
            <a:r>
              <a:rPr lang="ru-RU" sz="2800" dirty="0" smtClean="0"/>
              <a:t>реагирует</a:t>
            </a:r>
            <a:r>
              <a:rPr lang="en-US" sz="2800" dirty="0" smtClean="0"/>
              <a:t>  c </a:t>
            </a:r>
            <a:r>
              <a:rPr lang="ru-RU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ru-RU" sz="2800" dirty="0" smtClean="0"/>
              <a:t>  а) оксидом натрия  -  </a:t>
            </a:r>
            <a:r>
              <a:rPr lang="en-US" sz="2800" dirty="0" err="1" smtClean="0"/>
              <a:t>Na</a:t>
            </a:r>
            <a:r>
              <a:rPr lang="en-US" sz="2800" dirty="0" err="1" smtClean="0">
                <a:latin typeface="Calibri"/>
              </a:rPr>
              <a:t>₂</a:t>
            </a:r>
            <a:r>
              <a:rPr lang="en-US" sz="2800" dirty="0" err="1" smtClean="0"/>
              <a:t>O</a:t>
            </a:r>
            <a:r>
              <a:rPr lang="en-US" sz="2800" dirty="0" smtClean="0"/>
              <a:t>     </a:t>
            </a:r>
            <a:r>
              <a:rPr lang="en-US" sz="2800" dirty="0" smtClean="0"/>
              <a:t>  </a:t>
            </a:r>
            <a:r>
              <a:rPr lang="ru-RU" sz="2800" dirty="0" smtClean="0"/>
              <a:t>б</a:t>
            </a:r>
            <a:r>
              <a:rPr lang="ru-RU" sz="2800" dirty="0" smtClean="0"/>
              <a:t>) азотной кислотой - </a:t>
            </a:r>
            <a:r>
              <a:rPr lang="en-US" sz="2800" dirty="0" smtClean="0"/>
              <a:t> HNO</a:t>
            </a:r>
            <a:r>
              <a:rPr lang="en-US" sz="2800" dirty="0" smtClean="0">
                <a:latin typeface="Calibri"/>
              </a:rPr>
              <a:t>₃</a:t>
            </a:r>
          </a:p>
          <a:p>
            <a:pPr>
              <a:buNone/>
            </a:pPr>
            <a:r>
              <a:rPr lang="en-US" sz="2800" dirty="0" smtClean="0">
                <a:latin typeface="Calibri"/>
              </a:rPr>
              <a:t>       </a:t>
            </a:r>
            <a:r>
              <a:rPr lang="ru-RU" sz="2800" dirty="0" smtClean="0">
                <a:latin typeface="Calibri"/>
              </a:rPr>
              <a:t>в) магнием  -  </a:t>
            </a:r>
            <a:r>
              <a:rPr lang="en-US" sz="2800" dirty="0" smtClean="0">
                <a:latin typeface="Calibri"/>
              </a:rPr>
              <a:t>Mg</a:t>
            </a:r>
            <a:r>
              <a:rPr lang="ru-RU" sz="2800" dirty="0" smtClean="0">
                <a:latin typeface="Calibri"/>
              </a:rPr>
              <a:t>                         </a:t>
            </a:r>
            <a:r>
              <a:rPr lang="en-US" sz="2800" dirty="0" smtClean="0">
                <a:latin typeface="Calibri"/>
              </a:rPr>
              <a:t> </a:t>
            </a:r>
            <a:r>
              <a:rPr lang="ru-RU" sz="2800" dirty="0" smtClean="0">
                <a:latin typeface="Calibri"/>
              </a:rPr>
              <a:t>г)   водородом  -   </a:t>
            </a:r>
            <a:r>
              <a:rPr lang="en-US" sz="2800" dirty="0" smtClean="0">
                <a:latin typeface="Calibri"/>
              </a:rPr>
              <a:t>H₂</a:t>
            </a:r>
            <a:endParaRPr lang="ru-RU" sz="2800" dirty="0" smtClean="0">
              <a:latin typeface="Calibri"/>
            </a:endParaRPr>
          </a:p>
          <a:p>
            <a:r>
              <a:rPr lang="ru-RU" sz="2800" dirty="0" smtClean="0">
                <a:latin typeface="Calibri"/>
              </a:rPr>
              <a:t>2. Сульфат меди (</a:t>
            </a:r>
            <a:r>
              <a:rPr lang="en-US" sz="2800" dirty="0" smtClean="0">
                <a:latin typeface="Calibri"/>
              </a:rPr>
              <a:t>II</a:t>
            </a:r>
            <a:r>
              <a:rPr lang="ru-RU" sz="2800" dirty="0" smtClean="0">
                <a:latin typeface="Calibri"/>
              </a:rPr>
              <a:t>) </a:t>
            </a:r>
            <a:r>
              <a:rPr lang="en-US" sz="2800" dirty="0" smtClean="0">
                <a:latin typeface="Calibri"/>
              </a:rPr>
              <a:t>-  </a:t>
            </a:r>
            <a:r>
              <a:rPr lang="en-US" sz="2800" dirty="0" err="1" smtClean="0">
                <a:latin typeface="Calibri"/>
              </a:rPr>
              <a:t>CuSO</a:t>
            </a:r>
            <a:r>
              <a:rPr lang="en-US" sz="2800" dirty="0" smtClean="0">
                <a:latin typeface="Calibri"/>
              </a:rPr>
              <a:t>₄ </a:t>
            </a:r>
            <a:r>
              <a:rPr lang="ru-RU" sz="2800" dirty="0" smtClean="0">
                <a:latin typeface="Calibri"/>
              </a:rPr>
              <a:t> реагирует с :</a:t>
            </a:r>
            <a:endParaRPr lang="en-US" sz="2800" dirty="0" smtClean="0">
              <a:latin typeface="Calibri"/>
            </a:endParaRPr>
          </a:p>
          <a:p>
            <a:pPr>
              <a:buNone/>
            </a:pPr>
            <a:r>
              <a:rPr lang="en-US" sz="2800" dirty="0" smtClean="0">
                <a:latin typeface="Calibri"/>
              </a:rPr>
              <a:t>     </a:t>
            </a:r>
            <a:r>
              <a:rPr lang="ru-RU" sz="2800" dirty="0" smtClean="0">
                <a:latin typeface="Calibri"/>
              </a:rPr>
              <a:t>  а) хлоридом бария  -  </a:t>
            </a:r>
            <a:r>
              <a:rPr lang="en-US" sz="2800" dirty="0" err="1" smtClean="0">
                <a:latin typeface="Calibri"/>
              </a:rPr>
              <a:t>BaCl</a:t>
            </a:r>
            <a:r>
              <a:rPr lang="en-US" sz="2800" dirty="0" smtClean="0">
                <a:latin typeface="Calibri"/>
              </a:rPr>
              <a:t>₂</a:t>
            </a:r>
            <a:r>
              <a:rPr lang="ru-RU" sz="2800" dirty="0" smtClean="0">
                <a:latin typeface="Calibri"/>
              </a:rPr>
              <a:t>            </a:t>
            </a:r>
            <a:r>
              <a:rPr lang="en-US" sz="2800" dirty="0" smtClean="0">
                <a:latin typeface="Calibri"/>
              </a:rPr>
              <a:t> </a:t>
            </a:r>
            <a:r>
              <a:rPr lang="ru-RU" sz="2800" dirty="0" smtClean="0">
                <a:latin typeface="Calibri"/>
              </a:rPr>
              <a:t>б) медью  -  </a:t>
            </a:r>
            <a:r>
              <a:rPr lang="en-US" sz="2800" dirty="0" smtClean="0">
                <a:latin typeface="Calibri"/>
              </a:rPr>
              <a:t>Cu</a:t>
            </a:r>
            <a:endParaRPr lang="ru-RU" sz="2800" dirty="0" smtClean="0">
              <a:latin typeface="Calibri"/>
            </a:endParaRPr>
          </a:p>
          <a:p>
            <a:pPr>
              <a:buNone/>
            </a:pPr>
            <a:r>
              <a:rPr lang="en-US" sz="2800" dirty="0" smtClean="0">
                <a:latin typeface="Calibri"/>
              </a:rPr>
              <a:t>      </a:t>
            </a:r>
            <a:r>
              <a:rPr lang="ru-RU" sz="2800" dirty="0" smtClean="0">
                <a:latin typeface="Calibri"/>
              </a:rPr>
              <a:t> в) </a:t>
            </a:r>
            <a:r>
              <a:rPr lang="ru-RU" sz="2800" dirty="0" smtClean="0">
                <a:latin typeface="Calibri"/>
              </a:rPr>
              <a:t>оксидо</a:t>
            </a:r>
            <a:r>
              <a:rPr lang="ru-RU" sz="2800" dirty="0" smtClean="0">
                <a:latin typeface="Calibri"/>
              </a:rPr>
              <a:t>м </a:t>
            </a:r>
            <a:r>
              <a:rPr lang="ru-RU" sz="2800" dirty="0" smtClean="0">
                <a:latin typeface="Calibri"/>
              </a:rPr>
              <a:t> фосфора (</a:t>
            </a:r>
            <a:r>
              <a:rPr lang="en-US" sz="2800" dirty="0" smtClean="0">
                <a:latin typeface="Calibri"/>
              </a:rPr>
              <a:t>V</a:t>
            </a:r>
            <a:r>
              <a:rPr lang="en-US" sz="2800" dirty="0" smtClean="0">
                <a:latin typeface="Calibri"/>
              </a:rPr>
              <a:t>) </a:t>
            </a:r>
            <a:r>
              <a:rPr lang="ru-RU" sz="2800" dirty="0" smtClean="0">
                <a:latin typeface="Calibri"/>
              </a:rPr>
              <a:t>- </a:t>
            </a:r>
            <a:r>
              <a:rPr lang="en-US" sz="2800" dirty="0" smtClean="0">
                <a:latin typeface="Calibri"/>
              </a:rPr>
              <a:t>P₂O₅       </a:t>
            </a:r>
            <a:r>
              <a:rPr lang="ru-RU" sz="2800" dirty="0" smtClean="0">
                <a:latin typeface="Calibri"/>
              </a:rPr>
              <a:t>г</a:t>
            </a:r>
            <a:r>
              <a:rPr lang="ru-RU" sz="2800" dirty="0" smtClean="0">
                <a:latin typeface="Calibri"/>
              </a:rPr>
              <a:t>)</a:t>
            </a:r>
            <a:r>
              <a:rPr lang="en-US" sz="2800" dirty="0" smtClean="0">
                <a:latin typeface="Calibri"/>
              </a:rPr>
              <a:t>  </a:t>
            </a:r>
            <a:r>
              <a:rPr lang="ru-RU" sz="2800" dirty="0" smtClean="0">
                <a:latin typeface="Calibri"/>
              </a:rPr>
              <a:t>углеродом  -  </a:t>
            </a:r>
            <a:r>
              <a:rPr lang="en-US" sz="2800" dirty="0" smtClean="0">
                <a:latin typeface="Calibri"/>
              </a:rPr>
              <a:t>C</a:t>
            </a:r>
            <a:endParaRPr lang="ru-RU" sz="2800" dirty="0" smtClean="0">
              <a:latin typeface="Calibri"/>
            </a:endParaRPr>
          </a:p>
          <a:p>
            <a:r>
              <a:rPr lang="ru-RU" sz="2800" dirty="0" smtClean="0">
                <a:latin typeface="Calibri"/>
              </a:rPr>
              <a:t>3. Раствор хлорида железа (</a:t>
            </a:r>
            <a:r>
              <a:rPr lang="en-US" sz="2800" dirty="0" smtClean="0">
                <a:latin typeface="Calibri"/>
              </a:rPr>
              <a:t>III</a:t>
            </a:r>
            <a:r>
              <a:rPr lang="ru-RU" sz="2800" dirty="0" smtClean="0">
                <a:latin typeface="Calibri"/>
              </a:rPr>
              <a:t>)  реагирует  с :</a:t>
            </a:r>
          </a:p>
          <a:p>
            <a:pPr>
              <a:buNone/>
            </a:pPr>
            <a:r>
              <a:rPr lang="en-US" sz="2800" dirty="0" smtClean="0">
                <a:latin typeface="Calibri"/>
              </a:rPr>
              <a:t>     </a:t>
            </a:r>
            <a:r>
              <a:rPr lang="ru-RU" sz="2800" dirty="0" smtClean="0">
                <a:latin typeface="Calibri"/>
              </a:rPr>
              <a:t>   а) основанием натрия  -  </a:t>
            </a:r>
            <a:r>
              <a:rPr lang="en-US" sz="2800" dirty="0" err="1" smtClean="0">
                <a:latin typeface="Calibri"/>
              </a:rPr>
              <a:t>NaOH</a:t>
            </a:r>
            <a:r>
              <a:rPr lang="ru-RU" sz="2800" dirty="0" smtClean="0">
                <a:latin typeface="Calibri"/>
              </a:rPr>
              <a:t> </a:t>
            </a:r>
            <a:r>
              <a:rPr lang="en-US" sz="2800" dirty="0" smtClean="0">
                <a:latin typeface="Calibri"/>
              </a:rPr>
              <a:t>   </a:t>
            </a:r>
            <a:r>
              <a:rPr lang="ru-RU" sz="2800" dirty="0" smtClean="0">
                <a:latin typeface="Calibri"/>
              </a:rPr>
              <a:t> б) оксидом магния </a:t>
            </a:r>
            <a:r>
              <a:rPr lang="en-US" sz="2800" dirty="0" smtClean="0">
                <a:latin typeface="Calibri"/>
              </a:rPr>
              <a:t>- </a:t>
            </a:r>
            <a:r>
              <a:rPr lang="ru-RU" sz="2800" dirty="0" smtClean="0">
                <a:latin typeface="Calibri"/>
              </a:rPr>
              <a:t> </a:t>
            </a:r>
            <a:r>
              <a:rPr lang="en-US" sz="2800" dirty="0" err="1" smtClean="0">
                <a:latin typeface="Calibri"/>
              </a:rPr>
              <a:t>MgO</a:t>
            </a:r>
            <a:endParaRPr lang="en-US" sz="2800" dirty="0" smtClean="0">
              <a:latin typeface="Calibri"/>
            </a:endParaRPr>
          </a:p>
          <a:p>
            <a:pPr>
              <a:buNone/>
            </a:pPr>
            <a:r>
              <a:rPr lang="en-US" sz="2800" dirty="0" smtClean="0">
                <a:latin typeface="Calibri"/>
              </a:rPr>
              <a:t>     </a:t>
            </a:r>
            <a:r>
              <a:rPr lang="ru-RU" sz="2800" dirty="0" smtClean="0">
                <a:latin typeface="Calibri"/>
              </a:rPr>
              <a:t> </a:t>
            </a:r>
            <a:r>
              <a:rPr lang="en-US" sz="2800" dirty="0" smtClean="0">
                <a:latin typeface="Calibri"/>
              </a:rPr>
              <a:t>  </a:t>
            </a:r>
            <a:r>
              <a:rPr lang="ru-RU" sz="2800" dirty="0" smtClean="0">
                <a:latin typeface="Calibri"/>
              </a:rPr>
              <a:t>в) серебром  -  </a:t>
            </a:r>
            <a:r>
              <a:rPr lang="en-US" sz="2800" dirty="0" smtClean="0">
                <a:latin typeface="Calibri"/>
              </a:rPr>
              <a:t>Ag                             </a:t>
            </a:r>
            <a:r>
              <a:rPr lang="ru-RU" sz="2800" dirty="0" smtClean="0">
                <a:latin typeface="Calibri"/>
              </a:rPr>
              <a:t> г)</a:t>
            </a:r>
            <a:r>
              <a:rPr lang="en-US" sz="2800" dirty="0" smtClean="0">
                <a:latin typeface="Calibri"/>
              </a:rPr>
              <a:t>  </a:t>
            </a:r>
            <a:r>
              <a:rPr lang="ru-RU" sz="2800" dirty="0" smtClean="0">
                <a:latin typeface="Calibri"/>
              </a:rPr>
              <a:t>серой  -  </a:t>
            </a:r>
            <a:r>
              <a:rPr lang="en-US" sz="2800" dirty="0" smtClean="0">
                <a:latin typeface="Calibri"/>
              </a:rPr>
              <a:t>S</a:t>
            </a:r>
            <a:endParaRPr lang="ru-RU" sz="2800" dirty="0" smtClean="0">
              <a:latin typeface="Calibri"/>
            </a:endParaRPr>
          </a:p>
          <a:p>
            <a:r>
              <a:rPr lang="ru-RU" sz="2800" dirty="0" smtClean="0">
                <a:latin typeface="Calibri"/>
              </a:rPr>
              <a:t>4. В цепочке превращений</a:t>
            </a:r>
            <a:r>
              <a:rPr lang="en-US" sz="2800" dirty="0" smtClean="0">
                <a:latin typeface="Calibri"/>
              </a:rPr>
              <a:t> </a:t>
            </a:r>
            <a:r>
              <a:rPr lang="ru-RU" sz="2800" dirty="0" smtClean="0">
                <a:latin typeface="Calibri"/>
              </a:rPr>
              <a:t> </a:t>
            </a:r>
            <a:r>
              <a:rPr lang="en-US" sz="2800" dirty="0" smtClean="0">
                <a:latin typeface="Calibri"/>
              </a:rPr>
              <a:t>Fe →  </a:t>
            </a:r>
            <a:r>
              <a:rPr lang="en-US" sz="3600" b="1" dirty="0" smtClean="0">
                <a:solidFill>
                  <a:srgbClr val="7030A0"/>
                </a:solidFill>
                <a:latin typeface="Calibri"/>
              </a:rPr>
              <a:t>X </a:t>
            </a:r>
            <a:r>
              <a:rPr lang="en-US" sz="2400" dirty="0" smtClean="0">
                <a:latin typeface="Calibri"/>
              </a:rPr>
              <a:t> </a:t>
            </a:r>
            <a:r>
              <a:rPr lang="en-US" sz="2800" dirty="0" smtClean="0">
                <a:latin typeface="Calibri"/>
              </a:rPr>
              <a:t>→ </a:t>
            </a:r>
            <a:r>
              <a:rPr lang="en-US" sz="2400" dirty="0" smtClean="0">
                <a:latin typeface="Calibri"/>
              </a:rPr>
              <a:t> </a:t>
            </a:r>
            <a:r>
              <a:rPr lang="en-US" sz="2800" dirty="0" smtClean="0">
                <a:latin typeface="Calibri"/>
              </a:rPr>
              <a:t>Fe(OH)₃   </a:t>
            </a:r>
            <a:r>
              <a:rPr lang="ru-RU" sz="2800" dirty="0" smtClean="0">
                <a:latin typeface="Calibri"/>
              </a:rPr>
              <a:t>веществом   </a:t>
            </a:r>
            <a:r>
              <a:rPr lang="en-US" sz="3600" b="1" dirty="0" smtClean="0">
                <a:solidFill>
                  <a:srgbClr val="7030A0"/>
                </a:solidFill>
                <a:latin typeface="Calibri"/>
              </a:rPr>
              <a:t>X</a:t>
            </a:r>
            <a:r>
              <a:rPr lang="ru-RU" sz="3600" b="1" dirty="0" smtClean="0">
                <a:solidFill>
                  <a:srgbClr val="7030A0"/>
                </a:solidFill>
                <a:latin typeface="Calibri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Calibri"/>
              </a:rPr>
              <a:t>  </a:t>
            </a:r>
            <a:r>
              <a:rPr lang="ru-RU" sz="2800" dirty="0" smtClean="0">
                <a:solidFill>
                  <a:schemeClr val="tx1"/>
                </a:solidFill>
                <a:latin typeface="Calibri"/>
              </a:rPr>
              <a:t>является:</a:t>
            </a:r>
          </a:p>
          <a:p>
            <a:pPr>
              <a:buNone/>
            </a:pPr>
            <a:r>
              <a:rPr lang="en-US" sz="3600" dirty="0" smtClean="0">
                <a:solidFill>
                  <a:schemeClr val="tx1"/>
                </a:solidFill>
                <a:latin typeface="Calibri"/>
              </a:rPr>
              <a:t>   </a:t>
            </a:r>
            <a:r>
              <a:rPr lang="ru-RU" sz="3600" dirty="0" smtClean="0">
                <a:solidFill>
                  <a:schemeClr val="tx1"/>
                </a:solidFill>
                <a:latin typeface="Calibri"/>
              </a:rPr>
              <a:t>   </a:t>
            </a:r>
            <a:r>
              <a:rPr lang="ru-RU" sz="2800" dirty="0" smtClean="0">
                <a:solidFill>
                  <a:schemeClr val="tx1"/>
                </a:solidFill>
                <a:latin typeface="Calibri"/>
              </a:rPr>
              <a:t>а)  </a:t>
            </a:r>
            <a:r>
              <a:rPr lang="en-US" sz="2800" dirty="0" err="1" smtClean="0">
                <a:solidFill>
                  <a:schemeClr val="tx1"/>
                </a:solidFill>
                <a:latin typeface="Calibri"/>
              </a:rPr>
              <a:t>FeCl</a:t>
            </a:r>
            <a:r>
              <a:rPr lang="en-US" sz="2800" dirty="0" smtClean="0">
                <a:solidFill>
                  <a:schemeClr val="tx1"/>
                </a:solidFill>
                <a:latin typeface="Calibri"/>
              </a:rPr>
              <a:t>₃          </a:t>
            </a:r>
            <a:r>
              <a:rPr lang="ru-RU" sz="2800" dirty="0" smtClean="0">
                <a:solidFill>
                  <a:schemeClr val="tx1"/>
                </a:solidFill>
                <a:latin typeface="Calibri"/>
              </a:rPr>
              <a:t>  </a:t>
            </a:r>
            <a:r>
              <a:rPr lang="en-US" sz="2800" dirty="0" smtClean="0">
                <a:solidFill>
                  <a:schemeClr val="tx1"/>
                </a:solidFill>
                <a:latin typeface="Calibri"/>
              </a:rPr>
              <a:t>  </a:t>
            </a:r>
            <a:r>
              <a:rPr lang="ru-RU" sz="2800" dirty="0" smtClean="0">
                <a:solidFill>
                  <a:schemeClr val="tx1"/>
                </a:solidFill>
                <a:latin typeface="Calibri"/>
              </a:rPr>
              <a:t> б)  </a:t>
            </a:r>
            <a:r>
              <a:rPr lang="en-US" sz="2800" dirty="0" err="1" smtClean="0">
                <a:solidFill>
                  <a:schemeClr val="tx1"/>
                </a:solidFill>
                <a:latin typeface="Calibri"/>
              </a:rPr>
              <a:t>FeO</a:t>
            </a:r>
            <a:r>
              <a:rPr lang="en-US" sz="2800" dirty="0" smtClean="0">
                <a:solidFill>
                  <a:schemeClr val="tx1"/>
                </a:solidFill>
                <a:latin typeface="Calibri"/>
              </a:rPr>
              <a:t>              </a:t>
            </a:r>
            <a:r>
              <a:rPr lang="ru-RU" sz="2800" dirty="0" smtClean="0">
                <a:solidFill>
                  <a:schemeClr val="tx1"/>
                </a:solidFill>
                <a:latin typeface="Calibri"/>
              </a:rPr>
              <a:t> в)</a:t>
            </a:r>
            <a:r>
              <a:rPr lang="en-US" sz="2800" dirty="0" smtClean="0">
                <a:solidFill>
                  <a:schemeClr val="tx1"/>
                </a:solidFill>
                <a:latin typeface="Calibri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Calibri"/>
              </a:rPr>
              <a:t>FeSO</a:t>
            </a:r>
            <a:r>
              <a:rPr lang="en-US" sz="2800" dirty="0" smtClean="0">
                <a:solidFill>
                  <a:schemeClr val="tx1"/>
                </a:solidFill>
                <a:latin typeface="Calibri"/>
              </a:rPr>
              <a:t>₄          </a:t>
            </a:r>
            <a:r>
              <a:rPr lang="ru-RU" sz="2800" dirty="0" smtClean="0">
                <a:solidFill>
                  <a:schemeClr val="tx1"/>
                </a:solidFill>
                <a:latin typeface="Calibri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Calibri"/>
              </a:rPr>
              <a:t>г)  </a:t>
            </a:r>
            <a:r>
              <a:rPr lang="en-US" sz="2800" dirty="0" smtClean="0">
                <a:solidFill>
                  <a:schemeClr val="tx1"/>
                </a:solidFill>
                <a:latin typeface="Calibri"/>
              </a:rPr>
              <a:t>Fe(OH)₂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60432" y="1124744"/>
            <a:ext cx="429926" cy="64633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б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32440" y="2636912"/>
            <a:ext cx="428322" cy="64633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32440" y="4293096"/>
            <a:ext cx="428322" cy="64633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32440" y="5733256"/>
            <a:ext cx="428322" cy="64633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Т Е С Т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484784"/>
            <a:ext cx="820231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 startAt="5"/>
            </a:pPr>
            <a:r>
              <a:rPr lang="ru-RU" sz="2400" dirty="0" smtClean="0"/>
              <a:t>С каким металлом реагирует нитрат меди (</a:t>
            </a:r>
            <a:r>
              <a:rPr lang="en-US" sz="2400" dirty="0" smtClean="0"/>
              <a:t>II</a:t>
            </a:r>
            <a:r>
              <a:rPr lang="ru-RU" sz="2400" dirty="0" smtClean="0"/>
              <a:t>)  -  </a:t>
            </a:r>
            <a:r>
              <a:rPr lang="en-US" sz="2400" dirty="0" smtClean="0"/>
              <a:t>Cu(NO</a:t>
            </a:r>
            <a:r>
              <a:rPr lang="en-US" sz="2400" dirty="0" smtClean="0">
                <a:latin typeface="Calibri"/>
              </a:rPr>
              <a:t>₃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alibri"/>
              </a:rPr>
              <a:t>₂</a:t>
            </a:r>
            <a:r>
              <a:rPr lang="ru-RU" sz="2400" dirty="0" smtClean="0">
                <a:latin typeface="Calibri"/>
              </a:rPr>
              <a:t>:</a:t>
            </a:r>
          </a:p>
          <a:p>
            <a:pPr marL="457200" indent="-457200"/>
            <a:r>
              <a:rPr lang="ru-RU" sz="2400" dirty="0" smtClean="0">
                <a:latin typeface="Calibri"/>
              </a:rPr>
              <a:t> </a:t>
            </a:r>
            <a:r>
              <a:rPr lang="ru-RU" sz="2400" dirty="0" smtClean="0">
                <a:latin typeface="Calibri"/>
              </a:rPr>
              <a:t>       а)  золотом      б) </a:t>
            </a:r>
            <a:r>
              <a:rPr lang="ru-RU" sz="2400" dirty="0" smtClean="0">
                <a:latin typeface="Calibri"/>
              </a:rPr>
              <a:t> </a:t>
            </a:r>
            <a:r>
              <a:rPr lang="ru-RU" sz="2400" dirty="0" smtClean="0">
                <a:latin typeface="Calibri"/>
              </a:rPr>
              <a:t>серебром        в) железом</a:t>
            </a:r>
          </a:p>
          <a:p>
            <a:pPr marL="457200" indent="-457200">
              <a:buAutoNum type="arabicPeriod" startAt="6"/>
            </a:pPr>
            <a:r>
              <a:rPr lang="ru-RU" sz="2400" dirty="0" smtClean="0">
                <a:latin typeface="Calibri"/>
              </a:rPr>
              <a:t>В цепочке превращений    </a:t>
            </a:r>
            <a:r>
              <a:rPr lang="en-US" sz="2400" dirty="0" err="1" smtClean="0">
                <a:latin typeface="Calibri"/>
              </a:rPr>
              <a:t>Na₂O</a:t>
            </a:r>
            <a:r>
              <a:rPr lang="ru-RU" sz="2400" dirty="0" smtClean="0">
                <a:latin typeface="Calibri"/>
              </a:rPr>
              <a:t>  →</a:t>
            </a:r>
            <a:r>
              <a:rPr lang="en-US" sz="2400" dirty="0" smtClean="0">
                <a:latin typeface="Calibri"/>
              </a:rPr>
              <a:t>  </a:t>
            </a:r>
            <a:r>
              <a:rPr lang="en-US" sz="3200" b="1" dirty="0" smtClean="0">
                <a:solidFill>
                  <a:srgbClr val="7030A0"/>
                </a:solidFill>
                <a:latin typeface="Calibri"/>
              </a:rPr>
              <a:t>X</a:t>
            </a:r>
            <a:r>
              <a:rPr lang="en-US" sz="2400" dirty="0" smtClean="0">
                <a:latin typeface="Calibri"/>
              </a:rPr>
              <a:t>  →  </a:t>
            </a:r>
            <a:r>
              <a:rPr lang="en-US" sz="2400" dirty="0" err="1" smtClean="0">
                <a:latin typeface="Calibri"/>
              </a:rPr>
              <a:t>NaCl</a:t>
            </a:r>
            <a:endParaRPr lang="en-US" sz="2400" dirty="0" smtClean="0">
              <a:latin typeface="Calibri"/>
            </a:endParaRPr>
          </a:p>
          <a:p>
            <a:pPr marL="457200" indent="-457200"/>
            <a:r>
              <a:rPr lang="en-US" sz="2400" dirty="0" smtClean="0">
                <a:latin typeface="Calibri"/>
              </a:rPr>
              <a:t> </a:t>
            </a:r>
            <a:r>
              <a:rPr lang="en-US" sz="2400" dirty="0" smtClean="0">
                <a:latin typeface="Calibri"/>
              </a:rPr>
              <a:t>      </a:t>
            </a:r>
            <a:r>
              <a:rPr lang="ru-RU" sz="2400" dirty="0" smtClean="0">
                <a:latin typeface="Calibri"/>
              </a:rPr>
              <a:t>веществом  </a:t>
            </a:r>
            <a:r>
              <a:rPr lang="ru-RU" sz="3200" b="1" dirty="0" smtClean="0">
                <a:solidFill>
                  <a:srgbClr val="7030A0"/>
                </a:solidFill>
                <a:latin typeface="Calibri"/>
              </a:rPr>
              <a:t>Х </a:t>
            </a:r>
            <a:r>
              <a:rPr lang="en-US" sz="3200" b="1" dirty="0" smtClean="0">
                <a:solidFill>
                  <a:srgbClr val="7030A0"/>
                </a:solidFill>
                <a:latin typeface="Calibri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Calibri"/>
              </a:rPr>
              <a:t> </a:t>
            </a:r>
            <a:r>
              <a:rPr lang="ru-RU" sz="2400" dirty="0" smtClean="0">
                <a:latin typeface="Calibri"/>
              </a:rPr>
              <a:t>является:</a:t>
            </a:r>
          </a:p>
          <a:p>
            <a:pPr marL="457200" indent="-457200"/>
            <a:r>
              <a:rPr lang="ru-RU" sz="2400" dirty="0" smtClean="0">
                <a:latin typeface="Calibri"/>
              </a:rPr>
              <a:t> </a:t>
            </a:r>
            <a:r>
              <a:rPr lang="ru-RU" sz="2400" dirty="0" smtClean="0">
                <a:latin typeface="Calibri"/>
              </a:rPr>
              <a:t>       а)  </a:t>
            </a:r>
            <a:r>
              <a:rPr lang="en-US" sz="2400" dirty="0" smtClean="0">
                <a:latin typeface="Calibri"/>
              </a:rPr>
              <a:t>Na</a:t>
            </a:r>
            <a:r>
              <a:rPr lang="ru-RU" sz="2400" dirty="0" smtClean="0">
                <a:latin typeface="Calibri"/>
              </a:rPr>
              <a:t>       </a:t>
            </a:r>
            <a:r>
              <a:rPr lang="en-US" sz="2400" dirty="0" smtClean="0">
                <a:latin typeface="Calibri"/>
              </a:rPr>
              <a:t>        </a:t>
            </a:r>
            <a:r>
              <a:rPr lang="ru-RU" sz="2400" dirty="0" smtClean="0">
                <a:latin typeface="Calibri"/>
              </a:rPr>
              <a:t> б)</a:t>
            </a:r>
            <a:r>
              <a:rPr lang="en-US" sz="2400" dirty="0" smtClean="0">
                <a:latin typeface="Calibri"/>
              </a:rPr>
              <a:t>  </a:t>
            </a:r>
            <a:r>
              <a:rPr lang="en-US" sz="2400" dirty="0" err="1" smtClean="0">
                <a:latin typeface="Calibri"/>
              </a:rPr>
              <a:t>NaOH</a:t>
            </a:r>
            <a:r>
              <a:rPr lang="en-US" sz="2400" dirty="0" smtClean="0">
                <a:latin typeface="Calibri"/>
              </a:rPr>
              <a:t>             </a:t>
            </a:r>
            <a:r>
              <a:rPr lang="ru-RU" sz="2400" dirty="0" smtClean="0">
                <a:latin typeface="Calibri"/>
              </a:rPr>
              <a:t>   в)  </a:t>
            </a:r>
            <a:r>
              <a:rPr lang="en-US" sz="2400" dirty="0" err="1" smtClean="0">
                <a:latin typeface="Calibri"/>
              </a:rPr>
              <a:t>HCl</a:t>
            </a:r>
            <a:r>
              <a:rPr lang="en-US" sz="2400" dirty="0" smtClean="0">
                <a:latin typeface="Calibri"/>
              </a:rPr>
              <a:t>           </a:t>
            </a:r>
            <a:endParaRPr lang="ru-RU" sz="2400" dirty="0" smtClean="0"/>
          </a:p>
          <a:p>
            <a:pPr marL="457200" indent="-457200"/>
            <a:r>
              <a:rPr lang="ru-RU" sz="2400" dirty="0" smtClean="0"/>
              <a:t> </a:t>
            </a:r>
            <a:r>
              <a:rPr lang="ru-RU" sz="2400" dirty="0" smtClean="0"/>
              <a:t>      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532440" y="2060848"/>
            <a:ext cx="453970" cy="7078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в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32440" y="3068960"/>
            <a:ext cx="457176" cy="7078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б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ИНТЕРЕСНОЕ  О  СОЛЯХ  В  НАШЕМ  ОРГАНИЗМЕ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1. </a:t>
            </a:r>
            <a:r>
              <a:rPr lang="en-US" dirty="0" err="1"/>
              <a:t>Недостаток</a:t>
            </a:r>
            <a:r>
              <a:rPr lang="en-US" dirty="0"/>
              <a:t> </a:t>
            </a:r>
            <a:r>
              <a:rPr lang="en-US" dirty="0" err="1"/>
              <a:t>соли</a:t>
            </a:r>
            <a:r>
              <a:rPr lang="en-US" dirty="0"/>
              <a:t> </a:t>
            </a:r>
            <a:r>
              <a:rPr lang="en-US" dirty="0" err="1"/>
              <a:t>вызывает</a:t>
            </a:r>
            <a:r>
              <a:rPr lang="en-US" dirty="0"/>
              <a:t> </a:t>
            </a:r>
            <a:r>
              <a:rPr lang="en-US" dirty="0" err="1"/>
              <a:t>тягу</a:t>
            </a:r>
            <a:r>
              <a:rPr lang="en-US" dirty="0"/>
              <a:t> к</a:t>
            </a:r>
            <a:r>
              <a:rPr lang="ru-RU" dirty="0"/>
              <a:t>:</a:t>
            </a:r>
          </a:p>
          <a:p>
            <a:r>
              <a:rPr lang="en-US" dirty="0"/>
              <a:t>а</a:t>
            </a:r>
            <a:r>
              <a:rPr lang="ru-RU" dirty="0"/>
              <a:t>) </a:t>
            </a:r>
            <a:r>
              <a:rPr lang="en-US" dirty="0" err="1"/>
              <a:t>горькому</a:t>
            </a:r>
            <a:r>
              <a:rPr lang="ru-RU" dirty="0"/>
              <a:t>;</a:t>
            </a:r>
          </a:p>
          <a:p>
            <a:r>
              <a:rPr lang="en-US" dirty="0"/>
              <a:t>б</a:t>
            </a:r>
            <a:r>
              <a:rPr lang="ru-RU" dirty="0"/>
              <a:t>) сладкому;</a:t>
            </a:r>
          </a:p>
          <a:p>
            <a:r>
              <a:rPr lang="en-US" dirty="0"/>
              <a:t>в</a:t>
            </a:r>
            <a:r>
              <a:rPr lang="ru-RU" dirty="0"/>
              <a:t>) </a:t>
            </a:r>
            <a:r>
              <a:rPr lang="en-US" dirty="0" err="1"/>
              <a:t>кислому</a:t>
            </a:r>
            <a:r>
              <a:rPr lang="ru-RU" dirty="0"/>
              <a:t>.</a:t>
            </a:r>
          </a:p>
          <a:p>
            <a:r>
              <a:rPr lang="ru-RU" b="1" dirty="0"/>
              <a:t>2. </a:t>
            </a:r>
            <a:r>
              <a:rPr lang="en-US" dirty="0" err="1"/>
              <a:t>Недостаточное</a:t>
            </a:r>
            <a:r>
              <a:rPr lang="en-US" dirty="0"/>
              <a:t> </a:t>
            </a:r>
            <a:r>
              <a:rPr lang="en-US" dirty="0" err="1"/>
              <a:t>потребление</a:t>
            </a:r>
            <a:r>
              <a:rPr lang="en-US" dirty="0"/>
              <a:t> </a:t>
            </a:r>
            <a:r>
              <a:rPr lang="en-US" dirty="0" err="1"/>
              <a:t>соли</a:t>
            </a:r>
            <a:r>
              <a:rPr lang="en-US" dirty="0"/>
              <a:t> и </a:t>
            </a:r>
            <a:r>
              <a:rPr lang="en-US" dirty="0" err="1"/>
              <a:t>ее</a:t>
            </a:r>
            <a:r>
              <a:rPr lang="en-US" dirty="0"/>
              <a:t> </a:t>
            </a:r>
            <a:r>
              <a:rPr lang="en-US" dirty="0" err="1"/>
              <a:t>переизбыток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способствовать</a:t>
            </a:r>
            <a:r>
              <a:rPr lang="en-US" dirty="0"/>
              <a:t> </a:t>
            </a:r>
            <a:r>
              <a:rPr lang="en-US" dirty="0" err="1"/>
              <a:t>возникновению</a:t>
            </a:r>
            <a:r>
              <a:rPr lang="en-US" dirty="0"/>
              <a:t> </a:t>
            </a:r>
            <a:r>
              <a:rPr lang="en-US" dirty="0" err="1"/>
              <a:t>одних</a:t>
            </a:r>
            <a:r>
              <a:rPr lang="en-US" dirty="0"/>
              <a:t> и </a:t>
            </a:r>
            <a:r>
              <a:rPr lang="en-US" dirty="0" err="1"/>
              <a:t>техже</a:t>
            </a:r>
            <a:r>
              <a:rPr lang="en-US" dirty="0"/>
              <a:t> </a:t>
            </a:r>
            <a:r>
              <a:rPr lang="en-US" dirty="0" err="1"/>
              <a:t>заболеваний</a:t>
            </a:r>
            <a:r>
              <a:rPr lang="ru-RU" dirty="0"/>
              <a:t>:</a:t>
            </a:r>
          </a:p>
          <a:p>
            <a:r>
              <a:rPr lang="en-US" dirty="0"/>
              <a:t>а</a:t>
            </a:r>
            <a:r>
              <a:rPr lang="ru-RU" dirty="0"/>
              <a:t>) гипертонии, инсультов, инфарктов;</a:t>
            </a:r>
          </a:p>
          <a:p>
            <a:r>
              <a:rPr lang="en-US" dirty="0"/>
              <a:t>б</a:t>
            </a:r>
            <a:r>
              <a:rPr lang="ru-RU" dirty="0"/>
              <a:t>) </a:t>
            </a:r>
            <a:r>
              <a:rPr lang="en-US" dirty="0" err="1"/>
              <a:t>гриппа</a:t>
            </a:r>
            <a:r>
              <a:rPr lang="en-US" dirty="0"/>
              <a:t> и </a:t>
            </a:r>
            <a:r>
              <a:rPr lang="en-US" dirty="0" err="1"/>
              <a:t>простудных</a:t>
            </a:r>
            <a:r>
              <a:rPr lang="en-US" dirty="0"/>
              <a:t> </a:t>
            </a:r>
            <a:r>
              <a:rPr lang="en-US" dirty="0" err="1"/>
              <a:t>заболеваний</a:t>
            </a:r>
            <a:r>
              <a:rPr lang="ru-RU" dirty="0" smtClean="0"/>
              <a:t>;               </a:t>
            </a:r>
            <a:endParaRPr lang="ru-RU" dirty="0"/>
          </a:p>
          <a:p>
            <a:r>
              <a:rPr lang="en-US" dirty="0"/>
              <a:t>в</a:t>
            </a:r>
            <a:r>
              <a:rPr lang="ru-RU" dirty="0"/>
              <a:t>) </a:t>
            </a:r>
            <a:r>
              <a:rPr lang="en-US" dirty="0" err="1"/>
              <a:t>аллергии</a:t>
            </a:r>
            <a:r>
              <a:rPr lang="en-US" dirty="0"/>
              <a:t> и </a:t>
            </a:r>
            <a:r>
              <a:rPr lang="en-US" dirty="0" err="1"/>
              <a:t>болезней</a:t>
            </a:r>
            <a:r>
              <a:rPr lang="en-US" dirty="0"/>
              <a:t> </a:t>
            </a:r>
            <a:r>
              <a:rPr lang="en-US" dirty="0" err="1"/>
              <a:t>кожи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172400" y="2132856"/>
            <a:ext cx="484428" cy="769441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б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44408" y="5157192"/>
            <a:ext cx="489236" cy="83099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60648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000000"/>
                </a:solidFill>
                <a:latin typeface="Calibri" pitchFamily="34" charset="0"/>
                <a:ea typeface="TimesNewRomanPS-ItalicMT"/>
                <a:cs typeface="Times New Roman" pitchFamily="18" charset="0"/>
              </a:rPr>
              <a:t>3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Йодированная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соль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противопоказана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/>
                <a:cs typeface="Times New Roman" pitchFamily="18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/>
                <a:cs typeface="Times New Roman" pitchFamily="18" charset="0"/>
              </a:rPr>
              <a:t>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детям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/>
                <a:cs typeface="Times New Roman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б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/>
                <a:cs typeface="Times New Roman" pitchFamily="18" charset="0"/>
              </a:rPr>
              <a:t>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противопоказаний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нет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/>
                <a:cs typeface="Times New Roman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/>
                <a:cs typeface="Times New Roman" pitchFamily="18" charset="0"/>
              </a:rPr>
              <a:t>)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/>
                <a:cs typeface="TimesNewRomanPS-BoldMT"/>
              </a:rPr>
              <a:t>больным туберкулезом и гипертонией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/>
                <a:cs typeface="Times New Roman" pitchFamily="18" charset="0"/>
              </a:rPr>
              <a:t>.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000000"/>
                </a:solidFill>
                <a:latin typeface="Calibri" pitchFamily="34" charset="0"/>
                <a:ea typeface="TimesNewRomanPS-ItalicMT"/>
                <a:cs typeface="Times New Roman" pitchFamily="18" charset="0"/>
              </a:rPr>
              <a:t>4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Сколько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времени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сохраняет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свои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целебные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свойства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йодированная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соль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/>
                <a:cs typeface="Times New Roman" pitchFamily="18" charset="0"/>
              </a:rPr>
              <a:t>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/>
                <a:cs typeface="Times New Roman" pitchFamily="18" charset="0"/>
              </a:rPr>
              <a:t>) </a:t>
            </a:r>
            <a:r>
              <a:rPr lang="ru-RU" sz="2800" dirty="0" err="1">
                <a:solidFill>
                  <a:srgbClr val="000000"/>
                </a:solidFill>
                <a:latin typeface="Calibri" pitchFamily="34" charset="0"/>
                <a:ea typeface="TimesNewRomanPS-ItalicMT"/>
                <a:cs typeface="Times New Roman" pitchFamily="18" charset="0"/>
              </a:rPr>
              <a:t>н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еограниченно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/>
                <a:cs typeface="Times New Roman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б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/>
                <a:cs typeface="Times New Roman" pitchFamily="18" charset="0"/>
              </a:rPr>
              <a:t>)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/>
                <a:cs typeface="TimesNewRomanPS-BoldMT"/>
              </a:rPr>
              <a:t>не более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/>
                <a:cs typeface="Times New Roman" pitchFamily="18" charset="0"/>
              </a:rPr>
              <a:t>3–4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/>
                <a:cs typeface="TimesNewRomanPS-BoldMT"/>
              </a:rPr>
              <a:t>месяцев при хранении в закрытой таре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/>
                <a:cs typeface="Times New Roman" pitchFamily="18" charset="0"/>
              </a:rPr>
              <a:t>;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/>
                <a:cs typeface="Times New Roman" pitchFamily="18" charset="0"/>
              </a:rPr>
              <a:t>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около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года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если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она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влажная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780" y="4077072"/>
            <a:ext cx="914122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0000"/>
                </a:solidFill>
                <a:latin typeface="Calibri" pitchFamily="34" charset="0"/>
                <a:ea typeface="TimesNewRomanPS-ItalicMT" charset="-128"/>
                <a:cs typeface="Times New Roman" pitchFamily="18" charset="0"/>
              </a:rPr>
              <a:t>5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Сколько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надо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потреблять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ежедневно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поваренной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MT" charset="-120"/>
                <a:cs typeface="TimesNewRomanPSMT" charset="-12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соли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>
                <a:solidFill>
                  <a:srgbClr val="000000"/>
                </a:solidFill>
                <a:latin typeface="Calibri" pitchFamily="34" charset="0"/>
                <a:ea typeface="TimesNewRomanPS-ItalicMT" charset="-128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TimesNewRomanPS-ItalicMT" charset="-128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чтобы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быть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здоровым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) </a:t>
            </a:r>
            <a:r>
              <a:rPr lang="ru-RU" sz="2800" dirty="0">
                <a:solidFill>
                  <a:srgbClr val="000000"/>
                </a:solidFill>
                <a:latin typeface="Calibri" pitchFamily="34" charset="0"/>
                <a:ea typeface="TimesNewRomanPS-ItalicMT" charset="-128"/>
                <a:cs typeface="Times New Roman" pitchFamily="18" charset="0"/>
              </a:rPr>
              <a:t>ч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NewRomanPS-BoldMT" charset="-52"/>
              </a:rPr>
              <a:t>айную ложку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;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б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)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столовую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ложку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;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сколько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хочешь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44408" y="836712"/>
            <a:ext cx="463588" cy="76944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в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16416" y="2564904"/>
            <a:ext cx="486030" cy="76944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б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8424" y="5301208"/>
            <a:ext cx="463588" cy="76944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а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-65509" y="0"/>
            <a:ext cx="9373015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000000"/>
                </a:solidFill>
                <a:latin typeface="Calibri" pitchFamily="34" charset="0"/>
                <a:ea typeface="TimesNewRomanPS-ItalicMT" charset="-128"/>
                <a:cs typeface="Times New Roman" pitchFamily="18" charset="0"/>
              </a:rPr>
              <a:t>6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К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каким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последствиям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может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привести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чрезмерное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NewRomanPSMT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NewRomanPSMT" charset="-120"/>
              </a:rPr>
              <a:t> 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употребление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соли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) </a:t>
            </a:r>
            <a:r>
              <a:rPr lang="ru-RU" sz="2800" dirty="0">
                <a:solidFill>
                  <a:srgbClr val="000000"/>
                </a:solidFill>
                <a:latin typeface="Calibri" pitchFamily="34" charset="0"/>
                <a:ea typeface="TimesNewRomanPS-ItalicMT" charset="-128"/>
                <a:cs typeface="Times New Roman" pitchFamily="18" charset="0"/>
              </a:rPr>
              <a:t>г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риппу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б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аллергии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)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NewRomanPS-BoldMT" charset="-52"/>
              </a:rPr>
              <a:t>гипертонии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,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NewRomanPS-BoldMT" charset="-52"/>
              </a:rPr>
              <a:t>отекам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,  </a:t>
            </a:r>
            <a:r>
              <a:rPr kumimoji="0" lang="ru-RU" sz="28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NewRomanPS-BoldMT" charset="-52"/>
              </a:rPr>
              <a:t>остеопорозу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,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NewRomanPS-BoldMT" charset="-52"/>
              </a:rPr>
              <a:t>болезням почек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.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000000"/>
                </a:solidFill>
                <a:latin typeface="Calibri" pitchFamily="34" charset="0"/>
                <a:ea typeface="TimesNewRomanPS-ItalicMT" charset="-128"/>
                <a:cs typeface="Times New Roman" pitchFamily="18" charset="0"/>
              </a:rPr>
              <a:t>7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Что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объединяет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продукты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мюсли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хлеб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твердые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MT" charset="-120"/>
                <a:cs typeface="TimesNewRomanPSMT" charset="-120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сыры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>
                <a:solidFill>
                  <a:srgbClr val="000000"/>
                </a:solidFill>
                <a:latin typeface="Calibri" pitchFamily="34" charset="0"/>
                <a:ea typeface="TimesNewRomanPS-ItalicMT" charset="-128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TimesNewRomanPS-ItalicMT" charset="-128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молоко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иностранного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производства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которые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кажутся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NewRomanPSMT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NewRomanPSMT" charset="-120"/>
              </a:rPr>
              <a:t>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несолеными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на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вкус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) </a:t>
            </a:r>
            <a:r>
              <a:rPr lang="ru-RU" sz="2800" dirty="0">
                <a:solidFill>
                  <a:srgbClr val="000000"/>
                </a:solidFill>
                <a:latin typeface="Calibri" pitchFamily="34" charset="0"/>
                <a:ea typeface="TimesNewRomanPS-ItalicMT" charset="-128"/>
                <a:cs typeface="Times New Roman" pitchFamily="18" charset="0"/>
              </a:rPr>
              <a:t>о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тсутствие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микроэлементов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б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отсутствие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витаминов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в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)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NewRomanPS-BoldMT" charset="-52"/>
              </a:rPr>
              <a:t>высокое содержание натрия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.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000000"/>
                </a:solidFill>
                <a:latin typeface="Calibri" pitchFamily="34" charset="0"/>
                <a:ea typeface="TimesNewRomanPS-ItalicMT" charset="-128"/>
                <a:cs typeface="Times New Roman" pitchFamily="18" charset="0"/>
              </a:rPr>
              <a:t>8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Сколько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соли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содержится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в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теле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человека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) 1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кг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пачка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б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)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250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NewRomanPS-BoldMT" charset="-52"/>
              </a:rPr>
              <a:t>г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(3–4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NewRomanPS-BoldMT" charset="-52"/>
              </a:rPr>
              <a:t>солонки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);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) 5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г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чайная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 charset="-120"/>
              </a:rPr>
              <a:t>ложка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NewRomanPS-ItalicMT" charset="-128"/>
                <a:cs typeface="Times New Roman" pitchFamily="18" charset="0"/>
              </a:rPr>
              <a:t>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8424" y="692696"/>
            <a:ext cx="463588" cy="76944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в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60432" y="3645024"/>
            <a:ext cx="463588" cy="76944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в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60432" y="5661248"/>
            <a:ext cx="486030" cy="76944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б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56792"/>
            <a:ext cx="9144000" cy="1015663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 prst="convex"/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 ЗА  ВНИМАНИЕ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аниме химик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420888"/>
            <a:ext cx="5544616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Какие вещества относят к солям?</a:t>
            </a:r>
          </a:p>
          <a:p>
            <a:r>
              <a:rPr lang="ru-RU" dirty="0" smtClean="0"/>
              <a:t>Как составляют формулы солей?</a:t>
            </a:r>
          </a:p>
          <a:p>
            <a:r>
              <a:rPr lang="ru-RU" dirty="0" smtClean="0"/>
              <a:t>Как  называются соли ?</a:t>
            </a:r>
          </a:p>
          <a:p>
            <a:r>
              <a:rPr lang="ru-RU" dirty="0" smtClean="0"/>
              <a:t> </a:t>
            </a:r>
            <a:r>
              <a:rPr lang="ru-RU" dirty="0" smtClean="0"/>
              <a:t>- хлориды, сульфаты, карбонаты, сульфиды, фосфаты, силикаты, нитраты, сульфиты</a:t>
            </a:r>
          </a:p>
          <a:p>
            <a:r>
              <a:rPr lang="ru-RU" dirty="0" smtClean="0"/>
              <a:t>Как можно узнать валентность кислотного остатка?</a:t>
            </a:r>
          </a:p>
          <a:p>
            <a:r>
              <a:rPr lang="ru-RU" dirty="0" smtClean="0"/>
              <a:t>Какие соли наиболее известны Вам и каково их применение?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ВЗАИМОДЕЙСТВИЕ  С  МЕТАЛЛАМИ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26876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31550" cmpd="sng">
                  <a:solidFill>
                    <a:srgbClr val="7030A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СОЛЬ + МЕТАЛЛ  </a:t>
            </a:r>
            <a:r>
              <a:rPr lang="ru-RU" sz="3600" b="1" cap="none" spc="0" dirty="0" smtClean="0">
                <a:ln w="31550" cmpd="sng">
                  <a:solidFill>
                    <a:srgbClr val="7030A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/>
              </a:rPr>
              <a:t>→  новая  СОЛЬ  + </a:t>
            </a:r>
            <a:r>
              <a:rPr lang="ru-RU" sz="3600" b="1" cap="none" spc="0" dirty="0" err="1" smtClean="0">
                <a:ln w="31550" cmpd="sng">
                  <a:solidFill>
                    <a:srgbClr val="7030A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/>
              </a:rPr>
              <a:t>Металл↓</a:t>
            </a:r>
            <a:r>
              <a:rPr lang="ru-RU" sz="3600" b="1" cap="none" spc="0" dirty="0" smtClean="0">
                <a:ln w="31550" cmpd="sng">
                  <a:solidFill>
                    <a:srgbClr val="7030A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/>
              </a:rPr>
              <a:t>  </a:t>
            </a:r>
            <a:endParaRPr lang="ru-RU" sz="3600" b="1" cap="none" spc="0" dirty="0">
              <a:ln w="31550" cmpd="sng">
                <a:solidFill>
                  <a:srgbClr val="7030A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9" name="Рисунок 8" descr="акт ря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492896"/>
            <a:ext cx="8784975" cy="27363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2924944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каждый предыдущий металл вытесняет менее активный     металл из раствора соли</a:t>
            </a:r>
          </a:p>
          <a:p>
            <a:pPr algn="ctr"/>
            <a:endParaRPr lang="ru-RU" sz="24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619672" y="5373216"/>
            <a:ext cx="5904656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Fe  +  </a:t>
            </a:r>
            <a:r>
              <a:rPr lang="en-US" sz="3200" b="1" i="1" u="sng" dirty="0" err="1" smtClean="0">
                <a:solidFill>
                  <a:srgbClr val="FF0000"/>
                </a:solidFill>
              </a:rPr>
              <a:t>Cu</a:t>
            </a:r>
            <a:r>
              <a:rPr lang="en-US" sz="3200" b="1" dirty="0" err="1" smtClean="0"/>
              <a:t>SO</a:t>
            </a:r>
            <a:r>
              <a:rPr lang="en-US" sz="3200" b="1" dirty="0" smtClean="0">
                <a:latin typeface="Calibri"/>
              </a:rPr>
              <a:t>₄  =  </a:t>
            </a:r>
            <a:r>
              <a:rPr lang="en-US" sz="3200" b="1" dirty="0" err="1" smtClean="0">
                <a:latin typeface="Calibri"/>
              </a:rPr>
              <a:t>FeSO</a:t>
            </a:r>
            <a:r>
              <a:rPr lang="en-US" sz="3200" b="1" dirty="0" smtClean="0">
                <a:latin typeface="Calibri"/>
              </a:rPr>
              <a:t>₄  +  </a:t>
            </a:r>
            <a:r>
              <a:rPr lang="en-US" sz="3600" b="1" i="1" u="sng" dirty="0" smtClean="0">
                <a:solidFill>
                  <a:srgbClr val="FF0000"/>
                </a:solidFill>
                <a:latin typeface="Calibri"/>
              </a:rPr>
              <a:t>Cu</a:t>
            </a:r>
            <a:r>
              <a:rPr lang="en-US" sz="3200" b="1" dirty="0" smtClean="0">
                <a:latin typeface="Calibri"/>
              </a:rPr>
              <a:t>↓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79712" y="6021288"/>
            <a:ext cx="5616624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Mg  +  </a:t>
            </a:r>
            <a:r>
              <a:rPr lang="en-US" sz="3200" b="1" i="1" u="sng" dirty="0" err="1" smtClean="0">
                <a:solidFill>
                  <a:srgbClr val="FF0000"/>
                </a:solidFill>
              </a:rPr>
              <a:t>Fe</a:t>
            </a:r>
            <a:r>
              <a:rPr lang="en-US" sz="3200" b="1" dirty="0" err="1" smtClean="0"/>
              <a:t>Cl</a:t>
            </a:r>
            <a:r>
              <a:rPr lang="en-US" sz="3200" b="1" dirty="0" smtClean="0">
                <a:latin typeface="Calibri"/>
              </a:rPr>
              <a:t>₂  </a:t>
            </a:r>
            <a:r>
              <a:rPr lang="ru-RU" sz="3200" b="1" dirty="0" smtClean="0">
                <a:latin typeface="Calibri"/>
              </a:rPr>
              <a:t>  </a:t>
            </a:r>
            <a:r>
              <a:rPr lang="en-US" sz="3200" b="1" dirty="0" smtClean="0">
                <a:latin typeface="Calibri"/>
              </a:rPr>
              <a:t>=  </a:t>
            </a:r>
            <a:r>
              <a:rPr lang="en-US" sz="3200" b="1" dirty="0" err="1" smtClean="0">
                <a:latin typeface="Calibri"/>
              </a:rPr>
              <a:t>MgCl</a:t>
            </a:r>
            <a:r>
              <a:rPr lang="en-US" sz="3200" b="1" dirty="0" smtClean="0">
                <a:latin typeface="Calibri"/>
              </a:rPr>
              <a:t>₂  +  </a:t>
            </a:r>
            <a:r>
              <a:rPr lang="en-US" sz="3600" b="1" i="1" dirty="0" smtClean="0">
                <a:solidFill>
                  <a:srgbClr val="FF0000"/>
                </a:solidFill>
                <a:latin typeface="Calibri"/>
              </a:rPr>
              <a:t>Fe</a:t>
            </a:r>
            <a:r>
              <a:rPr lang="en-US" sz="3200" b="1" dirty="0" smtClean="0">
                <a:latin typeface="Calibri"/>
              </a:rPr>
              <a:t>↓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1772816"/>
            <a:ext cx="62228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М</a:t>
            </a:r>
            <a:r>
              <a:rPr lang="ru-RU" sz="3200" b="1" dirty="0" smtClean="0">
                <a:latin typeface="Calibri"/>
              </a:rPr>
              <a:t>₁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524328" y="1772816"/>
            <a:ext cx="617477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М</a:t>
            </a:r>
            <a:r>
              <a:rPr lang="ru-RU" sz="3200" b="1" dirty="0" smtClean="0">
                <a:latin typeface="Calibri"/>
              </a:rPr>
              <a:t>₁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716016" y="515719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II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148064" y="515719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II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4860032" y="580526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II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508104" y="5805264"/>
            <a:ext cx="274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25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750"/>
                            </p:stCondLst>
                            <p:childTnLst>
                              <p:par>
                                <p:cTn id="4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250"/>
                            </p:stCondLst>
                            <p:childTnLst>
                              <p:par>
                                <p:cTn id="4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750"/>
                            </p:stCondLst>
                            <p:childTnLst>
                              <p:par>
                                <p:cTn id="6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250"/>
                            </p:stCondLst>
                            <p:childTnLst>
                              <p:par>
                                <p:cTn id="6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 animBg="1"/>
      <p:bldP spid="8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Допишите уравнения реакций: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</a:t>
            </a:r>
            <a:r>
              <a:rPr lang="en-US" dirty="0" smtClean="0"/>
              <a:t>A</a:t>
            </a:r>
            <a:r>
              <a:rPr lang="en-US" dirty="0" smtClean="0"/>
              <a:t>l  +  </a:t>
            </a:r>
            <a:r>
              <a:rPr lang="en-US" dirty="0" err="1" smtClean="0"/>
              <a:t>FeSO</a:t>
            </a:r>
            <a:r>
              <a:rPr lang="en-US" dirty="0" smtClean="0">
                <a:latin typeface="Calibri"/>
              </a:rPr>
              <a:t>₄ →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4048" y="198884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III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652120" y="19888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95936" y="213285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libri"/>
              </a:rPr>
              <a:t>Fe  +  </a:t>
            </a:r>
            <a:r>
              <a:rPr lang="en-US" sz="3200" dirty="0" smtClean="0">
                <a:latin typeface="Calibri"/>
              </a:rPr>
              <a:t>Al₂(SO₄)₃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2132856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2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79712" y="2132856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707904" y="2132856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99592" y="3068960"/>
            <a:ext cx="3086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Cu  +  </a:t>
            </a:r>
            <a:r>
              <a:rPr lang="en-US" sz="3600" b="1" dirty="0" err="1" smtClean="0"/>
              <a:t>MgCl</a:t>
            </a:r>
            <a:r>
              <a:rPr lang="en-US" sz="3600" b="1" dirty="0" smtClean="0">
                <a:latin typeface="Calibri"/>
              </a:rPr>
              <a:t>₂ →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779912" y="3068960"/>
            <a:ext cx="52547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р</a:t>
            </a:r>
            <a:r>
              <a:rPr lang="ru-RU" sz="2800" dirty="0" smtClean="0"/>
              <a:t>еакции нет (медь после магния</a:t>
            </a:r>
          </a:p>
          <a:p>
            <a:r>
              <a:rPr lang="ru-RU" sz="2800" dirty="0" smtClean="0"/>
              <a:t> в ряду активности металлов)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2. Взаимодействие с кислотами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268760"/>
            <a:ext cx="8964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7030A0"/>
                </a:solidFill>
                <a:latin typeface="Calibri"/>
              </a:rPr>
              <a:t>соль₁ +  кислота₁  → соль₂ + кислота₂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688" y="2060848"/>
            <a:ext cx="7585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(сильная кислота)                       (более слабая кислота)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780928"/>
            <a:ext cx="9144000" cy="16927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/>
              <a:t>Ряд активности кислот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H</a:t>
            </a: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₂</a:t>
            </a:r>
            <a:r>
              <a:rPr lang="en-US" sz="3200" b="1" dirty="0" smtClean="0">
                <a:solidFill>
                  <a:srgbClr val="FF0000"/>
                </a:solidFill>
              </a:rPr>
              <a:t>SO</a:t>
            </a: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₄ </a:t>
            </a:r>
            <a:r>
              <a:rPr lang="ru-RU" sz="3200" b="1" dirty="0" smtClean="0">
                <a:solidFill>
                  <a:srgbClr val="FF0000"/>
                </a:solidFill>
                <a:latin typeface="Calibri"/>
              </a:rPr>
              <a:t>,</a:t>
            </a:r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Calibri"/>
              </a:rPr>
              <a:t>HNO₃</a:t>
            </a:r>
            <a:r>
              <a:rPr lang="ru-RU" sz="3600" b="1" dirty="0" smtClean="0">
                <a:solidFill>
                  <a:srgbClr val="FF0000"/>
                </a:solidFill>
                <a:latin typeface="Calibri"/>
              </a:rPr>
              <a:t>,</a:t>
            </a:r>
            <a:r>
              <a:rPr lang="en-US" sz="3600" b="1" dirty="0" smtClean="0">
                <a:solidFill>
                  <a:srgbClr val="FF0000"/>
                </a:solidFill>
                <a:latin typeface="Calibri"/>
              </a:rPr>
              <a:t> H₃PO₄</a:t>
            </a:r>
            <a:r>
              <a:rPr lang="ru-RU" sz="3600" b="1" dirty="0" smtClean="0">
                <a:solidFill>
                  <a:srgbClr val="FF0000"/>
                </a:solidFill>
                <a:latin typeface="Calibri"/>
              </a:rPr>
              <a:t>,</a:t>
            </a:r>
            <a:r>
              <a:rPr lang="en-US" sz="3600" b="1" dirty="0" smtClean="0">
                <a:solidFill>
                  <a:srgbClr val="FF0000"/>
                </a:solidFill>
                <a:latin typeface="Calibri"/>
              </a:rPr>
              <a:t> H₂SO₃</a:t>
            </a:r>
            <a:r>
              <a:rPr lang="ru-RU" sz="3600" b="1" dirty="0" smtClean="0">
                <a:solidFill>
                  <a:srgbClr val="FF0000"/>
                </a:solidFill>
                <a:latin typeface="Calibri"/>
              </a:rPr>
              <a:t>,</a:t>
            </a:r>
            <a:r>
              <a:rPr lang="en-US" sz="3600" b="1" dirty="0" smtClean="0">
                <a:solidFill>
                  <a:srgbClr val="FF0000"/>
                </a:solidFill>
                <a:latin typeface="Calibri"/>
              </a:rPr>
              <a:t> H₂CO₃</a:t>
            </a:r>
            <a:r>
              <a:rPr lang="ru-RU" sz="3600" b="1" dirty="0" smtClean="0">
                <a:solidFill>
                  <a:srgbClr val="FF0000"/>
                </a:solidFill>
                <a:latin typeface="Calibri"/>
              </a:rPr>
              <a:t>,</a:t>
            </a:r>
            <a:r>
              <a:rPr lang="en-US" sz="3600" b="1" dirty="0" smtClean="0">
                <a:solidFill>
                  <a:srgbClr val="FF0000"/>
                </a:solidFill>
                <a:latin typeface="Calibri"/>
              </a:rPr>
              <a:t> H₂S</a:t>
            </a:r>
            <a:r>
              <a:rPr lang="ru-RU" sz="3600" b="1" dirty="0" smtClean="0">
                <a:solidFill>
                  <a:srgbClr val="FF0000"/>
                </a:solidFill>
                <a:latin typeface="Calibri"/>
              </a:rPr>
              <a:t>,</a:t>
            </a:r>
            <a:r>
              <a:rPr lang="en-US" sz="3600" b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Calibri"/>
              </a:rPr>
              <a:t>H₂SiO</a:t>
            </a:r>
            <a:r>
              <a:rPr lang="en-US" sz="3600" b="1" dirty="0" smtClean="0">
                <a:solidFill>
                  <a:srgbClr val="FF0000"/>
                </a:solidFill>
                <a:latin typeface="Calibri"/>
              </a:rPr>
              <a:t>₃</a:t>
            </a:r>
            <a:endParaRPr lang="ru-RU" sz="3600" b="1" dirty="0" smtClean="0">
              <a:solidFill>
                <a:srgbClr val="FF0000"/>
              </a:solidFill>
              <a:latin typeface="Calibri"/>
            </a:endParaRPr>
          </a:p>
          <a:p>
            <a:pPr algn="ctr"/>
            <a:endParaRPr lang="ru-RU" sz="3600" b="1" dirty="0" smtClean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3648" y="3789040"/>
            <a:ext cx="854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HCl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4437112"/>
            <a:ext cx="75068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каждая предыдущая кислота вытесняет последующую </a:t>
            </a:r>
          </a:p>
          <a:p>
            <a:pPr algn="ctr"/>
            <a:r>
              <a:rPr lang="ru-RU" sz="2400" b="1" dirty="0" smtClean="0"/>
              <a:t>из раствора ее соли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39552" y="5373216"/>
            <a:ext cx="5262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K</a:t>
            </a:r>
            <a:r>
              <a:rPr lang="en-US" sz="2800" b="1" dirty="0" smtClean="0">
                <a:latin typeface="Calibri"/>
              </a:rPr>
              <a:t>₂</a:t>
            </a:r>
            <a:r>
              <a:rPr lang="en-US" sz="2800" b="1" dirty="0" smtClean="0"/>
              <a:t>CO </a:t>
            </a:r>
            <a:r>
              <a:rPr lang="en-US" sz="2800" b="1" dirty="0" smtClean="0">
                <a:latin typeface="Calibri"/>
              </a:rPr>
              <a:t>₃</a:t>
            </a:r>
            <a:r>
              <a:rPr lang="en-US" sz="2800" b="1" dirty="0" smtClean="0"/>
              <a:t> +  2 </a:t>
            </a:r>
            <a:r>
              <a:rPr lang="en-US" sz="2800" b="1" dirty="0" err="1" smtClean="0"/>
              <a:t>HCl</a:t>
            </a:r>
            <a:r>
              <a:rPr lang="en-US" sz="2800" b="1" dirty="0" smtClean="0"/>
              <a:t>  =  2KCl  +  H</a:t>
            </a:r>
            <a:r>
              <a:rPr lang="en-US" sz="2800" b="1" dirty="0" smtClean="0">
                <a:latin typeface="Calibri"/>
              </a:rPr>
              <a:t>₂</a:t>
            </a:r>
            <a:r>
              <a:rPr lang="en-US" sz="2800" b="1" dirty="0" smtClean="0"/>
              <a:t>CO</a:t>
            </a:r>
            <a:r>
              <a:rPr lang="en-US" sz="2800" b="1" dirty="0" smtClean="0">
                <a:latin typeface="Calibri"/>
              </a:rPr>
              <a:t>₃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732240" y="5013176"/>
            <a:ext cx="1064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</a:t>
            </a:r>
            <a:r>
              <a:rPr lang="en-US" sz="2800" b="1" dirty="0" smtClean="0">
                <a:latin typeface="Calibri"/>
              </a:rPr>
              <a:t>₂↑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04248" y="5589240"/>
            <a:ext cx="761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</a:t>
            </a:r>
            <a:r>
              <a:rPr lang="en-US" sz="2800" b="1" dirty="0" smtClean="0">
                <a:latin typeface="Calibri"/>
              </a:rPr>
              <a:t>₂</a:t>
            </a:r>
            <a:r>
              <a:rPr lang="en-US" sz="2800" b="1" dirty="0" smtClean="0"/>
              <a:t>O</a:t>
            </a:r>
            <a:endParaRPr lang="ru-RU" sz="2800" b="1" dirty="0"/>
          </a:p>
        </p:txBody>
      </p:sp>
      <p:sp>
        <p:nvSpPr>
          <p:cNvPr id="16" name="Стрелка вправо 15"/>
          <p:cNvSpPr/>
          <p:nvPr/>
        </p:nvSpPr>
        <p:spPr>
          <a:xfrm rot="20904849">
            <a:off x="5806584" y="5292697"/>
            <a:ext cx="97840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446009">
            <a:off x="5805999" y="5651623"/>
            <a:ext cx="97840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39552" y="6021288"/>
            <a:ext cx="7082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/>
              <a:t>Na</a:t>
            </a:r>
            <a:r>
              <a:rPr lang="en-US" sz="3200" b="1" dirty="0" err="1" smtClean="0">
                <a:latin typeface="Calibri"/>
              </a:rPr>
              <a:t>₂SiO</a:t>
            </a:r>
            <a:r>
              <a:rPr lang="en-US" sz="3200" b="1" dirty="0" smtClean="0">
                <a:latin typeface="Calibri"/>
              </a:rPr>
              <a:t>₃  +  H₂SO</a:t>
            </a:r>
            <a:r>
              <a:rPr lang="ru-RU" sz="3200" b="1" dirty="0" smtClean="0">
                <a:latin typeface="Calibri"/>
              </a:rPr>
              <a:t>₄</a:t>
            </a:r>
            <a:r>
              <a:rPr lang="en-US" sz="3200" b="1" dirty="0" smtClean="0">
                <a:latin typeface="Calibri"/>
              </a:rPr>
              <a:t>  =  </a:t>
            </a:r>
            <a:r>
              <a:rPr lang="en-US" sz="3200" b="1" dirty="0" err="1" smtClean="0">
                <a:latin typeface="Calibri"/>
              </a:rPr>
              <a:t>Na₂SO</a:t>
            </a:r>
            <a:r>
              <a:rPr lang="en-US" sz="3200" b="1" dirty="0" smtClean="0">
                <a:latin typeface="Calibri"/>
              </a:rPr>
              <a:t>₄   +  </a:t>
            </a:r>
            <a:r>
              <a:rPr lang="en-US" sz="3200" b="1" dirty="0" err="1" smtClean="0">
                <a:latin typeface="Calibri"/>
              </a:rPr>
              <a:t>H₂SiO</a:t>
            </a:r>
            <a:r>
              <a:rPr lang="en-US" sz="3200" b="1" dirty="0" smtClean="0">
                <a:latin typeface="Calibri"/>
              </a:rPr>
              <a:t>₃↓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68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68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68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680"/>
                            </p:stCondLst>
                            <p:childTnLst>
                              <p:par>
                                <p:cTn id="3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80"/>
                            </p:stCondLst>
                            <p:childTnLst>
                              <p:par>
                                <p:cTn id="5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80"/>
                            </p:stCondLst>
                            <p:childTnLst>
                              <p:par>
                                <p:cTn id="5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880"/>
                            </p:stCondLst>
                            <p:childTnLst>
                              <p:par>
                                <p:cTn id="6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80"/>
                            </p:stCondLst>
                            <p:childTnLst>
                              <p:par>
                                <p:cTn id="6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  <p:bldP spid="17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Допишите уравнения реакций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</a:t>
            </a:r>
            <a:r>
              <a:rPr lang="en-US" dirty="0" err="1" smtClean="0"/>
              <a:t>Na</a:t>
            </a:r>
            <a:r>
              <a:rPr lang="en-US" dirty="0" err="1" smtClean="0">
                <a:latin typeface="Calibri"/>
              </a:rPr>
              <a:t>₂</a:t>
            </a:r>
            <a:r>
              <a:rPr lang="en-US" dirty="0" err="1" smtClean="0"/>
              <a:t>S</a:t>
            </a:r>
            <a:r>
              <a:rPr lang="en-US" dirty="0" smtClean="0"/>
              <a:t>  +   HNO</a:t>
            </a:r>
            <a:r>
              <a:rPr lang="en-US" dirty="0" smtClean="0">
                <a:latin typeface="Calibri"/>
              </a:rPr>
              <a:t>₃→  </a:t>
            </a:r>
            <a:r>
              <a:rPr lang="en-US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     </a:t>
            </a:r>
            <a:r>
              <a:rPr lang="en-US" dirty="0" err="1" smtClean="0"/>
              <a:t>AgNO</a:t>
            </a:r>
            <a:r>
              <a:rPr lang="en-US" dirty="0" smtClean="0">
                <a:latin typeface="Calibri"/>
              </a:rPr>
              <a:t>₃  +  </a:t>
            </a:r>
            <a:r>
              <a:rPr lang="en-US" dirty="0" err="1" smtClean="0">
                <a:latin typeface="Calibri"/>
              </a:rPr>
              <a:t>HCl</a:t>
            </a:r>
            <a:r>
              <a:rPr lang="en-US" dirty="0" smtClean="0">
                <a:latin typeface="Calibri"/>
              </a:rPr>
              <a:t>  →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355976" y="2420888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932040" y="2420888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12160" y="2420888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300192" y="242088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II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211960" y="2780928"/>
            <a:ext cx="24817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Calibri"/>
              </a:rPr>
              <a:t>NaNO</a:t>
            </a:r>
            <a:r>
              <a:rPr lang="en-US" sz="3200" dirty="0" smtClean="0">
                <a:latin typeface="Calibri"/>
              </a:rPr>
              <a:t>₃  +  H₂S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483768" y="2708920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995936" y="2780928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067944" y="3861048"/>
            <a:ext cx="28230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AgCl</a:t>
            </a:r>
            <a:r>
              <a:rPr lang="en-US" sz="3200" dirty="0" smtClean="0">
                <a:latin typeface="Calibri"/>
              </a:rPr>
              <a:t>↓  +  HNO₃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ВЗАИМОДЕЙСТВИЕ  С  ОСНОВАНИЯМИ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5679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Calibri"/>
              </a:rPr>
              <a:t>соль₁ +основание₁ </a:t>
            </a:r>
            <a:r>
              <a:rPr lang="ru-RU" sz="3600" b="1" dirty="0" smtClean="0">
                <a:solidFill>
                  <a:srgbClr val="7030A0"/>
                </a:solidFill>
                <a:latin typeface="Calibri"/>
              </a:rPr>
              <a:t>= </a:t>
            </a:r>
            <a:r>
              <a:rPr lang="ru-RU" sz="4000" b="1" dirty="0" smtClean="0">
                <a:solidFill>
                  <a:srgbClr val="7030A0"/>
                </a:solidFill>
                <a:latin typeface="Calibri"/>
              </a:rPr>
              <a:t>соль₂ +</a:t>
            </a:r>
            <a:r>
              <a:rPr lang="ru-RU" sz="4000" b="1" dirty="0" err="1" smtClean="0">
                <a:solidFill>
                  <a:srgbClr val="7030A0"/>
                </a:solidFill>
                <a:latin typeface="Calibri"/>
              </a:rPr>
              <a:t>основание₂↓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3284984"/>
            <a:ext cx="71465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/>
              <a:t>CuSO</a:t>
            </a:r>
            <a:r>
              <a:rPr lang="en-US" sz="3200" b="1" dirty="0" smtClean="0">
                <a:latin typeface="Calibri"/>
              </a:rPr>
              <a:t>₄  +  2NaOH  =  Cu(OH)₂↓  +  </a:t>
            </a:r>
            <a:r>
              <a:rPr lang="en-US" sz="3200" b="1" dirty="0" err="1" smtClean="0">
                <a:latin typeface="Calibri"/>
              </a:rPr>
              <a:t>Na₂SO</a:t>
            </a:r>
            <a:r>
              <a:rPr lang="en-US" sz="3200" b="1" dirty="0" smtClean="0">
                <a:latin typeface="Calibri"/>
              </a:rPr>
              <a:t>₄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4077072"/>
            <a:ext cx="6724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AlCl</a:t>
            </a:r>
            <a:r>
              <a:rPr lang="en-US" sz="3200" b="1" dirty="0" smtClean="0">
                <a:latin typeface="Calibri"/>
              </a:rPr>
              <a:t>₃   +  3KOH   =   3KCl   +   Al(OH)₃↓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2132856"/>
            <a:ext cx="68675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(</a:t>
            </a:r>
            <a:r>
              <a:rPr lang="ru-RU" sz="3200" b="1" dirty="0" err="1" smtClean="0">
                <a:solidFill>
                  <a:srgbClr val="7030A0"/>
                </a:solidFill>
              </a:rPr>
              <a:t>р</a:t>
            </a:r>
            <a:r>
              <a:rPr lang="ru-RU" sz="3200" b="1" dirty="0" smtClean="0">
                <a:solidFill>
                  <a:srgbClr val="7030A0"/>
                </a:solidFill>
              </a:rPr>
              <a:t>)         (щелочь)                                (</a:t>
            </a:r>
            <a:r>
              <a:rPr lang="ru-RU" sz="3200" b="1" dirty="0" err="1" smtClean="0">
                <a:solidFill>
                  <a:srgbClr val="7030A0"/>
                </a:solidFill>
              </a:rPr>
              <a:t>н</a:t>
            </a:r>
            <a:r>
              <a:rPr lang="ru-RU" sz="3200" b="1" dirty="0" smtClean="0">
                <a:solidFill>
                  <a:srgbClr val="7030A0"/>
                </a:solidFill>
              </a:rPr>
              <a:t>)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1600" y="4869160"/>
            <a:ext cx="66577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/>
              <a:t>FeCl</a:t>
            </a:r>
            <a:r>
              <a:rPr lang="en-US" sz="3200" b="1" dirty="0" smtClean="0">
                <a:latin typeface="Calibri"/>
              </a:rPr>
              <a:t>₂  +  2NaOH  =  Fe(OH)₂↓  + 2NaCl 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427984" y="299695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II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076056" y="2996952"/>
            <a:ext cx="274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732240" y="2996952"/>
            <a:ext cx="274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7308304" y="299695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II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4355976" y="3789040"/>
            <a:ext cx="274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4644008" y="3789040"/>
            <a:ext cx="274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580112" y="3789040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III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300192" y="3789040"/>
            <a:ext cx="274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4283968" y="4581128"/>
            <a:ext cx="364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II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4860032" y="4581128"/>
            <a:ext cx="274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6660232" y="4581128"/>
            <a:ext cx="274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7092280" y="4581128"/>
            <a:ext cx="274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4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2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20"/>
                            </p:stCondLst>
                            <p:childTnLst>
                              <p:par>
                                <p:cTn id="2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20"/>
                            </p:stCondLst>
                            <p:childTnLst>
                              <p:par>
                                <p:cTn id="3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20"/>
                            </p:stCondLst>
                            <p:childTnLst>
                              <p:par>
                                <p:cTn id="3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250"/>
                            </p:stCondLst>
                            <p:childTnLst>
                              <p:par>
                                <p:cTn id="4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750"/>
                            </p:stCondLst>
                            <p:childTnLst>
                              <p:par>
                                <p:cTn id="5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250"/>
                            </p:stCondLst>
                            <p:childTnLst>
                              <p:par>
                                <p:cTn id="5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750"/>
                            </p:stCondLst>
                            <p:childTnLst>
                              <p:par>
                                <p:cTn id="6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80"/>
                            </p:stCondLst>
                            <p:childTnLst>
                              <p:par>
                                <p:cTn id="7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80"/>
                            </p:stCondLst>
                            <p:childTnLst>
                              <p:par>
                                <p:cTn id="8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80"/>
                            </p:stCondLst>
                            <p:childTnLst>
                              <p:par>
                                <p:cTn id="8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80"/>
                            </p:stCondLst>
                            <p:childTnLst>
                              <p:par>
                                <p:cTn id="9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Допишите уравнения реакций:</a:t>
            </a:r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Zn(NO</a:t>
            </a:r>
            <a:r>
              <a:rPr lang="en-US" dirty="0" smtClean="0">
                <a:latin typeface="Calibri"/>
              </a:rPr>
              <a:t>₃)₂  +  </a:t>
            </a:r>
            <a:r>
              <a:rPr lang="en-US" dirty="0" err="1" smtClean="0">
                <a:latin typeface="Calibri"/>
              </a:rPr>
              <a:t>Ba</a:t>
            </a:r>
            <a:r>
              <a:rPr lang="en-US" dirty="0" smtClean="0">
                <a:latin typeface="Calibri"/>
              </a:rPr>
              <a:t>(OH)₂ →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2708920"/>
            <a:ext cx="4421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Zn(OH)</a:t>
            </a:r>
            <a:r>
              <a:rPr lang="en-US" sz="3600" dirty="0" smtClean="0">
                <a:latin typeface="Calibri"/>
              </a:rPr>
              <a:t>₂↓  +  </a:t>
            </a:r>
            <a:r>
              <a:rPr lang="en-US" sz="3600" dirty="0" err="1" smtClean="0">
                <a:latin typeface="Calibri"/>
              </a:rPr>
              <a:t>Ba</a:t>
            </a:r>
            <a:r>
              <a:rPr lang="en-US" sz="3600" dirty="0" smtClean="0">
                <a:latin typeface="Calibri"/>
              </a:rPr>
              <a:t>(NO₃)₂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242088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II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364088" y="2420888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236296" y="242088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II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884368" y="2420888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4005064"/>
            <a:ext cx="3855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MgSO</a:t>
            </a:r>
            <a:r>
              <a:rPr lang="en-US" sz="3200" dirty="0" smtClean="0">
                <a:latin typeface="Calibri"/>
              </a:rPr>
              <a:t>₄   +     </a:t>
            </a:r>
            <a:r>
              <a:rPr lang="en-US" sz="3200" dirty="0" err="1" smtClean="0">
                <a:latin typeface="Calibri"/>
              </a:rPr>
              <a:t>NaOH</a:t>
            </a:r>
            <a:r>
              <a:rPr lang="en-US" sz="3200" dirty="0" smtClean="0">
                <a:latin typeface="Calibri"/>
              </a:rPr>
              <a:t>  →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499992" y="4005064"/>
            <a:ext cx="3869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Mg(OH)</a:t>
            </a:r>
            <a:r>
              <a:rPr lang="en-US" sz="3200" dirty="0" smtClean="0">
                <a:latin typeface="Calibri"/>
              </a:rPr>
              <a:t>₂↓   +  </a:t>
            </a:r>
            <a:r>
              <a:rPr lang="en-US" sz="3200" dirty="0" err="1" smtClean="0">
                <a:latin typeface="Calibri"/>
              </a:rPr>
              <a:t>Na₂SO</a:t>
            </a:r>
            <a:r>
              <a:rPr lang="en-US" sz="3200" dirty="0" smtClean="0">
                <a:latin typeface="Calibri"/>
              </a:rPr>
              <a:t>₄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339752" y="4005064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 ВЗАИМОДЕЙСТВИЕ  С   СОЛЯМИ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700808"/>
            <a:ext cx="95960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Calibri"/>
              </a:rPr>
              <a:t>соль₁ +</a:t>
            </a:r>
            <a:r>
              <a:rPr lang="ru-RU" sz="4000" b="1" dirty="0" err="1" smtClean="0">
                <a:solidFill>
                  <a:srgbClr val="7030A0"/>
                </a:solidFill>
                <a:latin typeface="Calibri"/>
              </a:rPr>
              <a:t>соль₂=</a:t>
            </a:r>
            <a:r>
              <a:rPr lang="ru-RU" sz="4000" b="1" dirty="0" smtClean="0">
                <a:solidFill>
                  <a:srgbClr val="7030A0"/>
                </a:solidFill>
                <a:latin typeface="Calibri"/>
              </a:rPr>
              <a:t> новая </a:t>
            </a:r>
            <a:r>
              <a:rPr lang="ru-RU" sz="4000" b="1" dirty="0" err="1" smtClean="0">
                <a:solidFill>
                  <a:srgbClr val="7030A0"/>
                </a:solidFill>
                <a:latin typeface="Calibri"/>
              </a:rPr>
              <a:t>соль₁↓+</a:t>
            </a:r>
            <a:r>
              <a:rPr lang="ru-RU" sz="4000" b="1" dirty="0" smtClean="0">
                <a:solidFill>
                  <a:srgbClr val="7030A0"/>
                </a:solidFill>
                <a:latin typeface="Calibri"/>
              </a:rPr>
              <a:t> новая соль₂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3645024"/>
            <a:ext cx="65149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/>
              <a:t>BaCl</a:t>
            </a:r>
            <a:r>
              <a:rPr lang="en-US" sz="3200" b="1" dirty="0" smtClean="0">
                <a:latin typeface="Calibri"/>
              </a:rPr>
              <a:t>₂  +  </a:t>
            </a:r>
            <a:r>
              <a:rPr lang="en-US" sz="3200" b="1" dirty="0" err="1" smtClean="0">
                <a:latin typeface="Calibri"/>
              </a:rPr>
              <a:t>Na₂SO</a:t>
            </a:r>
            <a:r>
              <a:rPr lang="en-US" sz="3200" b="1" dirty="0" smtClean="0">
                <a:latin typeface="Calibri"/>
              </a:rPr>
              <a:t>₄  =  </a:t>
            </a:r>
            <a:r>
              <a:rPr lang="en-US" sz="3200" b="1" dirty="0" err="1" smtClean="0">
                <a:latin typeface="Calibri"/>
              </a:rPr>
              <a:t>BaSO</a:t>
            </a:r>
            <a:r>
              <a:rPr lang="en-US" sz="3200" b="1" dirty="0" smtClean="0">
                <a:latin typeface="Calibri"/>
              </a:rPr>
              <a:t>₄↓  +  2NaCl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4725144"/>
            <a:ext cx="60099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Cu(NO</a:t>
            </a:r>
            <a:r>
              <a:rPr lang="en-US" sz="3200" b="1" dirty="0" smtClean="0">
                <a:latin typeface="Calibri"/>
              </a:rPr>
              <a:t>₃</a:t>
            </a:r>
            <a:r>
              <a:rPr lang="en-US" sz="3200" b="1" dirty="0" smtClean="0"/>
              <a:t>)</a:t>
            </a:r>
            <a:r>
              <a:rPr lang="en-US" sz="3200" b="1" dirty="0" smtClean="0">
                <a:latin typeface="Calibri"/>
              </a:rPr>
              <a:t>₂  + K₂S  =  2KNO₃  +  </a:t>
            </a:r>
            <a:r>
              <a:rPr lang="en-US" sz="3200" b="1" dirty="0" err="1" smtClean="0">
                <a:latin typeface="Calibri"/>
              </a:rPr>
              <a:t>CuS</a:t>
            </a:r>
            <a:r>
              <a:rPr lang="en-US" sz="3200" b="1" dirty="0" smtClean="0">
                <a:latin typeface="Calibri"/>
              </a:rPr>
              <a:t>↓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11960" y="328498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II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328498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II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300192" y="3284984"/>
            <a:ext cx="274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876256" y="3284984"/>
            <a:ext cx="274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139952" y="4437112"/>
            <a:ext cx="274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4437112"/>
            <a:ext cx="274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652120" y="443711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II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012160" y="443711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II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4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4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4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4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6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60"/>
                            </p:stCondLst>
                            <p:childTnLst>
                              <p:par>
                                <p:cTn id="5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960"/>
                            </p:stCondLst>
                            <p:childTnLst>
                              <p:par>
                                <p:cTn id="5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460"/>
                            </p:stCondLst>
                            <p:childTnLst>
                              <p:par>
                                <p:cTn id="6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377</TotalTime>
  <Words>1088</Words>
  <Application>Microsoft Office PowerPoint</Application>
  <PresentationFormat>Экран (4:3)</PresentationFormat>
  <Paragraphs>215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ХИМИЧЕСКИЕ  СВОЙСТВА  СОЛЕЙ</vt:lpstr>
      <vt:lpstr>ВОПРОСЫ:</vt:lpstr>
      <vt:lpstr>1. ВЗАИМОДЕЙСТВИЕ  С  МЕТАЛЛАМИ</vt:lpstr>
      <vt:lpstr>ЗАДАНИЕ</vt:lpstr>
      <vt:lpstr> 2. Взаимодействие с кислотами</vt:lpstr>
      <vt:lpstr>Задание</vt:lpstr>
      <vt:lpstr>3. ВЗАИМОДЕЙСТВИЕ  С  ОСНОВАНИЯМИ</vt:lpstr>
      <vt:lpstr>ЗАДАНИЕ</vt:lpstr>
      <vt:lpstr>4. ВЗАИМОДЕЙСТВИЕ  С   СОЛЯМИ</vt:lpstr>
      <vt:lpstr>ЗАДАНИЕ</vt:lpstr>
      <vt:lpstr>5. РАЗЛОЖЕНИЕ  ПРИ  НАГРЕВАНИИ      НЕРАСТВОРИМЫХ  СОЛЕЙ</vt:lpstr>
      <vt:lpstr>ВЫВОД:</vt:lpstr>
      <vt:lpstr>Т Е С Т</vt:lpstr>
      <vt:lpstr>Т Е С Т</vt:lpstr>
      <vt:lpstr>ИНТЕРЕСНОЕ  О  СОЛЯХ  В  НАШЕМ  ОРГАНИЗМЕ</vt:lpstr>
      <vt:lpstr>Слайд 16</vt:lpstr>
      <vt:lpstr>Слайд 17</vt:lpstr>
      <vt:lpstr>Слайд 18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RockNRolf</dc:creator>
  <cp:lastModifiedBy>RockNRolf</cp:lastModifiedBy>
  <cp:revision>40</cp:revision>
  <dcterms:created xsi:type="dcterms:W3CDTF">2013-03-01T18:10:45Z</dcterms:created>
  <dcterms:modified xsi:type="dcterms:W3CDTF">2013-03-23T21:39:38Z</dcterms:modified>
</cp:coreProperties>
</file>