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46"/>
  </p:notesMasterIdLst>
  <p:sldIdLst>
    <p:sldId id="257" r:id="rId4"/>
    <p:sldId id="258" r:id="rId5"/>
    <p:sldId id="262" r:id="rId6"/>
    <p:sldId id="263" r:id="rId7"/>
    <p:sldId id="288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5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3" r:id="rId28"/>
    <p:sldId id="304" r:id="rId29"/>
    <p:sldId id="305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3651" autoAdjust="0"/>
  </p:normalViewPr>
  <p:slideViewPr>
    <p:cSldViewPr>
      <p:cViewPr varScale="1">
        <p:scale>
          <a:sx n="106" d="100"/>
          <a:sy n="106" d="100"/>
        </p:scale>
        <p:origin x="-1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C775-880C-44CB-8AE2-3269D895F24F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310F0-22F4-44BC-9418-29B3E4077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010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11/21/2013 1:29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12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2" y="1905000"/>
            <a:ext cx="8280918" cy="3108176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6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Классный час</a:t>
            </a:r>
            <a:br>
              <a:rPr lang="ru-RU" sz="66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</a:br>
            <a:r>
              <a:rPr lang="ru-RU" sz="66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«Счастье твое закон бережет»</a:t>
            </a:r>
            <a:endParaRPr lang="ru-RU" sz="66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1" y="980728"/>
            <a:ext cx="5328592" cy="504056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fld id="{A09EC321-9716-4E37-B1AE-D988C06F47FC}" type="datetime4">
              <a:rPr lang="ru-RU" sz="4400" b="0" i="0" smtClean="0">
                <a:solidFill>
                  <a:srgbClr val="FFFFFF">
                    <a:tint val="75000"/>
                  </a:srgbClr>
                </a:solidFill>
                <a:latin typeface="Book Antiqua" panose="02040602050305030304" pitchFamily="18" charset="0"/>
              </a:rPr>
              <a:pPr marL="0" indent="0" algn="l">
                <a:lnSpc>
                  <a:spcPct val="90000"/>
                </a:lnSpc>
                <a:spcBef>
                  <a:spcPts val="0"/>
                </a:spcBef>
                <a:buNone/>
              </a:pPr>
              <a:t>21 ноября 2013 г.</a:t>
            </a:fld>
            <a:endParaRPr lang="ru-RU" b="0" i="0" dirty="0">
              <a:solidFill>
                <a:srgbClr val="FFFFFF">
                  <a:tint val="75000"/>
                </a:srgb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42253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Правовой статус несовершеннолетних </a:t>
            </a:r>
          </a:p>
          <a:p>
            <a:pPr algn="ctr"/>
            <a:r>
              <a:rPr lang="ru-RU" sz="36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с 11 лет</a:t>
            </a:r>
            <a:endParaRPr lang="ru-RU" sz="36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288" y="1772816"/>
            <a:ext cx="8496944" cy="280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Ответственность </a:t>
            </a:r>
            <a:r>
              <a:rPr lang="ru-RU" sz="2400" dirty="0">
                <a:latin typeface="Book Antiqua" panose="02040602050305030304" pitchFamily="18" charset="0"/>
              </a:rPr>
              <a:t>в виде помещения в специальное воспитательное учреждение для детей и подростков (спецшкола, </a:t>
            </a:r>
            <a:r>
              <a:rPr lang="ru-RU" sz="2400" dirty="0" err="1">
                <a:latin typeface="Book Antiqua" panose="02040602050305030304" pitchFamily="18" charset="0"/>
              </a:rPr>
              <a:t>специнтернат</a:t>
            </a:r>
            <a:r>
              <a:rPr lang="ru-RU" sz="2400" dirty="0">
                <a:latin typeface="Book Antiqua" panose="02040602050305030304" pitchFamily="18" charset="0"/>
              </a:rPr>
              <a:t> и тому подобное) с </a:t>
            </a:r>
            <a:r>
              <a:rPr lang="ru-RU" sz="2400" dirty="0" err="1">
                <a:latin typeface="Book Antiqua" panose="02040602050305030304" pitchFamily="18" charset="0"/>
              </a:rPr>
              <a:t>девиантным</a:t>
            </a:r>
            <a:r>
              <a:rPr lang="ru-RU" sz="2400" dirty="0">
                <a:latin typeface="Book Antiqua" panose="02040602050305030304" pitchFamily="18" charset="0"/>
              </a:rPr>
              <a:t> (общественно опасным) поведением (ст. 50 Закона РФ «Об образовании»)</a:t>
            </a:r>
          </a:p>
        </p:txBody>
      </p:sp>
    </p:spTree>
    <p:extLst>
      <p:ext uri="{BB962C8B-B14F-4D97-AF65-F5344CB8AC3E}">
        <p14:creationId xmlns="" xmlns:p14="http://schemas.microsoft.com/office/powerpoint/2010/main" val="2464917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Правовой статус несовершеннолетних </a:t>
            </a:r>
          </a:p>
          <a:p>
            <a:pPr algn="ctr"/>
            <a:r>
              <a:rPr lang="ru-RU" sz="36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с 14 лет</a:t>
            </a:r>
            <a:endParaRPr lang="ru-RU" sz="36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98888"/>
            <a:ext cx="849694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Право давать согласие на изменение своего гражданства (ст. 9 Закона «О гражданстве РФ»).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отмены усыновления (ст. 142 СК РФ).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требовать установления отцовства в отношении своего ребенка в судебном порядке (ст. 62 СК РФ).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 </a:t>
            </a: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без согласия родителей распоряжаться заработком (стипендией) и иными доходами.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Право без согласия родителей осуществлять права автора результата своей интеллектуальной деятельности.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Право самостоятельно совершать некоторые сделки, а также нести ответственность по заключенным сделкам (ст. 26 ГК РФ).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 </a:t>
            </a:r>
            <a:r>
              <a:rPr lang="ru-RU" dirty="0" smtClean="0">
                <a:latin typeface="Book Antiqua" panose="02040602050305030304" pitchFamily="18" charset="0"/>
              </a:rPr>
              <a:t>Самостоятельная </a:t>
            </a:r>
            <a:r>
              <a:rPr lang="ru-RU" dirty="0">
                <a:latin typeface="Book Antiqua" panose="02040602050305030304" pitchFamily="18" charset="0"/>
              </a:rPr>
              <a:t>гражданская ответственность за причиненный вред (ст. 1074 ГК РФ).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 </a:t>
            </a: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самостоятельно обращаться в суд для защиты своих интересов (ст. 56 СК РФ).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 </a:t>
            </a: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быть принятым на работу в свободное от учебы время для выполнения легкого труда (ст. 63 ТК РФ).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 </a:t>
            </a: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работать не более 24 часов в неделю (ст. 92 ТК РФ).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 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236" y="1254711"/>
            <a:ext cx="8541236" cy="5505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010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42253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Правовой статус несовершеннолетних </a:t>
            </a:r>
          </a:p>
          <a:p>
            <a:pPr algn="ctr"/>
            <a:r>
              <a:rPr lang="ru-RU" sz="36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с 15 лет</a:t>
            </a:r>
            <a:endParaRPr lang="ru-RU" sz="36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288" y="177281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Право </a:t>
            </a:r>
            <a:r>
              <a:rPr lang="ru-RU" sz="2400" dirty="0">
                <a:latin typeface="Book Antiqua" panose="02040602050305030304" pitchFamily="18" charset="0"/>
              </a:rPr>
              <a:t>соглашаться или не соглашаться на медицинское вмешательство (ст. 24 Основ законодательства РФ об охране здоровья граждан).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Право </a:t>
            </a:r>
            <a:r>
              <a:rPr lang="ru-RU" sz="2400" dirty="0">
                <a:latin typeface="Book Antiqua" panose="02040602050305030304" pitchFamily="18" charset="0"/>
              </a:rPr>
              <a:t>быть принятым на работу в случаях получения основного общего образования либо оставления его в соответствии с законодательством (ст. 63 ТК РФ).</a:t>
            </a:r>
          </a:p>
        </p:txBody>
      </p:sp>
    </p:spTree>
    <p:extLst>
      <p:ext uri="{BB962C8B-B14F-4D97-AF65-F5344CB8AC3E}">
        <p14:creationId xmlns="" xmlns:p14="http://schemas.microsoft.com/office/powerpoint/2010/main" val="1411590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42253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Правовой статус несовершеннолетних </a:t>
            </a:r>
          </a:p>
          <a:p>
            <a:pPr algn="ctr"/>
            <a:r>
              <a:rPr lang="ru-RU" sz="36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с 16 лет</a:t>
            </a:r>
            <a:endParaRPr lang="ru-RU" sz="36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288" y="1772816"/>
            <a:ext cx="82991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Право </a:t>
            </a:r>
            <a:r>
              <a:rPr lang="ru-RU" sz="2400" dirty="0">
                <a:latin typeface="Book Antiqua" panose="02040602050305030304" pitchFamily="18" charset="0"/>
              </a:rPr>
              <a:t>вступить в брак при наличии уважительной причины с разрешения органа местного самоуправления (ст. 13 СК РФ).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Право </a:t>
            </a:r>
            <a:r>
              <a:rPr lang="ru-RU" sz="2400" dirty="0">
                <a:latin typeface="Book Antiqua" panose="02040602050305030304" pitchFamily="18" charset="0"/>
              </a:rPr>
              <a:t>самостоятельно осуществлять родительские права (ст. 62 СК РФ).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Право </a:t>
            </a:r>
            <a:r>
              <a:rPr lang="ru-RU" sz="2400" dirty="0">
                <a:latin typeface="Book Antiqua" panose="02040602050305030304" pitchFamily="18" charset="0"/>
              </a:rPr>
              <a:t>работать не более 36 часов в неделю </a:t>
            </a:r>
            <a:endParaRPr lang="ru-RU" sz="2400" dirty="0" smtClean="0">
              <a:latin typeface="Book Antiqua" panose="02040602050305030304" pitchFamily="18" charset="0"/>
            </a:endParaRPr>
          </a:p>
          <a:p>
            <a:pPr lvl="0" algn="just"/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    (</a:t>
            </a:r>
            <a:r>
              <a:rPr lang="ru-RU" sz="2400" dirty="0">
                <a:latin typeface="Book Antiqua" panose="02040602050305030304" pitchFamily="18" charset="0"/>
              </a:rPr>
              <a:t>ст. 92 ТК РФ).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Обязанность </a:t>
            </a:r>
            <a:r>
              <a:rPr lang="ru-RU" sz="2400" dirty="0">
                <a:latin typeface="Book Antiqua" panose="02040602050305030304" pitchFamily="18" charset="0"/>
              </a:rPr>
              <a:t>юношей пройти подготовку по основам военной службы (ст. 13 Закона РФ «О воинской обязанности и военной службе»).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Административная </a:t>
            </a:r>
            <a:r>
              <a:rPr lang="ru-RU" sz="2400" dirty="0">
                <a:latin typeface="Book Antiqua" panose="02040602050305030304" pitchFamily="18" charset="0"/>
              </a:rPr>
              <a:t>ответственность (ст. 2 КоАП РФ)</a:t>
            </a:r>
          </a:p>
        </p:txBody>
      </p:sp>
    </p:spTree>
    <p:extLst>
      <p:ext uri="{BB962C8B-B14F-4D97-AF65-F5344CB8AC3E}">
        <p14:creationId xmlns="" xmlns:p14="http://schemas.microsoft.com/office/powerpoint/2010/main" val="44746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42253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Правовой статус несовершеннолетних </a:t>
            </a:r>
          </a:p>
          <a:p>
            <a:pPr algn="ctr"/>
            <a:r>
              <a:rPr lang="ru-RU" sz="36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с 17 лет</a:t>
            </a:r>
            <a:endParaRPr lang="ru-RU" sz="36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288" y="1772816"/>
            <a:ext cx="8496944" cy="225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Обязанность </a:t>
            </a:r>
            <a:r>
              <a:rPr lang="ru-RU" sz="2400" dirty="0">
                <a:latin typeface="Book Antiqua" panose="02040602050305030304" pitchFamily="18" charset="0"/>
              </a:rPr>
              <a:t>юношей встать на воинский учет /пройти комиссию в военкомате и получить приписное свидетельство/ (ст. 9 Закона РФ «О воинской обязанности и военной службе).</a:t>
            </a:r>
          </a:p>
        </p:txBody>
      </p:sp>
    </p:spTree>
    <p:extLst>
      <p:ext uri="{BB962C8B-B14F-4D97-AF65-F5344CB8AC3E}">
        <p14:creationId xmlns="" xmlns:p14="http://schemas.microsoft.com/office/powerpoint/2010/main" val="4285652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Правовой статус несовершеннолетних </a:t>
            </a:r>
          </a:p>
          <a:p>
            <a:pPr algn="ctr"/>
            <a:r>
              <a:rPr lang="ru-RU" sz="36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с 18 лет</a:t>
            </a:r>
            <a:endParaRPr lang="ru-RU" sz="36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6657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Право </a:t>
            </a:r>
            <a:r>
              <a:rPr lang="ru-RU" sz="2000" dirty="0">
                <a:latin typeface="Book Antiqua" panose="02040602050305030304" pitchFamily="18" charset="0"/>
              </a:rPr>
              <a:t>на вступление в брак (ст. 13 СК РФ).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Право </a:t>
            </a:r>
            <a:r>
              <a:rPr lang="ru-RU" sz="2000" dirty="0">
                <a:latin typeface="Book Antiqua" panose="02040602050305030304" pitchFamily="18" charset="0"/>
              </a:rPr>
              <a:t>избирать и голосовать на референдуме, участвовать в иных избирательных действиях (Закон «Об основных гарантиях избирательных прав и права на участие в референдуме граждан РФ»).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Право </a:t>
            </a:r>
            <a:r>
              <a:rPr lang="ru-RU" sz="2000" dirty="0">
                <a:latin typeface="Book Antiqua" panose="02040602050305030304" pitchFamily="18" charset="0"/>
              </a:rPr>
              <a:t>на управление легковым автомобилем (ст. 25 Правил дорожного движения РФ).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Право </a:t>
            </a:r>
            <a:r>
              <a:rPr lang="ru-RU" sz="2000" dirty="0">
                <a:latin typeface="Book Antiqua" panose="02040602050305030304" pitchFamily="18" charset="0"/>
              </a:rPr>
              <a:t>быть учредителями, членами и участниками общественных объединений (ст. 19 Закона «Об общественных объединениях»).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Воинская </a:t>
            </a:r>
            <a:r>
              <a:rPr lang="ru-RU" sz="2000" dirty="0">
                <a:latin typeface="Book Antiqua" panose="02040602050305030304" pitchFamily="18" charset="0"/>
              </a:rPr>
              <a:t>обязанность для юношей (ст. 59 Конституции РФ, ст. 22 Закона РФ «О воинской обязанности и военной службе»).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Полная </a:t>
            </a:r>
            <a:r>
              <a:rPr lang="ru-RU" sz="2000" dirty="0">
                <a:latin typeface="Book Antiqua" panose="02040602050305030304" pitchFamily="18" charset="0"/>
              </a:rPr>
              <a:t>материальная ответственность работника (ст. 242 ТК РФ).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Полная </a:t>
            </a:r>
            <a:r>
              <a:rPr lang="ru-RU" sz="2000" dirty="0">
                <a:latin typeface="Book Antiqua" panose="02040602050305030304" pitchFamily="18" charset="0"/>
              </a:rPr>
              <a:t>уголовная ответственность (ст. 20, 87 УК РФ)</a:t>
            </a:r>
          </a:p>
        </p:txBody>
      </p:sp>
    </p:spTree>
    <p:extLst>
      <p:ext uri="{BB962C8B-B14F-4D97-AF65-F5344CB8AC3E}">
        <p14:creationId xmlns="" xmlns:p14="http://schemas.microsoft.com/office/powerpoint/2010/main" val="3433293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3312368" cy="385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51720" y="764704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«Живи по закону, поступай по совести».</a:t>
            </a:r>
          </a:p>
        </p:txBody>
      </p:sp>
    </p:spTree>
    <p:extLst>
      <p:ext uri="{BB962C8B-B14F-4D97-AF65-F5344CB8AC3E}">
        <p14:creationId xmlns="" xmlns:p14="http://schemas.microsoft.com/office/powerpoint/2010/main" val="4105442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0486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Викторина </a:t>
            </a:r>
            <a:endParaRPr lang="ru-RU" sz="4800" spc="-150" dirty="0" smtClean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/>
            </a:endParaRPr>
          </a:p>
          <a:p>
            <a:pPr algn="ctr"/>
            <a:r>
              <a:rPr lang="ru-RU" sz="48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“</a:t>
            </a:r>
            <a:r>
              <a:rPr lang="ru-RU" sz="48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Права литературных героев</a:t>
            </a:r>
            <a:r>
              <a:rPr lang="ru-RU" sz="48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”</a:t>
            </a:r>
            <a:endParaRPr lang="ru-RU" sz="48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702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8600" y="657225"/>
            <a:ext cx="8610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какой сказке нарушено право на личную неприкосновенность, жизнь и свободу? </a:t>
            </a:r>
          </a:p>
        </p:txBody>
      </p:sp>
      <p:pic>
        <p:nvPicPr>
          <p:cNvPr id="9221" name="Picture 5" descr="10300260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28575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нгл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706"/>
          <a:stretch>
            <a:fillRect/>
          </a:stretch>
        </p:blipFill>
        <p:spPr bwMode="auto">
          <a:xfrm>
            <a:off x="3505200" y="3124200"/>
            <a:ext cx="2357438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137263"/>
            <a:ext cx="2381250" cy="1914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2940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sz="1600"/>
          </a:p>
          <a:p>
            <a:pPr algn="ctr"/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Какие литературные герои могли бы пожаловаться, что нарушено их право на неприкосновенность жилища? </a:t>
            </a:r>
          </a:p>
        </p:txBody>
      </p:sp>
      <p:pic>
        <p:nvPicPr>
          <p:cNvPr id="10243" name="Picture 3" descr="threepigs-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1"/>
            <a:ext cx="4464496" cy="3274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8251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Документы о правах </a:t>
            </a:r>
            <a:endParaRPr lang="ru-RU" sz="4000" b="1" spc="-150" dirty="0" smtClean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/>
            </a:endParaRPr>
          </a:p>
          <a:p>
            <a:pPr algn="ctr"/>
            <a:r>
              <a:rPr lang="ru-RU" sz="40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и обязанностях </a:t>
            </a: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детей: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8864" y="1772816"/>
            <a:ext cx="8229600" cy="4411662"/>
          </a:xfrm>
          <a:prstGeom prst="rect">
            <a:avLst/>
          </a:prstGeom>
        </p:spPr>
        <p:txBody>
          <a:bodyPr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Book Antiqua" panose="02040602050305030304" pitchFamily="18" charset="0"/>
              </a:rPr>
              <a:t>Конституция РФ</a:t>
            </a:r>
          </a:p>
          <a:p>
            <a:r>
              <a:rPr lang="ru-RU" sz="4000" dirty="0" smtClean="0">
                <a:latin typeface="Book Antiqua" panose="02040602050305030304" pitchFamily="18" charset="0"/>
              </a:rPr>
              <a:t>Конвенция о правах ребенка</a:t>
            </a:r>
          </a:p>
          <a:p>
            <a:r>
              <a:rPr lang="ru-RU" sz="4000" dirty="0" smtClean="0">
                <a:latin typeface="Book Antiqua" panose="02040602050305030304" pitchFamily="18" charset="0"/>
              </a:rPr>
              <a:t>Закон РФ «Об основных правах и  гарантиях ребенка в Российской Федерации»</a:t>
            </a:r>
          </a:p>
          <a:p>
            <a:r>
              <a:rPr lang="ru-RU" sz="4000" dirty="0" smtClean="0">
                <a:latin typeface="Book Antiqua" panose="02040602050305030304" pitchFamily="18" charset="0"/>
              </a:rPr>
              <a:t>Закон «Об Образовании»</a:t>
            </a:r>
          </a:p>
          <a:p>
            <a:r>
              <a:rPr lang="ru-RU" sz="4000" dirty="0" smtClean="0">
                <a:latin typeface="Book Antiqua" panose="02040602050305030304" pitchFamily="18" charset="0"/>
              </a:rPr>
              <a:t>Устав школы</a:t>
            </a:r>
          </a:p>
          <a:p>
            <a:endParaRPr lang="ru-RU" sz="4000" dirty="0" smtClean="0"/>
          </a:p>
        </p:txBody>
      </p:sp>
    </p:spTree>
    <p:extLst>
      <p:ext uri="{BB962C8B-B14F-4D97-AF65-F5344CB8AC3E}">
        <p14:creationId xmlns="" xmlns:p14="http://schemas.microsoft.com/office/powerpoint/2010/main" val="3535603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517525"/>
            <a:ext cx="8610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Героиня какой сказки воспользовалась, правом свободного передвижения и выбора местожительства?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348880"/>
            <a:ext cx="5544616" cy="3577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3900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какой сказке героиня воспользовалась правом искать и находить в других странах убежище и защиту от преследований?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5832648" cy="4018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9846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какой сказке нарушается право человека владеть своим имуществом? </a:t>
            </a:r>
          </a:p>
        </p:txBody>
      </p:sp>
      <p:pic>
        <p:nvPicPr>
          <p:cNvPr id="11266" name="Picture 2" descr="http://www.stihi.ru/pics/2012/07/28/4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68500"/>
            <a:ext cx="2520280" cy="4146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7156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" y="7254"/>
            <a:ext cx="8610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Какой известный литературный герой воспользовался правом на труд, причем обеспечил себе и другим свободный выбор работы и справедливые условия </a:t>
            </a: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труда?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0" name="Picture 2" descr="http://www.kostyor.ru/archives/1-10/images1-10/us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96" y="2060848"/>
            <a:ext cx="3672408" cy="4212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0224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" y="438142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какой сказке подтверждается право работающего на справедливое </a:t>
            </a: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вознаграждение?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00808"/>
            <a:ext cx="4248472" cy="4543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2175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" y="228600"/>
            <a:ext cx="8610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какой известной сказочной героини нарушено право на отдых и досуг, разумное ограничение рабочего дня? </a:t>
            </a:r>
          </a:p>
        </p:txBody>
      </p:sp>
      <p:pic>
        <p:nvPicPr>
          <p:cNvPr id="10242" name="Picture 2" descr="https://encrypted-tbn1.gstatic.com/images?q=tbn:ANd9GcSLVXvK3MvJe30brYMeqGgm4w0yUiwwoOub_7mRY_OVQIA2QDu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4824536" cy="3613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1252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0486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МОЙ </a:t>
            </a:r>
            <a:r>
              <a:rPr lang="ru-RU" sz="48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ВЗГЛЯД </a:t>
            </a:r>
          </a:p>
          <a:p>
            <a:pPr algn="ctr"/>
            <a:r>
              <a:rPr lang="ru-RU" sz="48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н</a:t>
            </a:r>
            <a:r>
              <a:rPr lang="ru-RU" sz="48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а ситуацию</a:t>
            </a:r>
            <a:endParaRPr lang="ru-RU" sz="48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906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9433049" cy="1080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8892480" cy="1296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60" y="3429000"/>
            <a:ext cx="8926345" cy="1008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319" y="4618904"/>
            <a:ext cx="8886406" cy="970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8414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85720" y="2714620"/>
            <a:ext cx="8572560" cy="1357322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27432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Каждый ребенок имеет право:</a:t>
            </a:r>
          </a:p>
        </p:txBody>
      </p:sp>
      <p:pic>
        <p:nvPicPr>
          <p:cNvPr id="2050" name="Picture 2" descr="D:\Права ребенка\44baf1b9d1bc76008382292dfaf65e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200025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5116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5" y="1428750"/>
            <a:ext cx="47863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	Каждый ребенок имеет право на имя и гражданство при рождении, а также право знать своих родителей и рассчитывать на их заботу</a:t>
            </a:r>
            <a:endParaRPr lang="ru-RU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6762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274320"/>
          <a:lstStyle/>
          <a:p>
            <a:pPr algn="r"/>
            <a:r>
              <a:rPr lang="ru-RU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</a:t>
            </a:r>
          </a:p>
        </p:txBody>
      </p:sp>
      <p:pic>
        <p:nvPicPr>
          <p:cNvPr id="1027" name="Picture 3" descr="C:\Documents and Settings\школа\Мои документы\Загрузки\семь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35083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34068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39"/>
            <a:ext cx="4028416" cy="60486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79936" y="332656"/>
            <a:ext cx="4792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Book Antiqua" panose="02040602050305030304" pitchFamily="18" charset="0"/>
              </a:rPr>
              <a:t>Уполномоченный </a:t>
            </a:r>
            <a:endParaRPr lang="ru-RU" sz="3200" dirty="0" smtClean="0">
              <a:latin typeface="Book Antiqua" panose="02040602050305030304" pitchFamily="18" charset="0"/>
            </a:endParaRPr>
          </a:p>
          <a:p>
            <a:pPr algn="ctr"/>
            <a:r>
              <a:rPr lang="ru-RU" sz="3200" dirty="0" smtClean="0">
                <a:latin typeface="Book Antiqua" panose="02040602050305030304" pitchFamily="18" charset="0"/>
              </a:rPr>
              <a:t>при </a:t>
            </a:r>
            <a:r>
              <a:rPr lang="ru-RU" sz="3200" dirty="0">
                <a:latin typeface="Book Antiqua" panose="02040602050305030304" pitchFamily="18" charset="0"/>
              </a:rPr>
              <a:t>Президенте </a:t>
            </a:r>
            <a:r>
              <a:rPr lang="ru-RU" sz="3200" dirty="0" smtClean="0">
                <a:latin typeface="Book Antiqua" panose="02040602050305030304" pitchFamily="18" charset="0"/>
              </a:rPr>
              <a:t>Российской Федерации</a:t>
            </a:r>
          </a:p>
          <a:p>
            <a:pPr algn="ctr"/>
            <a:r>
              <a:rPr lang="ru-RU" sz="3200" dirty="0" smtClean="0">
                <a:latin typeface="Book Antiqua" panose="02040602050305030304" pitchFamily="18" charset="0"/>
              </a:rPr>
              <a:t> </a:t>
            </a:r>
            <a:r>
              <a:rPr lang="ru-RU" sz="3200" dirty="0">
                <a:latin typeface="Book Antiqua" panose="02040602050305030304" pitchFamily="18" charset="0"/>
              </a:rPr>
              <a:t>по правам ребенка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0549" y="2538776"/>
            <a:ext cx="4607352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Астахов</a:t>
            </a:r>
          </a:p>
          <a:p>
            <a:pPr algn="ctr"/>
            <a:r>
              <a:rPr lang="ru-RU" sz="6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Павел </a:t>
            </a:r>
          </a:p>
          <a:p>
            <a:pPr algn="ctr"/>
            <a:r>
              <a:rPr lang="ru-RU" sz="6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Алексеевич</a:t>
            </a:r>
          </a:p>
        </p:txBody>
      </p:sp>
    </p:spTree>
    <p:extLst>
      <p:ext uri="{BB962C8B-B14F-4D97-AF65-F5344CB8AC3E}">
        <p14:creationId xmlns="" xmlns:p14="http://schemas.microsoft.com/office/powerpoint/2010/main" val="1513012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6762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274320"/>
          <a:lstStyle/>
          <a:p>
            <a:pPr algn="r"/>
            <a:r>
              <a:rPr lang="ru-RU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14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43375" y="1714500"/>
            <a:ext cx="47148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Государство должно уважать право ребенка на свободу мысли, совести и религии. Родители или опекуны ребенка должны разъяснить ему это право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28813"/>
            <a:ext cx="33337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913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6762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274320"/>
          <a:lstStyle/>
          <a:p>
            <a:pPr algn="r"/>
            <a:r>
              <a:rPr lang="ru-RU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15, 16</a:t>
            </a:r>
            <a:endParaRPr lang="ru-RU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00563" y="1428750"/>
            <a:ext cx="46434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	Дети имеют право встречаться и объединяться в группы, если только это не нарушает общественную безопасность и порядок  </a:t>
            </a:r>
          </a:p>
        </p:txBody>
      </p:sp>
      <p:pic>
        <p:nvPicPr>
          <p:cNvPr id="1026" name="Picture 2" descr="C:\Documents and Settings\школа\Рабочий стол\Новая папка\e8dfd0978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57313"/>
            <a:ext cx="4071937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50" y="4857750"/>
            <a:ext cx="8358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	Каждый  ребенок имеет право на личную жизнь,  на защиту от незаконного посягательства на его честь и репутацию </a:t>
            </a:r>
          </a:p>
        </p:txBody>
      </p:sp>
    </p:spTree>
    <p:extLst>
      <p:ext uri="{BB962C8B-B14F-4D97-AF65-F5344CB8AC3E}">
        <p14:creationId xmlns="" xmlns:p14="http://schemas.microsoft.com/office/powerpoint/2010/main" val="3694783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6762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274320"/>
          <a:lstStyle/>
          <a:p>
            <a:pPr algn="r"/>
            <a:r>
              <a:rPr lang="ru-RU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17</a:t>
            </a:r>
            <a:endParaRPr lang="ru-RU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29063" y="1357313"/>
            <a:ext cx="50006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	Каждый ребенок имеет право на доступ к информации и материалам, способствующим духовному и моральному благополучию, здоровому физическому и психическому развитию ребенка</a:t>
            </a:r>
          </a:p>
        </p:txBody>
      </p:sp>
      <p:pic>
        <p:nvPicPr>
          <p:cNvPr id="25601" name="Picture 1" descr="C:\Documents and Settings\школа\Рабочий стол\Новая папка\5486bdef0a0b559d73daf16f3c3d3c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83" r="5086"/>
          <a:stretch>
            <a:fillRect/>
          </a:stretch>
        </p:blipFill>
        <p:spPr bwMode="auto">
          <a:xfrm>
            <a:off x="500063" y="1714500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8187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6762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274320"/>
          <a:lstStyle/>
          <a:p>
            <a:pPr algn="r"/>
            <a:r>
              <a:rPr lang="ru-RU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</a:t>
            </a:r>
            <a:endParaRPr lang="ru-RU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071938" y="1349375"/>
            <a:ext cx="47863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Государство должно защищать ребенка от всех видов насилия, отсутствия заботы и плохого обращения со стороны родителей или других лиц, а также помогать ребенку, подвергшемуся жестокому обращению со стороны взрослых </a:t>
            </a:r>
          </a:p>
        </p:txBody>
      </p:sp>
      <p:pic>
        <p:nvPicPr>
          <p:cNvPr id="26626" name="Picture 2" descr="http://basik.ru/images/2691/sh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00188"/>
            <a:ext cx="3500437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1415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6762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274320"/>
          <a:lstStyle/>
          <a:p>
            <a:pPr algn="r"/>
            <a:r>
              <a:rPr lang="ru-RU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</a:t>
            </a:r>
            <a:endParaRPr lang="ru-RU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14875" y="1357313"/>
            <a:ext cx="421481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	Если ребенок лишается своей семьи, то он вправе рассчитывать на особую защиту и помощь со стороны государства.   </a:t>
            </a:r>
          </a:p>
        </p:txBody>
      </p:sp>
      <p:pic>
        <p:nvPicPr>
          <p:cNvPr id="27650" name="Picture 2" descr="http://ugorsk.ru/razdel/social_sf/opeka/priemnaj%20semaj%20%20Cip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5" r="3125"/>
          <a:stretch>
            <a:fillRect/>
          </a:stretch>
        </p:blipFill>
        <p:spPr bwMode="auto">
          <a:xfrm>
            <a:off x="357188" y="1357313"/>
            <a:ext cx="428625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5750" y="4857750"/>
            <a:ext cx="85725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Государство может передать ребенка на воспитание тем людям, которые уважают его родные язык, религию и культуру </a:t>
            </a:r>
            <a:endParaRPr lang="ru-RU" sz="30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828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6762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274320"/>
          <a:lstStyle/>
          <a:p>
            <a:pPr algn="r"/>
            <a:r>
              <a:rPr lang="ru-RU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24</a:t>
            </a:r>
            <a:endParaRPr lang="ru-RU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0" y="1643063"/>
            <a:ext cx="43576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	Каждый ребенок имеет право на охрану своего здоровья: на получение медицинской помощи, чистой питьевой воды и полноценного питания </a:t>
            </a:r>
          </a:p>
        </p:txBody>
      </p:sp>
      <p:pic>
        <p:nvPicPr>
          <p:cNvPr id="28674" name="Picture 2" descr="http://aif.ru/application/public/article/272/934a053b2f4005184b3e3dfdd967b585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99" t="18443" r="24956" b="24181"/>
          <a:stretch>
            <a:fillRect/>
          </a:stretch>
        </p:blipFill>
        <p:spPr bwMode="auto">
          <a:xfrm>
            <a:off x="500063" y="1643063"/>
            <a:ext cx="38830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8964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6762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274320"/>
          <a:lstStyle/>
          <a:p>
            <a:pPr algn="r"/>
            <a:r>
              <a:rPr lang="ru-RU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</a:t>
            </a:r>
            <a:endParaRPr lang="ru-RU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143375" y="1285875"/>
            <a:ext cx="485775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	Каждый ребенок имеет право на образование. Начальное образование должно быть обязательным и бесплатным, среднее и высшее - доступным для всех детей. В школах должны соблюдаться права ребенка и проявляться уважение к его человеческому достоинству </a:t>
            </a:r>
          </a:p>
        </p:txBody>
      </p:sp>
      <p:pic>
        <p:nvPicPr>
          <p:cNvPr id="29700" name="Picture 4" descr="http://image.websib.ru/06/img/kid_with_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37433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32898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6762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274320"/>
          <a:lstStyle/>
          <a:p>
            <a:pPr algn="r"/>
            <a:r>
              <a:rPr lang="ru-RU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30</a:t>
            </a:r>
            <a:endParaRPr lang="ru-RU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6250" y="1214438"/>
            <a:ext cx="471487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	Если ребенок принадлежит к этническому, религиозному или языковому меньшинству, он имеет право говорить на родном языке и соблюдать родные обычаи, исповедовать свою религию </a:t>
            </a:r>
          </a:p>
        </p:txBody>
      </p:sp>
      <p:pic>
        <p:nvPicPr>
          <p:cNvPr id="30723" name="Picture 3" descr="http://dob.1september.ru/2002/20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88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6610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6762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274320"/>
          <a:lstStyle/>
          <a:p>
            <a:pPr algn="r"/>
            <a:r>
              <a:rPr lang="ru-RU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31</a:t>
            </a:r>
            <a:endParaRPr lang="ru-RU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929188" y="1428750"/>
            <a:ext cx="37861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	Каждый ребенок имеет право на отдых и игры, а также на участие в культурной и творческой жизни</a:t>
            </a:r>
          </a:p>
        </p:txBody>
      </p:sp>
      <p:pic>
        <p:nvPicPr>
          <p:cNvPr id="1029" name="Picture 5" descr="http://www.mddm.org/decor/arch/black06/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34" r="1617"/>
          <a:stretch>
            <a:fillRect/>
          </a:stretch>
        </p:blipFill>
        <p:spPr bwMode="auto">
          <a:xfrm>
            <a:off x="357188" y="1500188"/>
            <a:ext cx="45005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3953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6762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274320"/>
          <a:lstStyle/>
          <a:p>
            <a:pPr algn="r"/>
            <a:r>
              <a:rPr lang="ru-RU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32</a:t>
            </a:r>
            <a:endParaRPr lang="ru-RU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0" y="1571625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Государство должно защищать ребенка от опасной, вредной и непосильной работы. </a:t>
            </a:r>
          </a:p>
          <a:p>
            <a:pPr algn="just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	Работа не должна мешать образованию и духовно-физическому развитию ребенка</a:t>
            </a:r>
          </a:p>
        </p:txBody>
      </p:sp>
      <p:pic>
        <p:nvPicPr>
          <p:cNvPr id="32771" name="Picture 3" descr="http://www.childjustice.org/assets/images/Child-Labour0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1625"/>
            <a:ext cx="27622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1102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88640"/>
            <a:ext cx="4225652" cy="65638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912" y="404664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Главным социальным предназначением института Уполномоченного по правам 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ребенка является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улучшение положения детей в Российской Федерации, обеспечение соблюдения прав и свобод ребенка и восстановление нарушенных прав детей, в том числе путем осуществления независимого контроля за деятельностью органов государственной власти Российской Федерации и субъектов Российской Федерации, органов местного самоуправления, организаций и должностных лиц в части соблюдения ими прав и законных интересов несовершеннолетних.</a:t>
            </a:r>
            <a:endParaRPr lang="ru-R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875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6762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274320"/>
          <a:lstStyle/>
          <a:p>
            <a:pPr algn="r"/>
            <a:r>
              <a:rPr lang="ru-RU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33</a:t>
            </a:r>
            <a:endParaRPr lang="ru-RU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429125" y="1643063"/>
            <a:ext cx="44291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Государство должно сделать все возможное, чтобы уберечь детей от незаконного употребления наркотиков и психотропных веществ, не допустить использования детей в производстве и торговле наркотиками </a:t>
            </a:r>
          </a:p>
        </p:txBody>
      </p:sp>
      <p:pic>
        <p:nvPicPr>
          <p:cNvPr id="33797" name="Picture 5" descr="http://gazeta.aif.ru/data/mags/health/351-352/pics/06_04_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14500"/>
            <a:ext cx="30003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1029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6762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274320"/>
          <a:lstStyle/>
          <a:p>
            <a:pPr algn="r"/>
            <a:r>
              <a:rPr lang="ru-RU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34</a:t>
            </a:r>
            <a:endParaRPr lang="ru-RU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572000" y="1285875"/>
            <a:ext cx="43576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Государство обеспечивает, чтобы ни один ребенок не подвергался пыткам, жестокому обращению, незаконному аресту и лишению свободы. 	</a:t>
            </a:r>
          </a:p>
        </p:txBody>
      </p:sp>
      <p:pic>
        <p:nvPicPr>
          <p:cNvPr id="34819" name="Picture 3" descr="http://schelkovo-blagochin.orthodoxy.ru/press/svetilnik/2008_102/images/ystic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43063"/>
            <a:ext cx="3786188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1500" y="4857750"/>
            <a:ext cx="8286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	Каждый лишенный свободы ребенок имеет право поддерживать контакты со своей семьей, получать правовую помощь и искать защиту в суде </a:t>
            </a:r>
            <a:endParaRPr lang="ru-RU" sz="2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400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minjust.tatar.ru/rus/file/news/news_339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14382" y="714356"/>
            <a:ext cx="72460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ПОЛЬЗУЯСЬ   СВОИМИ   ПРАВАМИ,   НАДО   УВАЖАТЬ ПРАВА ДРУГИХ ЛЮДЕЙ!</a:t>
            </a:r>
          </a:p>
        </p:txBody>
      </p:sp>
      <p:pic>
        <p:nvPicPr>
          <p:cNvPr id="35844" name="Picture 4" descr="http://blago.katren.ru/assets/images/9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786063"/>
            <a:ext cx="47625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0159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476672"/>
            <a:ext cx="8229600" cy="569007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1900" b="1" dirty="0"/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Book Antiqua" panose="02040602050305030304" pitchFamily="18" charset="0"/>
              </a:rPr>
              <a:t>Уполномоченный при Президенте Российской </a:t>
            </a:r>
            <a:r>
              <a:rPr lang="ru-RU" sz="2400" b="1" dirty="0" smtClean="0">
                <a:latin typeface="Book Antiqua" panose="02040602050305030304" pitchFamily="18" charset="0"/>
              </a:rPr>
              <a:t>Федерации </a:t>
            </a:r>
            <a:r>
              <a:rPr lang="ru-RU" sz="2400" b="1" dirty="0">
                <a:latin typeface="Book Antiqua" panose="02040602050305030304" pitchFamily="18" charset="0"/>
              </a:rPr>
              <a:t>по правам ребенка П.А. Астахов</a:t>
            </a:r>
            <a:endParaRPr lang="en-US" sz="2400" b="1" dirty="0"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900" b="1" dirty="0"/>
              <a:t>                                 </a:t>
            </a:r>
            <a:r>
              <a:rPr lang="en-US" sz="4400" b="1" dirty="0">
                <a:solidFill>
                  <a:srgbClr val="FF0000"/>
                </a:solidFill>
              </a:rPr>
              <a:t>www.rfdeti.ru</a:t>
            </a:r>
            <a:endParaRPr lang="ru-RU" sz="4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Book Antiqua" panose="02040602050305030304" pitchFamily="18" charset="0"/>
              </a:rPr>
              <a:t>Детский </a:t>
            </a:r>
            <a:r>
              <a:rPr lang="ru-RU" sz="2400" b="1" dirty="0">
                <a:latin typeface="Book Antiqua" panose="02040602050305030304" pitchFamily="18" charset="0"/>
              </a:rPr>
              <a:t>телефон доверия с единым общероссийским номером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900" b="1" dirty="0"/>
              <a:t>            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8-800-2000-122</a:t>
            </a:r>
            <a:endParaRPr lang="ru-RU" sz="4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654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Правовой статус несовершеннолетних </a:t>
            </a:r>
          </a:p>
          <a:p>
            <a:pPr algn="ctr"/>
            <a:r>
              <a:rPr lang="ru-RU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с</a:t>
            </a:r>
            <a:r>
              <a:rPr lang="ru-RU" sz="36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 рождения</a:t>
            </a:r>
            <a:endParaRPr lang="ru-RU" sz="36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71855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на жизнь (ст. 6 Конвенции ООН о правах ребенка, ч.1 ст. 20 Конституции РФ).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на имя (ст. 7 Конвенции ООН о правах ребенка, ст. 58 Конституции РФ).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на всестороннее развитие и уважение человеческого достоинства (ст. 27 Конвенции ООН о правах ребенка).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на защиту своих прав и законных интересов родителями, органами опеки и попечительства, прокурором и судом.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на самостоятельное обращение в орган опеки попечительства за защитой своих прав.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быть заслушанным в ходе любого судебного или административного заседания (ст.3 Конвенции ООН о правах ребенка, ст. 56, 57 СК РФ).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жить и воспитываться в семье. Право на имущественные права (ст. 9, 12 Конвенции ООН о правах ребенка,  ст. 54, 57, 60 СК РФ</a:t>
            </a:r>
            <a:r>
              <a:rPr lang="ru-RU" dirty="0" smtClean="0">
                <a:latin typeface="Book Antiqua" panose="02040602050305030304" pitchFamily="18" charset="0"/>
              </a:rPr>
              <a:t>).</a:t>
            </a:r>
            <a:endParaRPr lang="ru-RU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на гражданство (ст. 7 Конвенции ООН о правах ребенка).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на пользование наиболее совершенными услугами системы здравоохранения и средствами лечения болезней и восстановления здоровья (ст. 24 Конвенции ООН о правах ребенка</a:t>
            </a:r>
            <a:r>
              <a:rPr lang="ru-RU" dirty="0" smtClean="0">
                <a:latin typeface="Book Antiqua" panose="02040602050305030304" pitchFamily="18" charset="0"/>
              </a:rPr>
              <a:t>).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5611" y="1271855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Право на отдых и досуг.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Право на всестороннее участие в культурной и творческой жизни (ст. 31 Конвенции ООН о правах ребенка).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на защиту от экономической эксплуатации (ст. 32 Конвенции ООН о правах ребенка).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на защиту от незаконного употребления наркотических средств и психотропных веществ и использования противозаконном производстве таких веществ и торговле ими (ст. 33 Конвенции ООН о правах ребенка).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на защиту от сексуальной эксплуатации (ст. 34 Конвенции ООН о правах ребенка).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Право </a:t>
            </a:r>
            <a:r>
              <a:rPr lang="ru-RU" dirty="0">
                <a:latin typeface="Book Antiqua" panose="02040602050305030304" pitchFamily="18" charset="0"/>
              </a:rPr>
              <a:t>на защиту от похищения, торговли или контрабанды (ст. 35 Конвенции ООН о правах ребенка).</a:t>
            </a:r>
          </a:p>
        </p:txBody>
      </p:sp>
    </p:spTree>
    <p:extLst>
      <p:ext uri="{BB962C8B-B14F-4D97-AF65-F5344CB8AC3E}">
        <p14:creationId xmlns="" xmlns:p14="http://schemas.microsoft.com/office/powerpoint/2010/main" val="3095389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56463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Правовой статус несовершеннолетних </a:t>
            </a:r>
          </a:p>
          <a:p>
            <a:pPr algn="ctr"/>
            <a:r>
              <a:rPr lang="ru-RU" sz="36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с 6 лет</a:t>
            </a:r>
            <a:endParaRPr lang="ru-RU" sz="36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288" y="155679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Право на образование (обязанность получить основное общее образование – ст. 43 Конституции РФ</a:t>
            </a:r>
            <a:r>
              <a:rPr lang="ru-RU" sz="24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).</a:t>
            </a:r>
          </a:p>
          <a:p>
            <a:pPr lvl="0" algn="just">
              <a:spcAft>
                <a:spcPts val="0"/>
              </a:spcAft>
            </a:pPr>
            <a:endParaRPr lang="ru-RU" sz="24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Право совершения мелких бытовых </a:t>
            </a:r>
            <a:r>
              <a:rPr lang="ru-RU" sz="24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сделок</a:t>
            </a:r>
          </a:p>
          <a:p>
            <a:pPr lvl="0" algn="just">
              <a:spcAft>
                <a:spcPts val="0"/>
              </a:spcAft>
            </a:pPr>
            <a:r>
              <a:rPr lang="ru-RU" sz="24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(ст. 28 ГК РФ).</a:t>
            </a:r>
            <a:endParaRPr lang="ru-RU" sz="24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291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42253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Правовой статус несовершеннолетних </a:t>
            </a:r>
          </a:p>
          <a:p>
            <a:pPr algn="ctr"/>
            <a:r>
              <a:rPr lang="ru-RU" sz="36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с 8 лет</a:t>
            </a:r>
            <a:endParaRPr lang="ru-RU" sz="36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288" y="1556792"/>
            <a:ext cx="8496944" cy="5023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Право быть членом и участником детского общественного объединения (ст. 19 Закона «Об общественных объединениях</a:t>
            </a:r>
            <a:r>
              <a:rPr lang="ru-RU" sz="2400" dirty="0" smtClean="0">
                <a:latin typeface="Book Antiqua" panose="02040602050305030304" pitchFamily="18" charset="0"/>
              </a:rPr>
              <a:t>).</a:t>
            </a:r>
          </a:p>
          <a:p>
            <a:pPr lvl="0" algn="just">
              <a:lnSpc>
                <a:spcPct val="150000"/>
              </a:lnSpc>
            </a:pPr>
            <a:endParaRPr lang="ru-RU" sz="2400" dirty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Ответственность в виде помещения в специальное учебно-воспитательное учреждение открытого типа (Закон РФ № 120 «Об основах системы профилактики безнадзорности и правонарушений несовершеннолетних).</a:t>
            </a:r>
            <a:endParaRPr lang="ru-RU" sz="24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414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42253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Правовой статус несовершеннолетних </a:t>
            </a:r>
          </a:p>
          <a:p>
            <a:pPr algn="ctr"/>
            <a:r>
              <a:rPr lang="ru-RU" sz="36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/>
              </a:rPr>
              <a:t>с 10 лет</a:t>
            </a:r>
            <a:endParaRPr lang="ru-RU" sz="36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288" y="1772816"/>
            <a:ext cx="8496944" cy="225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Право давать согласие на изменение своего имение и фамилии, на восстановление родителя в родительских правах, на усыновление или передачу в приемную семью (ст. 134 СК РФ)</a:t>
            </a:r>
          </a:p>
        </p:txBody>
      </p:sp>
    </p:spTree>
    <p:extLst>
      <p:ext uri="{BB962C8B-B14F-4D97-AF65-F5344CB8AC3E}">
        <p14:creationId xmlns="" xmlns:p14="http://schemas.microsoft.com/office/powerpoint/2010/main" val="2329796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 Template-Template">
    <a:dk1>
      <a:srgbClr val="000000"/>
    </a:dk1>
    <a:lt1>
      <a:srgbClr val="FFFFFF"/>
    </a:lt1>
    <a:dk2>
      <a:srgbClr val="050595"/>
    </a:dk2>
    <a:lt2>
      <a:srgbClr val="FFFF99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7D3DA1"/>
    </a:accent6>
    <a:hlink>
      <a:srgbClr val="F3EB4F"/>
    </a:hlink>
    <a:folHlink>
      <a:srgbClr val="7DDD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E64B3FB-D41B-43EA-9BB3-E80B28B33B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Образцы слайдов презентации (оформление с голубыми лучами)</Template>
  <TotalTime>141</TotalTime>
  <Words>1163</Words>
  <Application>Microsoft Office PowerPoint</Application>
  <PresentationFormat>Экран (4:3)</PresentationFormat>
  <Paragraphs>143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Blue Segoe 4-3 template-template_April-17-2007</vt:lpstr>
      <vt:lpstr>Белый текст и шрифт Courier для слайдов с кодом</vt:lpstr>
      <vt:lpstr>Классный час «Счастье твое закон бережет»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Каждый ребенок имеет право:</vt:lpstr>
      <vt:lpstr>статья 7</vt:lpstr>
      <vt:lpstr>статья 14</vt:lpstr>
      <vt:lpstr>статья 15, 16</vt:lpstr>
      <vt:lpstr>статья 17</vt:lpstr>
      <vt:lpstr>статья 19</vt:lpstr>
      <vt:lpstr>статья 19</vt:lpstr>
      <vt:lpstr>статья 24</vt:lpstr>
      <vt:lpstr>статья 28</vt:lpstr>
      <vt:lpstr>статья 30</vt:lpstr>
      <vt:lpstr>статья 31</vt:lpstr>
      <vt:lpstr>статья 32</vt:lpstr>
      <vt:lpstr>статья 33</vt:lpstr>
      <vt:lpstr>статья 34</vt:lpstr>
      <vt:lpstr>Слайд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«Счастье твое закон бережет»</dc:title>
  <dc:creator>Роман</dc:creator>
  <cp:keywords/>
  <cp:lastModifiedBy>interwrite</cp:lastModifiedBy>
  <cp:revision>19</cp:revision>
  <dcterms:created xsi:type="dcterms:W3CDTF">2013-11-17T14:21:22Z</dcterms:created>
  <dcterms:modified xsi:type="dcterms:W3CDTF">2013-11-21T09:30:10Z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TC102867099990</vt:lpwstr>
  </property>
</Properties>
</file>