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74" r:id="rId4"/>
    <p:sldId id="266" r:id="rId5"/>
    <p:sldId id="267" r:id="rId6"/>
    <p:sldId id="268" r:id="rId7"/>
    <p:sldId id="277" r:id="rId8"/>
    <p:sldId id="269" r:id="rId9"/>
    <p:sldId id="272" r:id="rId10"/>
    <p:sldId id="27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45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715DEEA-1A4C-4341-998C-8666867B72CA}" type="datetimeFigureOut">
              <a:rPr lang="ru-RU" smtClean="0"/>
              <a:t>19.11.2011</a:t>
            </a:fld>
            <a:endParaRPr lang="ru-RU"/>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ru-RU"/>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221E5F8C-CB99-400E-8D46-C69697228263}" type="slidenum">
              <a:rPr lang="ru-RU" smtClean="0"/>
              <a:t>‹#›</a:t>
            </a:fld>
            <a:endParaRPr lang="ru-RU"/>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715DEEA-1A4C-4341-998C-8666867B72CA}" type="datetimeFigureOut">
              <a:rPr lang="ru-RU" smtClean="0"/>
              <a:t>19.11.2011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1E5F8C-CB99-400E-8D46-C6969722826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715DEEA-1A4C-4341-998C-8666867B72CA}" type="datetimeFigureOut">
              <a:rPr lang="ru-RU" smtClean="0"/>
              <a:t>19.11.2011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6096000" y="6356350"/>
            <a:ext cx="762000" cy="365125"/>
          </a:xfrm>
        </p:spPr>
        <p:txBody>
          <a:bodyPr/>
          <a:lstStyle/>
          <a:p>
            <a:fld id="{221E5F8C-CB99-400E-8D46-C69697228263}" type="slidenum">
              <a:rPr lang="ru-RU" smtClean="0"/>
              <a:t>‹#›</a:t>
            </a:fld>
            <a:endParaRPr lang="ru-RU"/>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715DEEA-1A4C-4341-998C-8666867B72CA}" type="datetimeFigureOut">
              <a:rPr lang="ru-RU" smtClean="0"/>
              <a:t>19.11.2011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1E5F8C-CB99-400E-8D46-C69697228263}"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715DEEA-1A4C-4341-998C-8666867B72CA}" type="datetimeFigureOut">
              <a:rPr lang="ru-RU" smtClean="0"/>
              <a:t>19.11.2011</a:t>
            </a:fld>
            <a:endParaRPr lang="ru-RU"/>
          </a:p>
        </p:txBody>
      </p:sp>
      <p:sp>
        <p:nvSpPr>
          <p:cNvPr id="5" name="Footer Placeholder 4"/>
          <p:cNvSpPr>
            <a:spLocks noGrp="1"/>
          </p:cNvSpPr>
          <p:nvPr>
            <p:ph type="ftr" sz="quarter" idx="11"/>
          </p:nvPr>
        </p:nvSpPr>
        <p:spPr>
          <a:xfrm>
            <a:off x="5791200" y="6356350"/>
            <a:ext cx="2895600" cy="365125"/>
          </a:xfrm>
        </p:spPr>
        <p:txBody>
          <a:bodyPr/>
          <a:lstStyle/>
          <a:p>
            <a:endParaRPr lang="ru-RU"/>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221E5F8C-CB99-400E-8D46-C69697228263}" type="slidenum">
              <a:rPr lang="ru-RU" smtClean="0"/>
              <a:t>‹#›</a:t>
            </a:fld>
            <a:endParaRPr lang="ru-RU"/>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0715DEEA-1A4C-4341-998C-8666867B72CA}" type="datetimeFigureOut">
              <a:rPr lang="ru-RU" smtClean="0"/>
              <a:t>19.11.2011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1E5F8C-CB99-400E-8D46-C69697228263}"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0715DEEA-1A4C-4341-998C-8666867B72CA}" type="datetimeFigureOut">
              <a:rPr lang="ru-RU" smtClean="0"/>
              <a:t>19.11.2011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21E5F8C-CB99-400E-8D46-C69697228263}"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0715DEEA-1A4C-4341-998C-8666867B72CA}" type="datetimeFigureOut">
              <a:rPr lang="ru-RU" smtClean="0"/>
              <a:t>19.11.2011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21E5F8C-CB99-400E-8D46-C6969722826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5DEEA-1A4C-4341-998C-8666867B72CA}" type="datetimeFigureOut">
              <a:rPr lang="ru-RU" smtClean="0"/>
              <a:t>19.11.2011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21E5F8C-CB99-400E-8D46-C6969722826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ru-RU" smtClean="0"/>
              <a:t>Образец заголовка</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715DEEA-1A4C-4341-998C-8666867B72CA}" type="datetimeFigureOut">
              <a:rPr lang="ru-RU" smtClean="0"/>
              <a:t>19.11.2011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1E5F8C-CB99-400E-8D46-C69697228263}" type="slidenum">
              <a:rPr lang="ru-RU" smtClean="0"/>
              <a:t>‹#›</a:t>
            </a:fld>
            <a:endParaRPr lang="ru-RU"/>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0715DEEA-1A4C-4341-998C-8666867B72CA}" type="datetimeFigureOut">
              <a:rPr lang="ru-RU" smtClean="0"/>
              <a:t>19.11.2011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1E5F8C-CB99-400E-8D46-C69697228263}" type="slidenum">
              <a:rPr lang="ru-RU" smtClean="0"/>
              <a:t>‹#›</a:t>
            </a:fld>
            <a:endParaRPr lang="ru-RU"/>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0715DEEA-1A4C-4341-998C-8666867B72CA}" type="datetimeFigureOut">
              <a:rPr lang="ru-RU" smtClean="0"/>
              <a:t>19.11.2011</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221E5F8C-CB99-400E-8D46-C69697228263}" type="slidenum">
              <a:rPr lang="ru-RU" smtClean="0"/>
              <a:t>‹#›</a:t>
            </a:fld>
            <a:endParaRPr lang="ru-RU"/>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2.jp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ctrTitle"/>
          </p:nvPr>
        </p:nvSpPr>
        <p:spPr>
          <a:xfrm>
            <a:off x="228599" y="116633"/>
            <a:ext cx="8686800" cy="4104456"/>
          </a:xfrm>
        </p:spPr>
        <p:txBody>
          <a:bodyPr/>
          <a:lstStyle/>
          <a:p>
            <a:r>
              <a:rPr lang="ru-RU" sz="5400" dirty="0" smtClean="0">
                <a:solidFill>
                  <a:srgbClr val="002060"/>
                </a:solidFill>
              </a:rPr>
              <a:t>Организация предметно-развивающей среды по ознакомлению дошкольников с правилами дорожного движения </a:t>
            </a:r>
            <a:endParaRPr lang="ru-RU" sz="5400" dirty="0">
              <a:solidFill>
                <a:srgbClr val="002060"/>
              </a:solidFill>
            </a:endParaRPr>
          </a:p>
        </p:txBody>
      </p:sp>
      <p:sp>
        <p:nvSpPr>
          <p:cNvPr id="12" name="Подзаголовок 11"/>
          <p:cNvSpPr>
            <a:spLocks noGrp="1"/>
          </p:cNvSpPr>
          <p:nvPr>
            <p:ph type="subTitle" idx="1"/>
          </p:nvPr>
        </p:nvSpPr>
        <p:spPr>
          <a:xfrm>
            <a:off x="0" y="4853304"/>
            <a:ext cx="9144000" cy="2004695"/>
          </a:xfrm>
          <a:solidFill>
            <a:srgbClr val="00B050"/>
          </a:solidFill>
        </p:spPr>
        <p:txBody>
          <a:bodyPr/>
          <a:lstStyle/>
          <a:p>
            <a:pPr lvl="0"/>
            <a:r>
              <a:rPr lang="ru-RU" dirty="0" smtClean="0">
                <a:solidFill>
                  <a:srgbClr val="993300"/>
                </a:solidFill>
              </a:rPr>
              <a:t>Автор: Корнева Е.А.</a:t>
            </a:r>
          </a:p>
          <a:p>
            <a:pPr lvl="0"/>
            <a:r>
              <a:rPr lang="ru-RU" dirty="0">
                <a:solidFill>
                  <a:srgbClr val="993300"/>
                </a:solidFill>
              </a:rPr>
              <a:t>в</a:t>
            </a:r>
            <a:r>
              <a:rPr lang="ru-RU" dirty="0" smtClean="0">
                <a:solidFill>
                  <a:srgbClr val="993300"/>
                </a:solidFill>
              </a:rPr>
              <a:t>оспитатель ГДОУ №27</a:t>
            </a:r>
          </a:p>
          <a:p>
            <a:pPr lvl="0"/>
            <a:r>
              <a:rPr lang="ru-RU" dirty="0" smtClean="0">
                <a:solidFill>
                  <a:srgbClr val="993300"/>
                </a:solidFill>
              </a:rPr>
              <a:t>Василеостровский р-н</a:t>
            </a:r>
          </a:p>
          <a:p>
            <a:pPr lvl="0"/>
            <a:r>
              <a:rPr lang="ru-RU" dirty="0" smtClean="0">
                <a:solidFill>
                  <a:srgbClr val="993300"/>
                </a:solidFill>
              </a:rPr>
              <a:t>г. Санкт-Петербург</a:t>
            </a:r>
          </a:p>
          <a:p>
            <a:pPr lvl="0"/>
            <a:endParaRPr lang="ru-RU" dirty="0">
              <a:solidFill>
                <a:srgbClr val="993300"/>
              </a:solidFill>
            </a:endParaRPr>
          </a:p>
        </p:txBody>
      </p:sp>
      <p:sp>
        <p:nvSpPr>
          <p:cNvPr id="5" name="Блок-схема: узел 4"/>
          <p:cNvSpPr/>
          <p:nvPr/>
        </p:nvSpPr>
        <p:spPr>
          <a:xfrm>
            <a:off x="8100392" y="188640"/>
            <a:ext cx="864096" cy="72008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Блок-схема: узел 5"/>
          <p:cNvSpPr/>
          <p:nvPr/>
        </p:nvSpPr>
        <p:spPr>
          <a:xfrm>
            <a:off x="8100393" y="908720"/>
            <a:ext cx="864096" cy="792088"/>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Блок-схема: узел 6"/>
          <p:cNvSpPr/>
          <p:nvPr/>
        </p:nvSpPr>
        <p:spPr>
          <a:xfrm>
            <a:off x="8115292" y="1723623"/>
            <a:ext cx="850709" cy="740962"/>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4676" y="4392156"/>
            <a:ext cx="1877954" cy="2100687"/>
          </a:xfrm>
          <a:prstGeom prst="rect">
            <a:avLst/>
          </a:prstGeom>
          <a:ln w="76200">
            <a:solidFill>
              <a:srgbClr val="FF0000"/>
            </a:solidFill>
          </a:ln>
        </p:spPr>
      </p:pic>
      <p:pic>
        <p:nvPicPr>
          <p:cNvPr id="9" name="Объект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393945"/>
            <a:ext cx="1831355" cy="2172695"/>
          </a:xfrm>
          <a:prstGeom prst="rect">
            <a:avLst/>
          </a:prstGeom>
          <a:solidFill>
            <a:srgbClr val="00B050"/>
          </a:solidFill>
          <a:ln w="76200">
            <a:solidFill>
              <a:srgbClr val="7030A0"/>
            </a:solidFill>
          </a:ln>
        </p:spPr>
      </p:pic>
    </p:spTree>
    <p:extLst>
      <p:ext uri="{BB962C8B-B14F-4D97-AF65-F5344CB8AC3E}">
        <p14:creationId xmlns:p14="http://schemas.microsoft.com/office/powerpoint/2010/main" val="620930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19888"/>
            <a:ext cx="5698976" cy="1436904"/>
          </a:xfrm>
          <a:solidFill>
            <a:srgbClr val="FFFF00"/>
          </a:solidFill>
        </p:spPr>
        <p:txBody>
          <a:bodyPr/>
          <a:lstStyle/>
          <a:p>
            <a:endParaRPr lang="ru-RU" dirty="0"/>
          </a:p>
        </p:txBody>
      </p:sp>
      <p:sp>
        <p:nvSpPr>
          <p:cNvPr id="5" name="Объект 4"/>
          <p:cNvSpPr>
            <a:spLocks noGrp="1"/>
          </p:cNvSpPr>
          <p:nvPr>
            <p:ph idx="1"/>
          </p:nvPr>
        </p:nvSpPr>
        <p:spPr>
          <a:xfrm>
            <a:off x="251520" y="1772816"/>
            <a:ext cx="8640960" cy="4824535"/>
          </a:xfrm>
          <a:solidFill>
            <a:srgbClr val="00B050"/>
          </a:solidFill>
        </p:spPr>
        <p:txBody>
          <a:bodyPr>
            <a:normAutofit/>
          </a:bodyPr>
          <a:lstStyle/>
          <a:p>
            <a:pPr marL="0" indent="0" algn="ctr">
              <a:buNone/>
            </a:pPr>
            <a:endParaRPr lang="ru-RU" sz="7200" dirty="0" smtClean="0"/>
          </a:p>
        </p:txBody>
      </p:sp>
      <p:sp>
        <p:nvSpPr>
          <p:cNvPr id="6" name="Текст 5"/>
          <p:cNvSpPr>
            <a:spLocks noGrp="1"/>
          </p:cNvSpPr>
          <p:nvPr>
            <p:ph type="body" sz="half" idx="2"/>
          </p:nvPr>
        </p:nvSpPr>
        <p:spPr>
          <a:xfrm>
            <a:off x="6156176" y="116632"/>
            <a:ext cx="2987824" cy="1440160"/>
          </a:xfrm>
          <a:solidFill>
            <a:srgbClr val="FF0000"/>
          </a:solidFill>
        </p:spPr>
        <p:txBody>
          <a:bodyPr/>
          <a:lstStyle/>
          <a:p>
            <a:endParaRPr lang="ru-RU" dirty="0"/>
          </a:p>
        </p:txBody>
      </p:sp>
      <p:sp>
        <p:nvSpPr>
          <p:cNvPr id="3" name="Прямоугольник 2"/>
          <p:cNvSpPr/>
          <p:nvPr/>
        </p:nvSpPr>
        <p:spPr>
          <a:xfrm>
            <a:off x="570234" y="2967335"/>
            <a:ext cx="800353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Спасибо за внимание!</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Объект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72" y="119888"/>
            <a:ext cx="1115616" cy="1496847"/>
          </a:xfrm>
          <a:prstGeom prst="rect">
            <a:avLst/>
          </a:prstGeom>
          <a:solidFill>
            <a:srgbClr val="00B050"/>
          </a:solidFill>
          <a:ln w="57150">
            <a:solidFill>
              <a:schemeClr val="accent3"/>
            </a:solidFill>
          </a:ln>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9596" y="136447"/>
            <a:ext cx="1584176" cy="1496847"/>
          </a:xfrm>
          <a:prstGeom prst="rect">
            <a:avLst/>
          </a:prstGeom>
          <a:ln w="76200">
            <a:solidFill>
              <a:srgbClr val="FFFF00"/>
            </a:solidFill>
          </a:ln>
        </p:spPr>
      </p:pic>
    </p:spTree>
    <p:extLst>
      <p:ext uri="{BB962C8B-B14F-4D97-AF65-F5344CB8AC3E}">
        <p14:creationId xmlns:p14="http://schemas.microsoft.com/office/powerpoint/2010/main" val="881186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59632" y="119888"/>
            <a:ext cx="5400600" cy="1436904"/>
          </a:xfrm>
          <a:solidFill>
            <a:srgbClr val="FFFF00"/>
          </a:solidFill>
        </p:spPr>
        <p:txBody>
          <a:bodyPr/>
          <a:lstStyle/>
          <a:p>
            <a:pPr algn="ctr"/>
            <a:r>
              <a:rPr lang="ru-RU" sz="3200" b="1" dirty="0">
                <a:solidFill>
                  <a:srgbClr val="FF0000"/>
                </a:solidFill>
                <a:effectLst>
                  <a:outerShdw blurRad="38100" dist="38100" dir="2700000" algn="tl">
                    <a:srgbClr val="000000">
                      <a:alpha val="43137"/>
                    </a:srgbClr>
                  </a:outerShdw>
                </a:effectLst>
              </a:rPr>
              <a:t>Содержание уголков безопасности дорожного движения </a:t>
            </a:r>
            <a:endParaRPr lang="ru-RU" sz="3200" b="1" dirty="0">
              <a:solidFill>
                <a:srgbClr val="FF0000"/>
              </a:solidFill>
              <a:effectLst>
                <a:outerShdw blurRad="38100" dist="38100" dir="2700000" algn="tl">
                  <a:srgbClr val="000000">
                    <a:alpha val="43137"/>
                  </a:srgbClr>
                </a:outerShdw>
              </a:effectLst>
            </a:endParaRPr>
          </a:p>
        </p:txBody>
      </p:sp>
      <p:sp>
        <p:nvSpPr>
          <p:cNvPr id="5" name="Объект 4"/>
          <p:cNvSpPr>
            <a:spLocks noGrp="1"/>
          </p:cNvSpPr>
          <p:nvPr>
            <p:ph idx="1"/>
          </p:nvPr>
        </p:nvSpPr>
        <p:spPr>
          <a:xfrm>
            <a:off x="179512" y="1772816"/>
            <a:ext cx="8723026" cy="4791755"/>
          </a:xfrm>
          <a:solidFill>
            <a:srgbClr val="00B050"/>
          </a:solidFill>
        </p:spPr>
        <p:txBody>
          <a:bodyPr/>
          <a:lstStyle/>
          <a:p>
            <a:pPr marL="0" indent="0" algn="ctr">
              <a:buNone/>
            </a:pPr>
            <a:r>
              <a:rPr lang="ru-RU" sz="2400" dirty="0">
                <a:solidFill>
                  <a:schemeClr val="bg1"/>
                </a:solidFill>
              </a:rPr>
              <a:t>В</a:t>
            </a:r>
            <a:r>
              <a:rPr lang="ru-RU" sz="2400" dirty="0" smtClean="0">
                <a:solidFill>
                  <a:schemeClr val="bg1"/>
                </a:solidFill>
              </a:rPr>
              <a:t> </a:t>
            </a:r>
            <a:r>
              <a:rPr lang="ru-RU" sz="2400" dirty="0">
                <a:solidFill>
                  <a:schemeClr val="bg1"/>
                </a:solidFill>
              </a:rPr>
              <a:t>группах должно определяться содержанием занятий по изучению правил дорожного движения с той или иной возрастной категорией детей.</a:t>
            </a:r>
          </a:p>
          <a:p>
            <a:endParaRPr lang="ru-RU" dirty="0">
              <a:solidFill>
                <a:schemeClr val="bg1"/>
              </a:solidFill>
            </a:endParaRPr>
          </a:p>
        </p:txBody>
      </p:sp>
      <p:sp>
        <p:nvSpPr>
          <p:cNvPr id="6" name="Текст 5"/>
          <p:cNvSpPr>
            <a:spLocks noGrp="1"/>
          </p:cNvSpPr>
          <p:nvPr>
            <p:ph type="body" sz="half" idx="2"/>
          </p:nvPr>
        </p:nvSpPr>
        <p:spPr>
          <a:xfrm>
            <a:off x="6156176" y="116632"/>
            <a:ext cx="2987824" cy="1440160"/>
          </a:xfrm>
          <a:solidFill>
            <a:srgbClr val="FFFF00"/>
          </a:solidFill>
        </p:spPr>
        <p:txBody>
          <a:bodyPr/>
          <a:lstStyle/>
          <a:p>
            <a:endParaRPr lang="ru-RU" dirty="0"/>
          </a:p>
        </p:txBody>
      </p:sp>
      <p:pic>
        <p:nvPicPr>
          <p:cNvPr id="13" name="Объект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72" y="119888"/>
            <a:ext cx="1115616" cy="1496847"/>
          </a:xfrm>
          <a:prstGeom prst="rect">
            <a:avLst/>
          </a:prstGeom>
          <a:solidFill>
            <a:srgbClr val="00B050"/>
          </a:solidFill>
          <a:ln w="57150">
            <a:solidFill>
              <a:schemeClr val="accent3"/>
            </a:solidFill>
          </a:ln>
        </p:spPr>
      </p:pic>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35419">
            <a:off x="343955" y="3600026"/>
            <a:ext cx="2689872" cy="2232248"/>
          </a:xfrm>
          <a:prstGeom prst="rect">
            <a:avLst/>
          </a:prstGeom>
          <a:solidFill>
            <a:srgbClr val="7030A0"/>
          </a:solidFill>
          <a:ln w="57150">
            <a:solidFill>
              <a:srgbClr val="FFFF00"/>
            </a:solidFill>
          </a:ln>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28985">
            <a:off x="5989287" y="3689611"/>
            <a:ext cx="2699792" cy="2232248"/>
          </a:xfrm>
          <a:prstGeom prst="rect">
            <a:avLst/>
          </a:prstGeom>
          <a:ln w="57150">
            <a:solidFill>
              <a:srgbClr val="FF0066"/>
            </a:solidFill>
          </a:ln>
        </p:spPr>
      </p:pic>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4985" y="3462634"/>
            <a:ext cx="2670033" cy="2358946"/>
          </a:xfrm>
          <a:prstGeom prst="rect">
            <a:avLst/>
          </a:prstGeom>
          <a:ln w="57150">
            <a:solidFill>
              <a:srgbClr val="00B0F0"/>
            </a:solidFill>
          </a:ln>
        </p:spPr>
      </p:pic>
      <p:pic>
        <p:nvPicPr>
          <p:cNvPr id="15" name="Рисунок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2320" y="119888"/>
            <a:ext cx="1584176" cy="1496847"/>
          </a:xfrm>
          <a:prstGeom prst="rect">
            <a:avLst/>
          </a:prstGeom>
          <a:ln w="76200">
            <a:solidFill>
              <a:srgbClr val="FF0000"/>
            </a:solidFill>
          </a:ln>
        </p:spPr>
      </p:pic>
    </p:spTree>
    <p:extLst>
      <p:ext uri="{BB962C8B-B14F-4D97-AF65-F5344CB8AC3E}">
        <p14:creationId xmlns:p14="http://schemas.microsoft.com/office/powerpoint/2010/main" val="593031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87788" y="116631"/>
            <a:ext cx="5328428" cy="1440159"/>
          </a:xfrm>
          <a:solidFill>
            <a:srgbClr val="FFFF00"/>
          </a:solidFill>
          <a:ln>
            <a:solidFill>
              <a:srgbClr val="FFC000"/>
            </a:solidFill>
          </a:ln>
        </p:spPr>
        <p:txBody>
          <a:bodyPr/>
          <a:lstStyle/>
          <a:p>
            <a:pPr algn="ctr"/>
            <a:r>
              <a:rPr lang="ru-RU" sz="3600" b="1" dirty="0" smtClean="0">
                <a:solidFill>
                  <a:srgbClr val="002060"/>
                </a:solidFill>
              </a:rPr>
              <a:t> В </a:t>
            </a:r>
            <a:r>
              <a:rPr lang="ru-RU" sz="3600" b="1" dirty="0">
                <a:solidFill>
                  <a:srgbClr val="002060"/>
                </a:solidFill>
              </a:rPr>
              <a:t>первой младшей группе</a:t>
            </a:r>
            <a:endParaRPr lang="ru-RU" sz="3600" b="1" dirty="0">
              <a:solidFill>
                <a:srgbClr val="002060"/>
              </a:solidFill>
            </a:endParaRPr>
          </a:p>
        </p:txBody>
      </p:sp>
      <p:sp>
        <p:nvSpPr>
          <p:cNvPr id="5" name="Объект 4"/>
          <p:cNvSpPr>
            <a:spLocks noGrp="1"/>
          </p:cNvSpPr>
          <p:nvPr>
            <p:ph idx="1"/>
          </p:nvPr>
        </p:nvSpPr>
        <p:spPr>
          <a:xfrm>
            <a:off x="251520" y="1772816"/>
            <a:ext cx="8640960" cy="4896544"/>
          </a:xfrm>
          <a:solidFill>
            <a:srgbClr val="00B050"/>
          </a:solidFill>
        </p:spPr>
        <p:txBody>
          <a:bodyPr>
            <a:normAutofit/>
          </a:bodyPr>
          <a:lstStyle/>
          <a:p>
            <a:pPr marL="0" indent="0" algn="just">
              <a:buNone/>
            </a:pPr>
            <a:endParaRPr lang="ru-RU" sz="2000" dirty="0">
              <a:solidFill>
                <a:srgbClr val="FFFF00"/>
              </a:solidFill>
            </a:endParaRPr>
          </a:p>
          <a:p>
            <a:pPr indent="12700" algn="just">
              <a:buNone/>
            </a:pPr>
            <a:r>
              <a:rPr lang="ru-RU" sz="2000" dirty="0" smtClean="0">
                <a:solidFill>
                  <a:srgbClr val="FFFF00"/>
                </a:solidFill>
              </a:rPr>
              <a:t>Д</a:t>
            </a:r>
            <a:r>
              <a:rPr lang="ru-RU" sz="2000" dirty="0" smtClean="0">
                <a:solidFill>
                  <a:srgbClr val="FFFF00"/>
                </a:solidFill>
              </a:rPr>
              <a:t>ети </a:t>
            </a:r>
            <a:r>
              <a:rPr lang="ru-RU" sz="2000" dirty="0">
                <a:solidFill>
                  <a:srgbClr val="FFFF00"/>
                </a:solidFill>
              </a:rPr>
              <a:t>знакомятся с транспортными средствами: грузовым и легковым автомобилями, общественным транспортом. Определяют, из каких частей состоят машины. </a:t>
            </a:r>
            <a:r>
              <a:rPr lang="ru-RU" sz="2000" dirty="0" smtClean="0">
                <a:solidFill>
                  <a:srgbClr val="FFFF00"/>
                </a:solidFill>
              </a:rPr>
              <a:t>Учатся </a:t>
            </a:r>
            <a:r>
              <a:rPr lang="ru-RU" sz="2000" dirty="0">
                <a:solidFill>
                  <a:srgbClr val="FFFF00"/>
                </a:solidFill>
              </a:rPr>
              <a:t>различать красный и зелёный цвета. Следовательно, в игровом уголке должны быть:</a:t>
            </a:r>
          </a:p>
          <a:p>
            <a:pPr indent="12700" algn="just">
              <a:buBlip>
                <a:blip r:embed="rId2"/>
              </a:buBlip>
            </a:pPr>
            <a:r>
              <a:rPr lang="ru-RU" sz="2000" dirty="0">
                <a:solidFill>
                  <a:srgbClr val="FFFF00"/>
                </a:solidFill>
              </a:rPr>
              <a:t>Набор транспортных средств </a:t>
            </a:r>
          </a:p>
          <a:p>
            <a:pPr indent="12700" algn="just">
              <a:buBlip>
                <a:blip r:embed="rId2"/>
              </a:buBlip>
            </a:pPr>
            <a:r>
              <a:rPr lang="ru-RU" sz="2000" dirty="0">
                <a:solidFill>
                  <a:srgbClr val="FFFF00"/>
                </a:solidFill>
              </a:rPr>
              <a:t>Иллюстрации с изображением транспортных средств </a:t>
            </a:r>
          </a:p>
          <a:p>
            <a:pPr indent="12700" algn="just">
              <a:buBlip>
                <a:blip r:embed="rId2"/>
              </a:buBlip>
            </a:pPr>
            <a:r>
              <a:rPr lang="ru-RU" sz="2000" dirty="0">
                <a:solidFill>
                  <a:srgbClr val="FFFF00"/>
                </a:solidFill>
              </a:rPr>
              <a:t>Кружки красного и зелёного цвета, макет пешеходного светофора. </a:t>
            </a:r>
          </a:p>
          <a:p>
            <a:pPr indent="12700" algn="just">
              <a:buBlip>
                <a:blip r:embed="rId2"/>
              </a:buBlip>
            </a:pPr>
            <a:r>
              <a:rPr lang="ru-RU" sz="2000" dirty="0">
                <a:solidFill>
                  <a:srgbClr val="FFFF00"/>
                </a:solidFill>
              </a:rPr>
              <a:t>Атрибуты к сюжетно-ролевой игре «Транспорт» (разноцветные рули, шапочки разных видов машин, нагрудные знаки, жилеты с изображением того или иного вида транспорта и т.д.) </a:t>
            </a:r>
          </a:p>
          <a:p>
            <a:pPr indent="12700" algn="just">
              <a:buBlip>
                <a:blip r:embed="rId2"/>
              </a:buBlip>
            </a:pPr>
            <a:r>
              <a:rPr lang="ru-RU" sz="2000" dirty="0">
                <a:solidFill>
                  <a:srgbClr val="FFFF00"/>
                </a:solidFill>
              </a:rPr>
              <a:t>Дидактические игры «Собери машину» (из 4-х частей), </a:t>
            </a:r>
            <a:endParaRPr lang="ru-RU" sz="2000" dirty="0" smtClean="0">
              <a:solidFill>
                <a:srgbClr val="FFFF00"/>
              </a:solidFill>
            </a:endParaRPr>
          </a:p>
          <a:p>
            <a:pPr indent="12700" algn="just">
              <a:buBlip>
                <a:blip r:embed="rId2"/>
              </a:buBlip>
            </a:pPr>
            <a:r>
              <a:rPr lang="ru-RU" sz="2000" dirty="0" smtClean="0">
                <a:solidFill>
                  <a:srgbClr val="FFFF00"/>
                </a:solidFill>
              </a:rPr>
              <a:t>«</a:t>
            </a:r>
            <a:r>
              <a:rPr lang="ru-RU" sz="2000" dirty="0">
                <a:solidFill>
                  <a:srgbClr val="FFFF00"/>
                </a:solidFill>
              </a:rPr>
              <a:t>Поставь машину в гараж», «Светофор». </a:t>
            </a:r>
          </a:p>
          <a:p>
            <a:pPr marL="0" indent="0" algn="just">
              <a:buNone/>
            </a:pPr>
            <a:endParaRPr lang="ru-RU" dirty="0">
              <a:solidFill>
                <a:srgbClr val="FFC000"/>
              </a:solidFill>
            </a:endParaRPr>
          </a:p>
        </p:txBody>
      </p:sp>
      <p:pic>
        <p:nvPicPr>
          <p:cNvPr id="7" name="Объект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72" y="119888"/>
            <a:ext cx="1115616" cy="1496847"/>
          </a:xfrm>
          <a:prstGeom prst="rect">
            <a:avLst/>
          </a:prstGeom>
          <a:solidFill>
            <a:srgbClr val="00B050"/>
          </a:solidFill>
          <a:ln w="57150">
            <a:solidFill>
              <a:srgbClr val="0070C0"/>
            </a:solidFill>
          </a:ln>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119888"/>
            <a:ext cx="2402283" cy="1702108"/>
          </a:xfrm>
          <a:prstGeom prst="rect">
            <a:avLst/>
          </a:prstGeom>
          <a:solidFill>
            <a:srgbClr val="7030A0"/>
          </a:solidFill>
          <a:ln w="57150">
            <a:solidFill>
              <a:schemeClr val="accent3"/>
            </a:solidFill>
          </a:ln>
        </p:spPr>
      </p:pic>
    </p:spTree>
    <p:extLst>
      <p:ext uri="{BB962C8B-B14F-4D97-AF65-F5344CB8AC3E}">
        <p14:creationId xmlns:p14="http://schemas.microsoft.com/office/powerpoint/2010/main" val="1325708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27584" y="119888"/>
            <a:ext cx="5400600" cy="1436904"/>
          </a:xfrm>
          <a:solidFill>
            <a:srgbClr val="FFFF00"/>
          </a:solidFill>
        </p:spPr>
        <p:txBody>
          <a:bodyPr/>
          <a:lstStyle/>
          <a:p>
            <a:pPr algn="ctr"/>
            <a:r>
              <a:rPr lang="ru-RU" b="1" dirty="0">
                <a:solidFill>
                  <a:srgbClr val="002060"/>
                </a:solidFill>
              </a:rPr>
              <a:t>Во второй младшей группе</a:t>
            </a:r>
            <a:endParaRPr lang="ru-RU" dirty="0">
              <a:solidFill>
                <a:srgbClr val="002060"/>
              </a:solidFill>
            </a:endParaRPr>
          </a:p>
        </p:txBody>
      </p:sp>
      <p:sp>
        <p:nvSpPr>
          <p:cNvPr id="5" name="Объект 4"/>
          <p:cNvSpPr>
            <a:spLocks noGrp="1"/>
          </p:cNvSpPr>
          <p:nvPr>
            <p:ph idx="1"/>
          </p:nvPr>
        </p:nvSpPr>
        <p:spPr>
          <a:xfrm>
            <a:off x="251520" y="1772816"/>
            <a:ext cx="8640960" cy="4896544"/>
          </a:xfrm>
          <a:solidFill>
            <a:srgbClr val="00B050"/>
          </a:solidFill>
        </p:spPr>
        <p:txBody>
          <a:bodyPr>
            <a:normAutofit/>
          </a:bodyPr>
          <a:lstStyle/>
          <a:p>
            <a:pPr marL="355600" indent="0">
              <a:buNone/>
            </a:pPr>
            <a:r>
              <a:rPr lang="ru-RU" sz="2000" dirty="0" smtClean="0">
                <a:solidFill>
                  <a:srgbClr val="FFFF00"/>
                </a:solidFill>
              </a:rPr>
              <a:t>Д</a:t>
            </a:r>
            <a:r>
              <a:rPr lang="ru-RU" sz="2000" dirty="0" smtClean="0">
                <a:solidFill>
                  <a:srgbClr val="FFFF00"/>
                </a:solidFill>
              </a:rPr>
              <a:t>ети </a:t>
            </a:r>
            <a:r>
              <a:rPr lang="ru-RU" sz="2000" dirty="0">
                <a:solidFill>
                  <a:srgbClr val="FFFF00"/>
                </a:solidFill>
              </a:rPr>
              <a:t>продолжают работу по распознаванию транспортных средств, знакомятся с правилами поведения в общественном транспорте, закрепляют умение различать красный, жёлтый, зелёный цвета, знакомятся с понятиями «тротуар» и «проезжая часть». </a:t>
            </a:r>
            <a:endParaRPr lang="ru-RU" sz="2000" dirty="0" smtClean="0">
              <a:solidFill>
                <a:srgbClr val="FFFF00"/>
              </a:solidFill>
            </a:endParaRPr>
          </a:p>
          <a:p>
            <a:pPr marL="355600" indent="0">
              <a:buNone/>
            </a:pPr>
            <a:r>
              <a:rPr lang="ru-RU" sz="2000" dirty="0">
                <a:solidFill>
                  <a:srgbClr val="FFFF00"/>
                </a:solidFill>
              </a:rPr>
              <a:t> </a:t>
            </a:r>
            <a:r>
              <a:rPr lang="ru-RU" sz="2000" dirty="0" smtClean="0">
                <a:solidFill>
                  <a:srgbClr val="FFFF00"/>
                </a:solidFill>
              </a:rPr>
              <a:t>Поэтому</a:t>
            </a:r>
            <a:r>
              <a:rPr lang="ru-RU" sz="2000" dirty="0">
                <a:solidFill>
                  <a:srgbClr val="FFFF00"/>
                </a:solidFill>
              </a:rPr>
              <a:t>, к предметам, имеющимся в уголке безопасности дорожного </a:t>
            </a:r>
            <a:r>
              <a:rPr lang="ru-RU" sz="2000" dirty="0" smtClean="0">
                <a:solidFill>
                  <a:srgbClr val="FFFF00"/>
                </a:solidFill>
              </a:rPr>
              <a:t>   движения </a:t>
            </a:r>
            <a:r>
              <a:rPr lang="ru-RU" sz="2000" dirty="0">
                <a:solidFill>
                  <a:srgbClr val="FFFF00"/>
                </a:solidFill>
              </a:rPr>
              <a:t>первой младшей группы, следует добавить:</a:t>
            </a:r>
          </a:p>
          <a:p>
            <a:pPr marL="355600" indent="0">
              <a:buNone/>
            </a:pPr>
            <a:r>
              <a:rPr lang="ru-RU" sz="2000" dirty="0">
                <a:solidFill>
                  <a:srgbClr val="FFFF00"/>
                </a:solidFill>
              </a:rPr>
              <a:t>Картинки для игры на классификацию видов транспорта «На чём едут пассажиры», «Найти такую же картинку». </a:t>
            </a:r>
          </a:p>
          <a:p>
            <a:pPr marL="355600" indent="0">
              <a:buNone/>
            </a:pPr>
            <a:r>
              <a:rPr lang="ru-RU" sz="2000" dirty="0">
                <a:solidFill>
                  <a:srgbClr val="FFFF00"/>
                </a:solidFill>
              </a:rPr>
              <a:t>Простейший макет улицы (желательно крупный), где обозначены тротуар и проезжая часть </a:t>
            </a:r>
          </a:p>
          <a:p>
            <a:pPr marL="355600" indent="0">
              <a:buNone/>
            </a:pPr>
            <a:r>
              <a:rPr lang="ru-RU" sz="2000" dirty="0">
                <a:solidFill>
                  <a:srgbClr val="FFFF00"/>
                </a:solidFill>
              </a:rPr>
              <a:t>Макет транспортного светофора (плоскостной). </a:t>
            </a:r>
          </a:p>
          <a:p>
            <a:endParaRPr lang="ru-RU" dirty="0"/>
          </a:p>
        </p:txBody>
      </p:sp>
      <p:sp>
        <p:nvSpPr>
          <p:cNvPr id="6" name="Текст 5"/>
          <p:cNvSpPr>
            <a:spLocks noGrp="1"/>
          </p:cNvSpPr>
          <p:nvPr>
            <p:ph type="body" sz="half" idx="2"/>
          </p:nvPr>
        </p:nvSpPr>
        <p:spPr>
          <a:xfrm>
            <a:off x="6012160" y="116632"/>
            <a:ext cx="3131840" cy="1440160"/>
          </a:xfrm>
          <a:solidFill>
            <a:srgbClr val="FF0000"/>
          </a:solidFill>
        </p:spPr>
        <p:txBody>
          <a:bodyPr/>
          <a:lstStyle/>
          <a:p>
            <a:endParaRPr lang="ru-RU" dirty="0"/>
          </a:p>
        </p:txBody>
      </p:sp>
      <p:pic>
        <p:nvPicPr>
          <p:cNvPr id="9" name="Объект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72" y="119888"/>
            <a:ext cx="1115616" cy="1496847"/>
          </a:xfrm>
          <a:prstGeom prst="rect">
            <a:avLst/>
          </a:prstGeom>
          <a:solidFill>
            <a:srgbClr val="00B050"/>
          </a:solidFill>
          <a:ln w="57150">
            <a:solidFill>
              <a:schemeClr val="accent3"/>
            </a:solidFill>
          </a:ln>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5" y="119887"/>
            <a:ext cx="2221249" cy="1496847"/>
          </a:xfrm>
          <a:prstGeom prst="rect">
            <a:avLst/>
          </a:prstGeom>
          <a:ln w="57150">
            <a:solidFill>
              <a:srgbClr val="00B0F0"/>
            </a:solidFill>
          </a:ln>
        </p:spPr>
      </p:pic>
    </p:spTree>
    <p:extLst>
      <p:ext uri="{BB962C8B-B14F-4D97-AF65-F5344CB8AC3E}">
        <p14:creationId xmlns:p14="http://schemas.microsoft.com/office/powerpoint/2010/main" val="2551373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87788" y="116632"/>
            <a:ext cx="4968388" cy="1440160"/>
          </a:xfrm>
          <a:solidFill>
            <a:srgbClr val="FFFF00"/>
          </a:solidFill>
        </p:spPr>
        <p:txBody>
          <a:bodyPr/>
          <a:lstStyle/>
          <a:p>
            <a:pPr algn="ctr"/>
            <a:r>
              <a:rPr lang="ru-RU" b="1" dirty="0">
                <a:solidFill>
                  <a:srgbClr val="002060"/>
                </a:solidFill>
              </a:rPr>
              <a:t>Для ребят средней группы</a:t>
            </a:r>
            <a:endParaRPr lang="ru-RU" dirty="0">
              <a:solidFill>
                <a:srgbClr val="002060"/>
              </a:solidFill>
            </a:endParaRPr>
          </a:p>
        </p:txBody>
      </p:sp>
      <p:sp>
        <p:nvSpPr>
          <p:cNvPr id="5" name="Объект 4"/>
          <p:cNvSpPr>
            <a:spLocks noGrp="1"/>
          </p:cNvSpPr>
          <p:nvPr>
            <p:ph idx="1"/>
          </p:nvPr>
        </p:nvSpPr>
        <p:spPr>
          <a:xfrm>
            <a:off x="251520" y="1772816"/>
            <a:ext cx="8640960" cy="4824536"/>
          </a:xfrm>
          <a:solidFill>
            <a:srgbClr val="00B050"/>
          </a:solidFill>
        </p:spPr>
        <p:txBody>
          <a:bodyPr>
            <a:normAutofit/>
          </a:bodyPr>
          <a:lstStyle/>
          <a:p>
            <a:pPr marL="355600" indent="0">
              <a:buNone/>
            </a:pPr>
            <a:endParaRPr lang="ru-RU" sz="2000" b="1" dirty="0" smtClean="0">
              <a:solidFill>
                <a:srgbClr val="FFFF00"/>
              </a:solidFill>
            </a:endParaRPr>
          </a:p>
          <a:p>
            <a:pPr marL="355600" indent="0">
              <a:buNone/>
            </a:pPr>
            <a:r>
              <a:rPr lang="ru-RU" sz="2000" dirty="0" smtClean="0">
                <a:solidFill>
                  <a:srgbClr val="FFFF00"/>
                </a:solidFill>
              </a:rPr>
              <a:t>Н</a:t>
            </a:r>
            <a:r>
              <a:rPr lang="ru-RU" sz="2000" dirty="0" smtClean="0">
                <a:solidFill>
                  <a:srgbClr val="FFFF00"/>
                </a:solidFill>
              </a:rPr>
              <a:t>овым </a:t>
            </a:r>
            <a:r>
              <a:rPr lang="ru-RU" sz="2000" dirty="0">
                <a:solidFill>
                  <a:srgbClr val="FFFF00"/>
                </a:solidFill>
              </a:rPr>
              <a:t>будет разговор о пешеходном переходе и его назначении, правостороннем движении на тротуаре и проезжей части. Кроме того, дети 4-5 лет должны чётко представлять, что когда загорается зелёный сигнал светофора для пешеходов и разрешает им движение, для водителей в это время горит красный – запрещающий сигнал светофора. Когда загорается зелёный сигнал для водителей и разрешает движение автомобилей, для пешеходов вспыхивает красный сигнал. В уголке безопасности дорожного движения обязательно должен быть: </a:t>
            </a:r>
          </a:p>
          <a:p>
            <a:pPr marL="355600" indent="0">
              <a:buNone/>
            </a:pPr>
            <a:r>
              <a:rPr lang="ru-RU" sz="2000" dirty="0">
                <a:solidFill>
                  <a:srgbClr val="FFFF00"/>
                </a:solidFill>
              </a:rPr>
              <a:t>Макет светофора с переключающимися сигналами, действующий от батарейки </a:t>
            </a:r>
          </a:p>
          <a:p>
            <a:pPr marL="355600" indent="0">
              <a:buNone/>
            </a:pPr>
            <a:r>
              <a:rPr lang="ru-RU" sz="2000" dirty="0">
                <a:solidFill>
                  <a:srgbClr val="FFFF00"/>
                </a:solidFill>
              </a:rPr>
              <a:t>Дидактические игры «Найди свой цвет», «Собери светофор» </a:t>
            </a:r>
          </a:p>
          <a:p>
            <a:pPr marL="355600" indent="0">
              <a:buNone/>
            </a:pPr>
            <a:r>
              <a:rPr lang="ru-RU" sz="2000" dirty="0">
                <a:solidFill>
                  <a:srgbClr val="FFFF00"/>
                </a:solidFill>
              </a:rPr>
              <a:t>На макете улицы необходимо нанести пешеходный переход. </a:t>
            </a:r>
          </a:p>
          <a:p>
            <a:endParaRPr lang="ru-RU" sz="2000" dirty="0">
              <a:solidFill>
                <a:srgbClr val="FFC000"/>
              </a:solidFill>
            </a:endParaRPr>
          </a:p>
        </p:txBody>
      </p:sp>
      <p:sp>
        <p:nvSpPr>
          <p:cNvPr id="6" name="Текст 5"/>
          <p:cNvSpPr>
            <a:spLocks noGrp="1"/>
          </p:cNvSpPr>
          <p:nvPr>
            <p:ph type="body" sz="half" idx="2"/>
          </p:nvPr>
        </p:nvSpPr>
        <p:spPr>
          <a:xfrm>
            <a:off x="6012160" y="116632"/>
            <a:ext cx="3131840" cy="1440160"/>
          </a:xfrm>
          <a:solidFill>
            <a:srgbClr val="FF0000"/>
          </a:solidFill>
        </p:spPr>
        <p:txBody>
          <a:bodyPr/>
          <a:lstStyle/>
          <a:p>
            <a:endParaRPr lang="ru-RU" dirty="0"/>
          </a:p>
        </p:txBody>
      </p:sp>
      <p:pic>
        <p:nvPicPr>
          <p:cNvPr id="9" name="Объект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72" y="119888"/>
            <a:ext cx="1115616" cy="1496847"/>
          </a:xfrm>
          <a:prstGeom prst="rect">
            <a:avLst/>
          </a:prstGeom>
          <a:solidFill>
            <a:srgbClr val="00B050"/>
          </a:solidFill>
          <a:ln w="57150">
            <a:solidFill>
              <a:schemeClr val="accent3"/>
            </a:solidFill>
          </a:ln>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9949" y="104601"/>
            <a:ext cx="2155647" cy="1496846"/>
          </a:xfrm>
          <a:prstGeom prst="rect">
            <a:avLst/>
          </a:prstGeom>
          <a:ln w="57150">
            <a:solidFill>
              <a:srgbClr val="0070C0"/>
            </a:solidFill>
          </a:ln>
        </p:spPr>
      </p:pic>
    </p:spTree>
    <p:extLst>
      <p:ext uri="{BB962C8B-B14F-4D97-AF65-F5344CB8AC3E}">
        <p14:creationId xmlns:p14="http://schemas.microsoft.com/office/powerpoint/2010/main" val="2551373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87788" y="119888"/>
            <a:ext cx="4968388" cy="1436904"/>
          </a:xfrm>
          <a:solidFill>
            <a:srgbClr val="FFFF00"/>
          </a:solidFill>
        </p:spPr>
        <p:txBody>
          <a:bodyPr/>
          <a:lstStyle/>
          <a:p>
            <a:pPr algn="ctr"/>
            <a:r>
              <a:rPr lang="ru-RU" b="1" dirty="0">
                <a:solidFill>
                  <a:srgbClr val="002060"/>
                </a:solidFill>
              </a:rPr>
              <a:t>В старшей группе</a:t>
            </a:r>
            <a:endParaRPr lang="ru-RU" dirty="0">
              <a:solidFill>
                <a:srgbClr val="002060"/>
              </a:solidFill>
            </a:endParaRPr>
          </a:p>
        </p:txBody>
      </p:sp>
      <p:sp>
        <p:nvSpPr>
          <p:cNvPr id="5" name="Объект 4"/>
          <p:cNvSpPr>
            <a:spLocks noGrp="1"/>
          </p:cNvSpPr>
          <p:nvPr>
            <p:ph idx="1"/>
          </p:nvPr>
        </p:nvSpPr>
        <p:spPr>
          <a:xfrm>
            <a:off x="251520" y="1844824"/>
            <a:ext cx="8640960" cy="4680520"/>
          </a:xfrm>
          <a:solidFill>
            <a:srgbClr val="00B050"/>
          </a:solidFill>
        </p:spPr>
        <p:txBody>
          <a:bodyPr>
            <a:normAutofit lnSpcReduction="10000"/>
          </a:bodyPr>
          <a:lstStyle/>
          <a:p>
            <a:pPr marL="0" indent="0">
              <a:buNone/>
            </a:pPr>
            <a:r>
              <a:rPr lang="ru-RU" sz="2200" dirty="0">
                <a:solidFill>
                  <a:srgbClr val="FFFF00"/>
                </a:solidFill>
              </a:rPr>
              <a:t>Р</a:t>
            </a:r>
            <a:r>
              <a:rPr lang="ru-RU" sz="2200" dirty="0" smtClean="0">
                <a:solidFill>
                  <a:srgbClr val="FFFF00"/>
                </a:solidFill>
              </a:rPr>
              <a:t>ебята </a:t>
            </a:r>
            <a:r>
              <a:rPr lang="ru-RU" sz="2200" dirty="0">
                <a:solidFill>
                  <a:srgbClr val="FFFF00"/>
                </a:solidFill>
              </a:rPr>
              <a:t>узнают о дорожном движении много нового. Именно в этом возрасте происходит знакомство с такими большими и сложными темами, как «Перекрёсток», «Дорожные знаки». Следовательно, в уголке безопасности дорожного движения должны появиться:</a:t>
            </a:r>
          </a:p>
          <a:p>
            <a:pPr>
              <a:buBlip>
                <a:blip r:embed="rId2"/>
              </a:buBlip>
            </a:pPr>
            <a:r>
              <a:rPr lang="ru-RU" sz="2000" dirty="0">
                <a:solidFill>
                  <a:srgbClr val="FFFF00"/>
                </a:solidFill>
              </a:rPr>
              <a:t>Макет перекрёстка, с помощью которого ребята смогут решать сложные логические задачи по безопасности дорожного движения, отрабатывать навыки безопасного перехода проезжей части на перекрёстке. Желательно, чтобы этот макет был со съёмными предметами, тогда дети сами смогут моделировать улицу. </a:t>
            </a:r>
          </a:p>
          <a:p>
            <a:pPr>
              <a:buBlip>
                <a:blip r:embed="rId2"/>
              </a:buBlip>
            </a:pPr>
            <a:r>
              <a:rPr lang="ru-RU" sz="2000" dirty="0">
                <a:solidFill>
                  <a:srgbClr val="FFFF00"/>
                </a:solidFill>
              </a:rPr>
              <a:t>Также, необходим набор дорожных знаков, в который обязательно входят такие дорожные знаки, как: информационно-указательные – «Пешеходный переход», «Подземный пешеходный переход», «Место остановки автобуса и (или) троллейбуса»; предупреждающие знаки – «Дети»; </a:t>
            </a:r>
          </a:p>
        </p:txBody>
      </p:sp>
      <p:sp>
        <p:nvSpPr>
          <p:cNvPr id="6" name="Текст 5"/>
          <p:cNvSpPr>
            <a:spLocks noGrp="1"/>
          </p:cNvSpPr>
          <p:nvPr>
            <p:ph type="body" sz="half" idx="2"/>
          </p:nvPr>
        </p:nvSpPr>
        <p:spPr>
          <a:xfrm>
            <a:off x="6156176" y="116632"/>
            <a:ext cx="2987824" cy="1440160"/>
          </a:xfrm>
          <a:solidFill>
            <a:srgbClr val="FF0000"/>
          </a:solidFill>
        </p:spPr>
        <p:txBody>
          <a:bodyPr/>
          <a:lstStyle/>
          <a:p>
            <a:endParaRPr lang="ru-RU" dirty="0"/>
          </a:p>
        </p:txBody>
      </p:sp>
      <p:pic>
        <p:nvPicPr>
          <p:cNvPr id="9" name="Объект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72" y="119888"/>
            <a:ext cx="1115616" cy="1496847"/>
          </a:xfrm>
          <a:prstGeom prst="rect">
            <a:avLst/>
          </a:prstGeom>
          <a:solidFill>
            <a:srgbClr val="00B050"/>
          </a:solidFill>
          <a:ln w="57150">
            <a:solidFill>
              <a:schemeClr val="accent3"/>
            </a:solidFill>
          </a:ln>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119887"/>
            <a:ext cx="2141984" cy="1496847"/>
          </a:xfrm>
          <a:prstGeom prst="rect">
            <a:avLst/>
          </a:prstGeom>
          <a:ln w="57150">
            <a:solidFill>
              <a:srgbClr val="0070C0"/>
            </a:solidFill>
          </a:ln>
        </p:spPr>
      </p:pic>
    </p:spTree>
    <p:extLst>
      <p:ext uri="{BB962C8B-B14F-4D97-AF65-F5344CB8AC3E}">
        <p14:creationId xmlns:p14="http://schemas.microsoft.com/office/powerpoint/2010/main" val="2551373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6156176" cy="1440160"/>
          </a:xfrm>
          <a:solidFill>
            <a:srgbClr val="FFFF00"/>
          </a:solidFill>
        </p:spPr>
        <p:txBody>
          <a:bodyPr/>
          <a:lstStyle/>
          <a:p>
            <a:endParaRPr lang="ru-RU" dirty="0"/>
          </a:p>
        </p:txBody>
      </p:sp>
      <p:sp>
        <p:nvSpPr>
          <p:cNvPr id="3" name="Объект 2"/>
          <p:cNvSpPr>
            <a:spLocks noGrp="1"/>
          </p:cNvSpPr>
          <p:nvPr>
            <p:ph idx="1"/>
          </p:nvPr>
        </p:nvSpPr>
        <p:spPr>
          <a:xfrm>
            <a:off x="251520" y="1844824"/>
            <a:ext cx="8640960" cy="4536504"/>
          </a:xfrm>
          <a:solidFill>
            <a:srgbClr val="00B050"/>
          </a:solidFill>
        </p:spPr>
        <p:txBody>
          <a:bodyPr>
            <a:normAutofit fontScale="92500" lnSpcReduction="10000"/>
          </a:bodyPr>
          <a:lstStyle/>
          <a:p>
            <a:pPr>
              <a:buBlip>
                <a:blip r:embed="rId2"/>
              </a:buBlip>
            </a:pPr>
            <a:r>
              <a:rPr lang="ru-RU" sz="2400" dirty="0">
                <a:solidFill>
                  <a:srgbClr val="FFFF00"/>
                </a:solidFill>
              </a:rPr>
              <a:t>запрещающие знаки – «Движение пешеходов запрещено», «Движение на велосипедах запрещено»; предписывающие знаки – «Пешеходная дорожка», «Велосипедная дорожка»; знаки приоритета – «Главная дорога», «Уступи дорогу»; знаки сервиса – «Больница», «Телефон», «Пункт питания». Хорошо иметь мелкие знаки на подставках, для работы с макетом, и более крупные знаки на подставках для творческих, ролевых игр. </a:t>
            </a:r>
          </a:p>
          <a:p>
            <a:pPr>
              <a:buBlip>
                <a:blip r:embed="rId2"/>
              </a:buBlip>
            </a:pPr>
            <a:r>
              <a:rPr lang="ru-RU" sz="2400" dirty="0">
                <a:solidFill>
                  <a:srgbClr val="FFFF00"/>
                </a:solidFill>
              </a:rPr>
              <a:t>Дидактические игры: «О чём говорят знаки?», «Угадай знак», «Где спрятался знак?», «Перекрёсток», «Наша улица» </a:t>
            </a:r>
          </a:p>
          <a:p>
            <a:pPr>
              <a:buBlip>
                <a:blip r:embed="rId2"/>
              </a:buBlip>
            </a:pPr>
            <a:r>
              <a:rPr lang="ru-RU" sz="2400" dirty="0">
                <a:solidFill>
                  <a:srgbClr val="FFFF00"/>
                </a:solidFill>
              </a:rPr>
              <a:t>Кроме того, для детей старшей группы знакомят с работой регулировщика. Значит в уголке БДД должны быть схемы жестов регулировщика, дидактическая игра «Что говорит жезл?», атрибуты инспектора ДПС: жезл, фуражка. </a:t>
            </a:r>
          </a:p>
          <a:p>
            <a:endParaRPr lang="ru-RU" dirty="0"/>
          </a:p>
        </p:txBody>
      </p:sp>
      <p:sp>
        <p:nvSpPr>
          <p:cNvPr id="4" name="Текст 3"/>
          <p:cNvSpPr>
            <a:spLocks noGrp="1"/>
          </p:cNvSpPr>
          <p:nvPr>
            <p:ph type="body" sz="half" idx="2"/>
          </p:nvPr>
        </p:nvSpPr>
        <p:spPr>
          <a:xfrm>
            <a:off x="6156176" y="116632"/>
            <a:ext cx="2987824" cy="1440160"/>
          </a:xfrm>
          <a:solidFill>
            <a:srgbClr val="FF0000"/>
          </a:solidFill>
        </p:spPr>
        <p:txBody>
          <a:bodyPr/>
          <a:lstStyle/>
          <a:p>
            <a:endParaRPr lang="ru-RU" dirty="0"/>
          </a:p>
        </p:txBody>
      </p:sp>
      <p:pic>
        <p:nvPicPr>
          <p:cNvPr id="5" name="Объект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72" y="116632"/>
            <a:ext cx="1115616" cy="1496847"/>
          </a:xfrm>
          <a:prstGeom prst="rect">
            <a:avLst/>
          </a:prstGeom>
          <a:solidFill>
            <a:srgbClr val="00B050"/>
          </a:solidFill>
          <a:ln w="57150">
            <a:solidFill>
              <a:schemeClr val="accent3"/>
            </a:solidFill>
          </a:ln>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144310"/>
            <a:ext cx="2123728" cy="1469169"/>
          </a:xfrm>
          <a:prstGeom prst="rect">
            <a:avLst/>
          </a:prstGeom>
          <a:ln w="57150">
            <a:solidFill>
              <a:srgbClr val="00B050"/>
            </a:solidFill>
          </a:ln>
        </p:spPr>
      </p:pic>
    </p:spTree>
    <p:extLst>
      <p:ext uri="{BB962C8B-B14F-4D97-AF65-F5344CB8AC3E}">
        <p14:creationId xmlns:p14="http://schemas.microsoft.com/office/powerpoint/2010/main" val="137603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87788" y="119887"/>
            <a:ext cx="4968388" cy="1496847"/>
          </a:xfrm>
          <a:solidFill>
            <a:srgbClr val="FFFF00"/>
          </a:solidFill>
        </p:spPr>
        <p:txBody>
          <a:bodyPr/>
          <a:lstStyle/>
          <a:p>
            <a:pPr algn="ctr"/>
            <a:r>
              <a:rPr lang="ru-RU" b="1" dirty="0">
                <a:solidFill>
                  <a:srgbClr val="002060"/>
                </a:solidFill>
              </a:rPr>
              <a:t>В подготовительной группе</a:t>
            </a:r>
            <a:r>
              <a:rPr lang="ru-RU" dirty="0">
                <a:solidFill>
                  <a:srgbClr val="002060"/>
                </a:solidFill>
              </a:rPr>
              <a:t> </a:t>
            </a:r>
            <a:endParaRPr lang="ru-RU" dirty="0">
              <a:solidFill>
                <a:srgbClr val="002060"/>
              </a:solidFill>
            </a:endParaRPr>
          </a:p>
        </p:txBody>
      </p:sp>
      <p:sp>
        <p:nvSpPr>
          <p:cNvPr id="5" name="Объект 4"/>
          <p:cNvSpPr>
            <a:spLocks noGrp="1"/>
          </p:cNvSpPr>
          <p:nvPr>
            <p:ph idx="1"/>
          </p:nvPr>
        </p:nvSpPr>
        <p:spPr>
          <a:xfrm>
            <a:off x="251520" y="1844824"/>
            <a:ext cx="8640960" cy="4752528"/>
          </a:xfrm>
          <a:solidFill>
            <a:srgbClr val="00B050"/>
          </a:solidFill>
        </p:spPr>
        <p:txBody>
          <a:bodyPr>
            <a:normAutofit/>
          </a:bodyPr>
          <a:lstStyle/>
          <a:p>
            <a:pPr indent="0">
              <a:buNone/>
            </a:pPr>
            <a:r>
              <a:rPr lang="ru-RU" sz="2000" dirty="0">
                <a:solidFill>
                  <a:srgbClr val="FFC000"/>
                </a:solidFill>
              </a:rPr>
              <a:t>Р</a:t>
            </a:r>
            <a:r>
              <a:rPr lang="ru-RU" sz="2000" dirty="0" smtClean="0">
                <a:solidFill>
                  <a:srgbClr val="FFC000"/>
                </a:solidFill>
              </a:rPr>
              <a:t>ебята </a:t>
            </a:r>
            <a:r>
              <a:rPr lang="ru-RU" sz="2000" dirty="0">
                <a:solidFill>
                  <a:srgbClr val="FFC000"/>
                </a:solidFill>
              </a:rPr>
              <a:t>встречаются с проблемными ситуациями на дорогах (так называемыми дорожными «ловушками»), знания детей о Правилах дорожного движения уже систематизируются. Содержание уголка более усложняется:</a:t>
            </a:r>
          </a:p>
          <a:p>
            <a:pPr indent="0">
              <a:buNone/>
            </a:pPr>
            <a:r>
              <a:rPr lang="ru-RU" sz="2000" dirty="0">
                <a:solidFill>
                  <a:srgbClr val="FFC000"/>
                </a:solidFill>
              </a:rPr>
              <a:t>Собирается картотека «опасных ситуаций» (для их показа можно сделать импровизированный телевизор, или компьютер) </a:t>
            </a:r>
          </a:p>
          <a:p>
            <a:pPr indent="0">
              <a:buNone/>
            </a:pPr>
            <a:r>
              <a:rPr lang="ru-RU" sz="2000" dirty="0">
                <a:solidFill>
                  <a:srgbClr val="FFC000"/>
                </a:solidFill>
              </a:rPr>
              <a:t>Организовывается окно выдачи водительских удостоверений сдавшим экзамен по ПДД. </a:t>
            </a:r>
          </a:p>
          <a:p>
            <a:pPr indent="0">
              <a:buNone/>
            </a:pPr>
            <a:r>
              <a:rPr lang="ru-RU" sz="2000" dirty="0">
                <a:solidFill>
                  <a:srgbClr val="FFC000"/>
                </a:solidFill>
              </a:rPr>
              <a:t>Во всех группах хорошо иметь </a:t>
            </a:r>
            <a:r>
              <a:rPr lang="ru-RU" sz="2000" dirty="0" err="1">
                <a:solidFill>
                  <a:srgbClr val="FFC000"/>
                </a:solidFill>
              </a:rPr>
              <a:t>фланелеграф</a:t>
            </a:r>
            <a:r>
              <a:rPr lang="ru-RU" sz="2000" dirty="0">
                <a:solidFill>
                  <a:srgbClr val="FFC000"/>
                </a:solidFill>
              </a:rPr>
              <a:t> – для моделирования ситуаций на дороге, а также набор диапозитивов по различным темам.</a:t>
            </a:r>
          </a:p>
          <a:p>
            <a:endParaRPr lang="ru-RU" dirty="0"/>
          </a:p>
        </p:txBody>
      </p:sp>
      <p:sp>
        <p:nvSpPr>
          <p:cNvPr id="6" name="Текст 5"/>
          <p:cNvSpPr>
            <a:spLocks noGrp="1"/>
          </p:cNvSpPr>
          <p:nvPr>
            <p:ph type="body" sz="half" idx="2"/>
          </p:nvPr>
        </p:nvSpPr>
        <p:spPr>
          <a:xfrm>
            <a:off x="6156176" y="116632"/>
            <a:ext cx="2987824" cy="1440160"/>
          </a:xfrm>
          <a:solidFill>
            <a:srgbClr val="FF0000"/>
          </a:solidFill>
        </p:spPr>
        <p:txBody>
          <a:bodyPr/>
          <a:lstStyle/>
          <a:p>
            <a:endParaRPr lang="ru-RU" dirty="0"/>
          </a:p>
        </p:txBody>
      </p:sp>
      <p:pic>
        <p:nvPicPr>
          <p:cNvPr id="9" name="Объект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72" y="119888"/>
            <a:ext cx="1115616" cy="1496847"/>
          </a:xfrm>
          <a:prstGeom prst="rect">
            <a:avLst/>
          </a:prstGeom>
          <a:solidFill>
            <a:srgbClr val="00B050"/>
          </a:solidFill>
          <a:ln w="57150">
            <a:solidFill>
              <a:schemeClr val="accent3"/>
            </a:solidFill>
          </a:ln>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0764" y="119888"/>
            <a:ext cx="2123728" cy="1496847"/>
          </a:xfrm>
          <a:prstGeom prst="rect">
            <a:avLst/>
          </a:prstGeom>
          <a:ln w="38100">
            <a:solidFill>
              <a:srgbClr val="7030A0"/>
            </a:solidFill>
          </a:ln>
        </p:spPr>
      </p:pic>
    </p:spTree>
    <p:extLst>
      <p:ext uri="{BB962C8B-B14F-4D97-AF65-F5344CB8AC3E}">
        <p14:creationId xmlns:p14="http://schemas.microsoft.com/office/powerpoint/2010/main" val="2551373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87788" y="119888"/>
            <a:ext cx="4968388" cy="1436904"/>
          </a:xfrm>
          <a:solidFill>
            <a:srgbClr val="FFFF00"/>
          </a:solidFill>
        </p:spPr>
        <p:txBody>
          <a:bodyPr/>
          <a:lstStyle/>
          <a:p>
            <a:pPr algn="ctr"/>
            <a:r>
              <a:rPr lang="ru-RU" b="1" dirty="0" smtClean="0">
                <a:solidFill>
                  <a:srgbClr val="002060"/>
                </a:solidFill>
              </a:rPr>
              <a:t>Памятка</a:t>
            </a:r>
            <a:r>
              <a:rPr lang="ru-RU" dirty="0" smtClean="0"/>
              <a:t> </a:t>
            </a:r>
            <a:endParaRPr lang="ru-RU" dirty="0"/>
          </a:p>
        </p:txBody>
      </p:sp>
      <p:sp>
        <p:nvSpPr>
          <p:cNvPr id="5" name="Объект 4"/>
          <p:cNvSpPr>
            <a:spLocks noGrp="1"/>
          </p:cNvSpPr>
          <p:nvPr>
            <p:ph idx="1"/>
          </p:nvPr>
        </p:nvSpPr>
        <p:spPr>
          <a:xfrm>
            <a:off x="251520" y="1844824"/>
            <a:ext cx="8640960" cy="4680519"/>
          </a:xfrm>
          <a:solidFill>
            <a:srgbClr val="00B050"/>
          </a:solidFill>
        </p:spPr>
        <p:txBody>
          <a:bodyPr>
            <a:normAutofit/>
          </a:bodyPr>
          <a:lstStyle/>
          <a:p>
            <a:pPr marL="450850" indent="0">
              <a:buNone/>
            </a:pPr>
            <a:r>
              <a:rPr lang="ru-RU" sz="2400" dirty="0">
                <a:solidFill>
                  <a:srgbClr val="FFC000"/>
                </a:solidFill>
              </a:rPr>
              <a:t>Кто бы ни обучал детей правилам дорожного движения, будь то родители или педагоги дошкольных учебных заведений, важно помнить, что самое большое влияние на формирование поведения ребенка на улице имеет соответствующее поведение взрослых. Ведь мало просто прочитать, рассказать, научить ребенка, нужно своим примером показать ему как нужно </a:t>
            </a:r>
            <a:r>
              <a:rPr lang="ru-RU" sz="2400" dirty="0" smtClean="0">
                <a:solidFill>
                  <a:srgbClr val="FFC000"/>
                </a:solidFill>
              </a:rPr>
              <a:t>правильно вести </a:t>
            </a:r>
            <a:r>
              <a:rPr lang="ru-RU" sz="2400" dirty="0">
                <a:solidFill>
                  <a:srgbClr val="FFC000"/>
                </a:solidFill>
              </a:rPr>
              <a:t>себя на улице. </a:t>
            </a:r>
            <a:r>
              <a:rPr lang="ru-RU" sz="2400" dirty="0" smtClean="0">
                <a:solidFill>
                  <a:srgbClr val="FFC000"/>
                </a:solidFill>
              </a:rPr>
              <a:t>Иначе </a:t>
            </a:r>
            <a:r>
              <a:rPr lang="ru-RU" sz="2400" dirty="0">
                <a:solidFill>
                  <a:srgbClr val="FFC000"/>
                </a:solidFill>
              </a:rPr>
              <a:t>всякое целенаправленное обучение </a:t>
            </a:r>
            <a:r>
              <a:rPr lang="ru-RU" sz="2400" dirty="0" smtClean="0">
                <a:solidFill>
                  <a:srgbClr val="FFC000"/>
                </a:solidFill>
              </a:rPr>
              <a:t>теряет смысл</a:t>
            </a:r>
            <a:r>
              <a:rPr lang="ru-RU" sz="2400" dirty="0">
                <a:solidFill>
                  <a:srgbClr val="FFC000"/>
                </a:solidFill>
              </a:rPr>
              <a:t>.</a:t>
            </a:r>
          </a:p>
        </p:txBody>
      </p:sp>
      <p:sp>
        <p:nvSpPr>
          <p:cNvPr id="6" name="Текст 5"/>
          <p:cNvSpPr>
            <a:spLocks noGrp="1"/>
          </p:cNvSpPr>
          <p:nvPr>
            <p:ph type="body" sz="half" idx="2"/>
          </p:nvPr>
        </p:nvSpPr>
        <p:spPr>
          <a:xfrm>
            <a:off x="6156176" y="116632"/>
            <a:ext cx="2987824" cy="1440160"/>
          </a:xfrm>
          <a:solidFill>
            <a:srgbClr val="FF0000"/>
          </a:solidFill>
        </p:spPr>
        <p:txBody>
          <a:bodyPr/>
          <a:lstStyle/>
          <a:p>
            <a:endParaRPr lang="ru-RU" dirty="0"/>
          </a:p>
        </p:txBody>
      </p:sp>
      <p:pic>
        <p:nvPicPr>
          <p:cNvPr id="9" name="Объект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72" y="119888"/>
            <a:ext cx="1115616" cy="1496847"/>
          </a:xfrm>
          <a:prstGeom prst="rect">
            <a:avLst/>
          </a:prstGeom>
          <a:solidFill>
            <a:srgbClr val="00B050"/>
          </a:solidFill>
          <a:ln w="57150">
            <a:solidFill>
              <a:schemeClr val="accent3"/>
            </a:solidFill>
          </a:ln>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119887"/>
            <a:ext cx="2195736" cy="1542793"/>
          </a:xfrm>
          <a:prstGeom prst="rect">
            <a:avLst/>
          </a:prstGeom>
          <a:ln w="57150">
            <a:solidFill>
              <a:srgbClr val="0070C0"/>
            </a:solidFill>
          </a:ln>
        </p:spPr>
      </p:pic>
    </p:spTree>
    <p:extLst>
      <p:ext uri="{BB962C8B-B14F-4D97-AF65-F5344CB8AC3E}">
        <p14:creationId xmlns:p14="http://schemas.microsoft.com/office/powerpoint/2010/main" val="25513734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387</TotalTime>
  <Words>782</Words>
  <Application>Microsoft Office PowerPoint</Application>
  <PresentationFormat>Экран (4:3)</PresentationFormat>
  <Paragraphs>43</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Decatur</vt:lpstr>
      <vt:lpstr>Организация предметно-развивающей среды по ознакомлению дошкольников с правилами дорожного движения </vt:lpstr>
      <vt:lpstr>Содержание уголков безопасности дорожного движения </vt:lpstr>
      <vt:lpstr> В первой младшей группе</vt:lpstr>
      <vt:lpstr>Во второй младшей группе</vt:lpstr>
      <vt:lpstr>Для ребят средней группы</vt:lpstr>
      <vt:lpstr>В старшей группе</vt:lpstr>
      <vt:lpstr>Презентация PowerPoint</vt:lpstr>
      <vt:lpstr>В подготовительной группе </vt:lpstr>
      <vt:lpstr>Памятка </vt:lpstr>
      <vt:lpstr>Презентация PowerPoint</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26</cp:revision>
  <dcterms:created xsi:type="dcterms:W3CDTF">2011-11-08T18:14:18Z</dcterms:created>
  <dcterms:modified xsi:type="dcterms:W3CDTF">2011-11-19T20:30:07Z</dcterms:modified>
</cp:coreProperties>
</file>