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301" r:id="rId3"/>
    <p:sldId id="302" r:id="rId4"/>
    <p:sldId id="303" r:id="rId5"/>
    <p:sldId id="314" r:id="rId6"/>
    <p:sldId id="304" r:id="rId7"/>
    <p:sldId id="306" r:id="rId8"/>
    <p:sldId id="307" r:id="rId9"/>
    <p:sldId id="316" r:id="rId10"/>
    <p:sldId id="317" r:id="rId11"/>
    <p:sldId id="318" r:id="rId12"/>
    <p:sldId id="319" r:id="rId13"/>
    <p:sldId id="32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13" r:id="rId25"/>
    <p:sldId id="287" r:id="rId26"/>
    <p:sldId id="288" r:id="rId27"/>
    <p:sldId id="290" r:id="rId28"/>
  </p:sldIdLst>
  <p:sldSz cx="11161713" cy="7561263"/>
  <p:notesSz cx="9144000" cy="6858000"/>
  <p:defaultTextStyle>
    <a:defPPr>
      <a:defRPr lang="ru-RU"/>
    </a:defPPr>
    <a:lvl1pPr marL="0" algn="l" defTabSz="10207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510396" algn="l" defTabSz="10207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020792" algn="l" defTabSz="10207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531188" algn="l" defTabSz="10207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041583" algn="l" defTabSz="10207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551979" algn="l" defTabSz="10207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3062375" algn="l" defTabSz="10207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572771" algn="l" defTabSz="10207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4083166" algn="l" defTabSz="10207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27" autoAdjust="0"/>
    <p:restoredTop sz="86390" autoAdjust="0"/>
  </p:normalViewPr>
  <p:slideViewPr>
    <p:cSldViewPr>
      <p:cViewPr varScale="1">
        <p:scale>
          <a:sx n="75" d="100"/>
          <a:sy n="75" d="100"/>
        </p:scale>
        <p:origin x="-1068" y="-108"/>
      </p:cViewPr>
      <p:guideLst>
        <p:guide orient="horz" pos="2382"/>
        <p:guide pos="3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445E-905F-421E-9B6C-ED248141505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14350"/>
            <a:ext cx="37973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B5452-4256-446F-8506-8D2D1E2C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5452-4256-446F-8506-8D2D1E2C2DF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31" y="2348897"/>
            <a:ext cx="9487457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61" y="4284716"/>
            <a:ext cx="781320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0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1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92245" y="302806"/>
            <a:ext cx="2511386" cy="64515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8086" y="302806"/>
            <a:ext cx="7348128" cy="64515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00" y="4858815"/>
            <a:ext cx="9487457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00" y="3204789"/>
            <a:ext cx="9487457" cy="165402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3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10207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1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23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2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3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8088" y="1764297"/>
            <a:ext cx="4929757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873" y="1764297"/>
            <a:ext cx="4929757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9" y="1692533"/>
            <a:ext cx="4931695" cy="7053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0396" indent="0">
              <a:buNone/>
              <a:defRPr sz="2200" b="1"/>
            </a:lvl2pPr>
            <a:lvl3pPr marL="1020792" indent="0">
              <a:buNone/>
              <a:defRPr sz="1900" b="1"/>
            </a:lvl3pPr>
            <a:lvl4pPr marL="1531188" indent="0">
              <a:buNone/>
              <a:defRPr sz="1800" b="1"/>
            </a:lvl4pPr>
            <a:lvl5pPr marL="2041583" indent="0">
              <a:buNone/>
              <a:defRPr sz="1800" b="1"/>
            </a:lvl5pPr>
            <a:lvl6pPr marL="2551979" indent="0">
              <a:buNone/>
              <a:defRPr sz="1800" b="1"/>
            </a:lvl6pPr>
            <a:lvl7pPr marL="3062375" indent="0">
              <a:buNone/>
              <a:defRPr sz="1800" b="1"/>
            </a:lvl7pPr>
            <a:lvl8pPr marL="3572771" indent="0">
              <a:buNone/>
              <a:defRPr sz="1800" b="1"/>
            </a:lvl8pPr>
            <a:lvl9pPr marL="408316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89" y="2397901"/>
            <a:ext cx="4931695" cy="4356479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70000" y="1692533"/>
            <a:ext cx="4933632" cy="7053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0396" indent="0">
              <a:buNone/>
              <a:defRPr sz="2200" b="1"/>
            </a:lvl2pPr>
            <a:lvl3pPr marL="1020792" indent="0">
              <a:buNone/>
              <a:defRPr sz="1900" b="1"/>
            </a:lvl3pPr>
            <a:lvl4pPr marL="1531188" indent="0">
              <a:buNone/>
              <a:defRPr sz="1800" b="1"/>
            </a:lvl4pPr>
            <a:lvl5pPr marL="2041583" indent="0">
              <a:buNone/>
              <a:defRPr sz="1800" b="1"/>
            </a:lvl5pPr>
            <a:lvl6pPr marL="2551979" indent="0">
              <a:buNone/>
              <a:defRPr sz="1800" b="1"/>
            </a:lvl6pPr>
            <a:lvl7pPr marL="3062375" indent="0">
              <a:buNone/>
              <a:defRPr sz="1800" b="1"/>
            </a:lvl7pPr>
            <a:lvl8pPr marL="3572771" indent="0">
              <a:buNone/>
              <a:defRPr sz="1800" b="1"/>
            </a:lvl8pPr>
            <a:lvl9pPr marL="408316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70000" y="2397901"/>
            <a:ext cx="4933632" cy="4356479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8" y="301052"/>
            <a:ext cx="3672127" cy="128121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3920" y="301054"/>
            <a:ext cx="6239708" cy="645332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88" y="1582267"/>
            <a:ext cx="3672127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0396" indent="0">
              <a:buNone/>
              <a:defRPr sz="1300"/>
            </a:lvl2pPr>
            <a:lvl3pPr marL="1020792" indent="0">
              <a:buNone/>
              <a:defRPr sz="1100"/>
            </a:lvl3pPr>
            <a:lvl4pPr marL="1531188" indent="0">
              <a:buNone/>
              <a:defRPr sz="1000"/>
            </a:lvl4pPr>
            <a:lvl5pPr marL="2041583" indent="0">
              <a:buNone/>
              <a:defRPr sz="1000"/>
            </a:lvl5pPr>
            <a:lvl6pPr marL="2551979" indent="0">
              <a:buNone/>
              <a:defRPr sz="1000"/>
            </a:lvl6pPr>
            <a:lvl7pPr marL="3062375" indent="0">
              <a:buNone/>
              <a:defRPr sz="1000"/>
            </a:lvl7pPr>
            <a:lvl8pPr marL="3572771" indent="0">
              <a:buNone/>
              <a:defRPr sz="1000"/>
            </a:lvl8pPr>
            <a:lvl9pPr marL="40831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77" y="5292884"/>
            <a:ext cx="6697028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87777" y="675613"/>
            <a:ext cx="6697028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0396" indent="0">
              <a:buNone/>
              <a:defRPr sz="3200"/>
            </a:lvl2pPr>
            <a:lvl3pPr marL="1020792" indent="0">
              <a:buNone/>
              <a:defRPr sz="2700"/>
            </a:lvl3pPr>
            <a:lvl4pPr marL="1531188" indent="0">
              <a:buNone/>
              <a:defRPr sz="2200"/>
            </a:lvl4pPr>
            <a:lvl5pPr marL="2041583" indent="0">
              <a:buNone/>
              <a:defRPr sz="2200"/>
            </a:lvl5pPr>
            <a:lvl6pPr marL="2551979" indent="0">
              <a:buNone/>
              <a:defRPr sz="2200"/>
            </a:lvl6pPr>
            <a:lvl7pPr marL="3062375" indent="0">
              <a:buNone/>
              <a:defRPr sz="2200"/>
            </a:lvl7pPr>
            <a:lvl8pPr marL="3572771" indent="0">
              <a:buNone/>
              <a:defRPr sz="2200"/>
            </a:lvl8pPr>
            <a:lvl9pPr marL="4083166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7777" y="5917742"/>
            <a:ext cx="6697028" cy="887396"/>
          </a:xfrm>
        </p:spPr>
        <p:txBody>
          <a:bodyPr/>
          <a:lstStyle>
            <a:lvl1pPr marL="0" indent="0">
              <a:buNone/>
              <a:defRPr sz="1600"/>
            </a:lvl1pPr>
            <a:lvl2pPr marL="510396" indent="0">
              <a:buNone/>
              <a:defRPr sz="1300"/>
            </a:lvl2pPr>
            <a:lvl3pPr marL="1020792" indent="0">
              <a:buNone/>
              <a:defRPr sz="1100"/>
            </a:lvl3pPr>
            <a:lvl4pPr marL="1531188" indent="0">
              <a:buNone/>
              <a:defRPr sz="1000"/>
            </a:lvl4pPr>
            <a:lvl5pPr marL="2041583" indent="0">
              <a:buNone/>
              <a:defRPr sz="1000"/>
            </a:lvl5pPr>
            <a:lvl6pPr marL="2551979" indent="0">
              <a:buNone/>
              <a:defRPr sz="1000"/>
            </a:lvl6pPr>
            <a:lvl7pPr marL="3062375" indent="0">
              <a:buNone/>
              <a:defRPr sz="1000"/>
            </a:lvl7pPr>
            <a:lvl8pPr marL="3572771" indent="0">
              <a:buNone/>
              <a:defRPr sz="1000"/>
            </a:lvl8pPr>
            <a:lvl9pPr marL="40831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90" y="302802"/>
            <a:ext cx="10045541" cy="1260212"/>
          </a:xfrm>
          <a:prstGeom prst="rect">
            <a:avLst/>
          </a:prstGeom>
        </p:spPr>
        <p:txBody>
          <a:bodyPr vert="horz" lIns="102079" tIns="51039" rIns="102079" bIns="5103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90" y="1764297"/>
            <a:ext cx="10045541" cy="4990084"/>
          </a:xfrm>
          <a:prstGeom prst="rect">
            <a:avLst/>
          </a:prstGeom>
        </p:spPr>
        <p:txBody>
          <a:bodyPr vert="horz" lIns="102079" tIns="51039" rIns="102079" bIns="510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58088" y="7008174"/>
            <a:ext cx="2604399" cy="402567"/>
          </a:xfrm>
          <a:prstGeom prst="rect">
            <a:avLst/>
          </a:prstGeom>
        </p:spPr>
        <p:txBody>
          <a:bodyPr vert="horz" lIns="102079" tIns="51039" rIns="102079" bIns="5103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CCA5-018D-4002-B37B-8B14977AEF48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3589" y="7008174"/>
            <a:ext cx="3534543" cy="402567"/>
          </a:xfrm>
          <a:prstGeom prst="rect">
            <a:avLst/>
          </a:prstGeom>
        </p:spPr>
        <p:txBody>
          <a:bodyPr vert="horz" lIns="102079" tIns="51039" rIns="102079" bIns="5103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99230" y="7008174"/>
            <a:ext cx="2604399" cy="402567"/>
          </a:xfrm>
          <a:prstGeom prst="rect">
            <a:avLst/>
          </a:prstGeom>
        </p:spPr>
        <p:txBody>
          <a:bodyPr vert="horz" lIns="102079" tIns="51039" rIns="102079" bIns="5103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9652-503E-4421-8918-9A9C465A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079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797" indent="-382797" algn="l" defTabSz="102079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9393" indent="-318998" algn="l" defTabSz="102079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5989" indent="-255198" algn="l" defTabSz="10207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6385" indent="-255198" algn="l" defTabSz="102079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781" indent="-255198" algn="l" defTabSz="102079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177" indent="-255198" algn="l" defTabSz="10207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7573" indent="-255198" algn="l" defTabSz="10207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7969" indent="-255198" algn="l" defTabSz="10207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8365" indent="-255198" algn="l" defTabSz="10207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0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10396" algn="l" defTabSz="1020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792" algn="l" defTabSz="1020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188" algn="l" defTabSz="1020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583" algn="l" defTabSz="1020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51979" algn="l" defTabSz="1020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62375" algn="l" defTabSz="1020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72771" algn="l" defTabSz="1020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3166" algn="l" defTabSz="1020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0153-153-Gimn-Semi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7576" y="551321"/>
            <a:ext cx="9859512" cy="655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МЕТОДИСТ\Фотоматериалы\9 мая\Изображение 28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7320" y="565921"/>
            <a:ext cx="4589568" cy="321471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G:\СЕМЬЯ !!!!!!!!!!!!\СЛАЙД. ДОКЛАД\DSC0568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52492" y="637359"/>
            <a:ext cx="3643338" cy="321471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G:\СЕМЬЯ !!!!!!!!!!!!\СЛАЙД. ДОКЛАД\P108068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51964" y="4137821"/>
            <a:ext cx="3786214" cy="271464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G:\СЕМЬЯ !!!!!!!!!!!!\СЛАЙД. ДОКЛАД\Изображение 289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52492" y="4066383"/>
            <a:ext cx="3571900" cy="298570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Рисунок 10" descr="D:\МЕТОДИСТ\Фотоматериалы\9 мая\Изображение 26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4444" y="4066383"/>
            <a:ext cx="2732931" cy="20814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Рисунок 11" descr="G:\СЕМЬЯ !!!!!!!!!!!!\СЛАЙД. ДОКЛАД\Изображение 511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23666" y="1065987"/>
            <a:ext cx="1785950" cy="269507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51634" y="268077"/>
            <a:ext cx="9858444" cy="683572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102079" tIns="51039" rIns="102079" bIns="51039" numCol="1" anchor="ctr" anchorCtr="0" compatLnSpc="1">
            <a:prstTxWarp prst="textNoShape">
              <a:avLst/>
            </a:prstTxWarp>
            <a:spAutoFit/>
          </a:bodyPr>
          <a:lstStyle/>
          <a:p>
            <a:pPr indent="349125" algn="ctr" fontAlgn="base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r>
              <a:rPr lang="ru-RU" sz="3200" b="1" i="1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Рекомендации родителям:</a:t>
            </a:r>
            <a:endParaRPr lang="ru-RU" sz="3200" b="1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038513" algn="l"/>
              </a:tabLst>
            </a:pPr>
            <a:r>
              <a:rPr lang="ru-RU" sz="2200" b="1" i="1" u="sng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Научитесь любить своего ребенка. 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Каждый ребенок имеет право быть самим собой, хочется этого родителям или нет. Но принятие не означает одобрения, есть такие вещи, которые одобрить нельзя.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endParaRPr lang="ru-RU" sz="2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038513" algn="l"/>
              </a:tabLst>
            </a:pPr>
            <a:r>
              <a:rPr lang="ru-RU" sz="2200" b="1" i="1" u="sng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Воспитывайте своим примером!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В психологии есть такой термин: “незаметное воспитание” - это и есть воздействие на ребенка обстановки в семье, поведения родителей, их отношения к ребенку. Психологи заявляют: “Слова не воспитывают, дети становятся такими, как их родители, только еще хуже”. Отсюда вывод: детям надо показывать, как жить, а не рассказывать и тем более читать мораль.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endParaRPr lang="ru-RU" sz="2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038513" algn="l"/>
              </a:tabLst>
            </a:pPr>
            <a:r>
              <a:rPr lang="ru-RU" sz="2200" b="1" i="1" u="sng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Уважайте своего ребенка. 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Каждый человек, независимо от того, какие качества характера ему присущи, заслуживает уважения. Дети заслуживают не меньшего уважения, чем взрослые, ведь они менее психологически защищен от разного рода проявлений неуважения.</a:t>
            </a:r>
            <a:endParaRPr lang="ru-RU" sz="2200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34" y="315030"/>
            <a:ext cx="9929882" cy="7212713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 lIns="102079" tIns="51039" rIns="102079" bIns="51039">
            <a:spAutoFit/>
          </a:bodyPr>
          <a:lstStyle/>
          <a:p>
            <a:pPr indent="3491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038513" algn="l"/>
              </a:tabLst>
            </a:pPr>
            <a:endParaRPr lang="ru-RU" sz="2200" b="1" i="1" u="sng" dirty="0" smtClean="0">
              <a:solidFill>
                <a:srgbClr val="0000FF"/>
              </a:solidFill>
              <a:latin typeface="Comic Sans MS" pitchFamily="66" charset="0"/>
              <a:ea typeface="Times New Roman" pitchFamily="18" charset="0"/>
            </a:endParaRPr>
          </a:p>
          <a:p>
            <a:pPr indent="349125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endParaRPr lang="ru-RU" sz="2200" b="1" i="1" u="sng" dirty="0" smtClean="0">
              <a:ln w="76200">
                <a:noFill/>
              </a:ln>
              <a:solidFill>
                <a:srgbClr val="0000FF"/>
              </a:solidFill>
              <a:latin typeface="Comic Sans MS" pitchFamily="66" charset="0"/>
              <a:ea typeface="Times New Roman" pitchFamily="18" charset="0"/>
            </a:endParaRP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038513" algn="l"/>
              </a:tabLst>
            </a:pPr>
            <a:r>
              <a:rPr lang="ru-RU" sz="2200" b="1" i="1" u="sng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Не относитесь слишком серьёзно </a:t>
            </a:r>
            <a:r>
              <a:rPr lang="ru-RU" sz="2200" b="1" i="1" u="sng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к процессу воспитания </a:t>
            </a:r>
            <a:r>
              <a:rPr lang="ru-RU" sz="2200" b="1" i="1" u="sng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и своей роли в нем. 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Не должно быть воспитания только ради воспитания. Одна крайность – это не обращать внимания на воспитание своих детей. Другая – заниматься только этим и ничем больше. В идеале должна быть середина – уделять необходимое внимание воспитанию, но и не забывать о себе.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endParaRPr lang="ru-RU" sz="2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endParaRPr lang="ru-RU" sz="2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038513" algn="l"/>
              </a:tabLst>
            </a:pPr>
            <a:r>
              <a:rPr lang="ru-RU" sz="2200" b="1" i="1" u="sng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Предоставляя ребенку свободу в развитии.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Оставайтесь требовательными, но не к результату того, что делает ребенок, а к процессу.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endParaRPr lang="ru-RU" sz="2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endParaRPr lang="ru-RU" sz="2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038513" algn="l"/>
              </a:tabLst>
            </a:pPr>
            <a:r>
              <a:rPr lang="ru-RU" sz="2200" b="1" i="1" u="sng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Не допускайте разногласий в семье по соблюдению правил. 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Оба родителя должны требовать от ребенка одного и того же. 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Не допускать выяснения отношений в присутствии ребенка.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endParaRPr lang="ru-RU" sz="2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indent="349125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endParaRPr lang="ru-RU" sz="22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4510" y="565921"/>
            <a:ext cx="957269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200" b="1" i="1" u="sng" dirty="0" smtClean="0">
                <a:solidFill>
                  <a:srgbClr val="0000FF"/>
                </a:solidFill>
                <a:latin typeface="Comic Sans MS" pitchFamily="66" charset="0"/>
              </a:rPr>
              <a:t>Принимать активное участие в жизни семьи. </a:t>
            </a: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Всегда находить время, чтобы поговорить с ребенком; </a:t>
            </a:r>
            <a:b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Интересоваться проблемами ребенка, вникать во все возникающие в его жизни сложности и помогать развивать свои умения и таланты; </a:t>
            </a:r>
          </a:p>
          <a:p>
            <a:pPr algn="just"/>
            <a:endParaRPr lang="ru-RU" dirty="0" smtClean="0">
              <a:latin typeface="Comic Sans MS" pitchFamily="66" charset="0"/>
            </a:endParaRPr>
          </a:p>
          <a:p>
            <a:pPr algn="just"/>
            <a:endParaRPr lang="ru-RU" dirty="0" smtClean="0">
              <a:latin typeface="Comic Sans MS" pitchFamily="66" charset="0"/>
            </a:endParaRP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4510" y="2423309"/>
            <a:ext cx="95726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ru-RU" sz="2200" b="1" i="1" u="sng" dirty="0" smtClean="0">
                <a:solidFill>
                  <a:srgbClr val="0000FF"/>
                </a:solidFill>
                <a:latin typeface="Comic Sans MS" pitchFamily="66" charset="0"/>
              </a:rPr>
              <a:t>Иметь представление о различных этапах в жизни ребенка; </a:t>
            </a:r>
            <a:r>
              <a:rPr lang="ru-RU" sz="2200" i="1" u="sng" dirty="0" smtClean="0">
                <a:latin typeface="Comic Sans MS" pitchFamily="66" charset="0"/>
              </a:rPr>
              <a:t/>
            </a:r>
            <a:br>
              <a:rPr lang="ru-RU" sz="2200" i="1" u="sng" dirty="0" smtClean="0">
                <a:latin typeface="Comic Sans MS" pitchFamily="66" charset="0"/>
              </a:rPr>
            </a:br>
            <a:endParaRPr lang="ru-RU" sz="2200" i="1" u="sng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5948" y="2923375"/>
            <a:ext cx="96441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1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1038513" algn="l"/>
              </a:tabLst>
            </a:pPr>
            <a:r>
              <a:rPr lang="ru-RU" sz="2200" b="1" i="1" u="sng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Уважайте своего ребенка. </a:t>
            </a:r>
          </a:p>
          <a:p>
            <a:pPr indent="3491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38513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Воспитание – это не требование неукоснительно выполнять все установленные вами правила. Они имеют право на свое мнение.</a:t>
            </a:r>
            <a:endParaRPr lang="ru-RU" sz="2200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9" name="Picture 4" descr="0154-134-Zadanija-gruppam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51898" y="4209259"/>
            <a:ext cx="5715040" cy="299481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491374" y="0"/>
            <a:ext cx="12287336" cy="1260212"/>
          </a:xfrm>
          <a:prstGeom prst="rect">
            <a:avLst/>
          </a:prstGeom>
        </p:spPr>
        <p:txBody>
          <a:bodyPr vert="horz" lIns="102079" tIns="51039" rIns="102079" bIns="5103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+mj-ea"/>
                <a:cs typeface="+mj-cs"/>
              </a:rPr>
              <a:t>Рекомендации по воспитанию детей</a:t>
            </a:r>
          </a:p>
        </p:txBody>
      </p:sp>
      <p:pic>
        <p:nvPicPr>
          <p:cNvPr id="6" name="Содержимое 3" descr="http://ia105.odnoklassniki.ru/getImage?photoId=446947950383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80394" y="994549"/>
            <a:ext cx="6925473" cy="6249864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http://ia105.odnoklassniki.ru/getImage?photoId=446947950639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80394" y="280169"/>
            <a:ext cx="7234366" cy="689462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http://ia105.odnoklassniki.ru/getImage?photoId=446947950895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37518" y="494483"/>
            <a:ext cx="7171312" cy="657956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http://ia105.odnoklassniki.ru/getImage?photoId=446947951151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23270" y="280169"/>
            <a:ext cx="7309214" cy="68085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http://ia105.odnoklassniki.ru/getImage?photoId=446947951407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8956" y="494483"/>
            <a:ext cx="7626492" cy="665100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http://ia105.odnoklassniki.ru/getImage?photoId=446947951663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51832" y="423045"/>
            <a:ext cx="7103284" cy="672244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3583" y="472558"/>
            <a:ext cx="8545746" cy="1033767"/>
          </a:xfrm>
          <a:prstGeom prst="rect">
            <a:avLst/>
          </a:prstGeom>
          <a:noFill/>
        </p:spPr>
        <p:txBody>
          <a:bodyPr wrap="square" lIns="102079" tIns="51039" rIns="102079" bIns="51039">
            <a:spAutoFit/>
          </a:bodyPr>
          <a:lstStyle/>
          <a:p>
            <a:pPr algn="ctr"/>
            <a:r>
              <a:rPr lang="ru-RU" sz="6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/>
              </a:rPr>
              <a:t>ПРИНЦИПЫ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4115" y="1566053"/>
            <a:ext cx="9480211" cy="5715039"/>
          </a:xfrm>
          <a:prstGeom prst="rect">
            <a:avLst/>
          </a:prstGeom>
          <a:solidFill>
            <a:srgbClr val="FFFF00"/>
          </a:solidFill>
          <a:ln w="38100">
            <a:solidFill>
              <a:srgbClr val="66FF33"/>
            </a:solidFill>
          </a:ln>
        </p:spPr>
        <p:txBody>
          <a:bodyPr vert="horz" lIns="102079" tIns="51039" rIns="102079" bIns="51039" rtlCol="0">
            <a:normAutofit/>
          </a:bodyPr>
          <a:lstStyle/>
          <a:p>
            <a:pPr marL="382797" indent="-382797">
              <a:lnSpc>
                <a:spcPct val="90000"/>
              </a:lnSpc>
              <a:spcBef>
                <a:spcPct val="20000"/>
              </a:spcBef>
              <a:buSzPct val="17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Единый подход педагогов и родителей к процессу воспитания ребёнка;</a:t>
            </a:r>
          </a:p>
          <a:p>
            <a:pPr marL="382797" indent="-382797">
              <a:lnSpc>
                <a:spcPct val="90000"/>
              </a:lnSpc>
              <a:spcBef>
                <a:spcPct val="20000"/>
              </a:spcBef>
              <a:buSzPct val="17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Взаимное доверие во взаимоотношениях педагогов и родителей;</a:t>
            </a:r>
          </a:p>
          <a:p>
            <a:pPr marL="382797" indent="-382797">
              <a:lnSpc>
                <a:spcPct val="90000"/>
              </a:lnSpc>
              <a:spcBef>
                <a:spcPct val="20000"/>
              </a:spcBef>
              <a:buSzPct val="17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Дифференцированный подход к каждой семье;</a:t>
            </a:r>
          </a:p>
          <a:p>
            <a:pPr marL="382797" indent="-382797">
              <a:lnSpc>
                <a:spcPct val="90000"/>
              </a:lnSpc>
              <a:spcBef>
                <a:spcPct val="20000"/>
              </a:spcBef>
              <a:buSzPct val="17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Уважение и доброжелательность друг к другу;</a:t>
            </a:r>
          </a:p>
          <a:p>
            <a:pPr marL="382797" indent="-382797">
              <a:lnSpc>
                <a:spcPct val="90000"/>
              </a:lnSpc>
              <a:spcBef>
                <a:spcPct val="20000"/>
              </a:spcBef>
              <a:buSzPct val="17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Открытость дошкольного учреждения для родителей;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http://ia105.odnoklassniki.ru/getImage?photoId=446947951919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66080" y="423045"/>
            <a:ext cx="7404797" cy="673709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http://ia105.odnoklassniki.ru/getImage?photoId=446947952175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8956" y="423045"/>
            <a:ext cx="7452089" cy="66437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http://ia105.odnoklassniki.ru/getImage?photoId=446947952431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80394" y="280169"/>
            <a:ext cx="7349124" cy="68799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http://ia105.odnoklassniki.ru/getImage?photoId=446947952687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37518" y="280169"/>
            <a:ext cx="7579202" cy="685804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23072" y="851673"/>
            <a:ext cx="10045541" cy="4990084"/>
          </a:xfrm>
          <a:prstGeom prst="rect">
            <a:avLst/>
          </a:prstGeom>
        </p:spPr>
        <p:txBody>
          <a:bodyPr vert="horz" lIns="102079" tIns="51039" rIns="102079" bIns="51039" rtlCol="0">
            <a:normAutofit fontScale="92500" lnSpcReduction="20000"/>
          </a:bodyPr>
          <a:lstStyle/>
          <a:p>
            <a:pPr marL="382797" marR="0" lvl="0" indent="-382797" algn="ctr" defTabSz="10207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omic Sans MS" pitchFamily="66" charset="0"/>
                <a:ea typeface="+mn-ea"/>
                <a:cs typeface="+mn-cs"/>
              </a:rPr>
              <a:t>Благоприятный психологический климат </a:t>
            </a:r>
          </a:p>
          <a:p>
            <a:pPr marL="382797" marR="0" lvl="0" indent="-382797" algn="l" defTabSz="10207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5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создает возможности всестороннего развития личности каждого члена семьи, дарит чувство защищенности и эмоциональной удовлетворенности, гордость за принадлежность к своей семье,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принципиальность, ответственность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j042778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1980" y="787612"/>
            <a:ext cx="9541110" cy="574974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0088-029-Ljubvi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6379" y="866379"/>
            <a:ext cx="9274766" cy="612429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33581" y="2284124"/>
            <a:ext cx="8917170" cy="4518093"/>
          </a:xfrm>
          <a:prstGeom prst="rect">
            <a:avLst/>
          </a:prstGeom>
          <a:noFill/>
        </p:spPr>
        <p:txBody>
          <a:bodyPr wrap="square" lIns="102079" tIns="51039" rIns="102079" bIns="51039">
            <a:spAutoFit/>
          </a:bodyPr>
          <a:lstStyle/>
          <a:p>
            <a:pPr algn="ctr">
              <a:buNone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Мы с вами - родители .</a:t>
            </a:r>
          </a:p>
          <a:p>
            <a:pPr algn="ctr">
              <a:buNone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И в наших силах </a:t>
            </a:r>
          </a:p>
          <a:p>
            <a:pPr algn="ctr">
              <a:buNone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помочь своему ребенку</a:t>
            </a:r>
          </a:p>
          <a:p>
            <a:pPr algn="ctr">
              <a:buNone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 вырасти добрым, умным,</a:t>
            </a:r>
          </a:p>
          <a:p>
            <a:pPr algn="ctr">
              <a:buNone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 активным, сильным, </a:t>
            </a:r>
          </a:p>
          <a:p>
            <a:pPr algn="ctr">
              <a:buNone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ответственным, творческим…</a:t>
            </a:r>
          </a:p>
          <a:p>
            <a:pPr algn="ctr">
              <a:buNone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 Одним словом  ЧЕЛОВЕКОМ</a:t>
            </a: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sz="4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l_fi" descr="http://medpravda.com/wp-content/uploads/2012/07/family-dom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80262" y="280169"/>
            <a:ext cx="9001188" cy="592935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37452" y="6352399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СПАСИБО ЗА ВНИМАНИЕ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7502" y="315030"/>
            <a:ext cx="8983948" cy="1334181"/>
          </a:xfrm>
          <a:prstGeom prst="rect">
            <a:avLst/>
          </a:prstGeom>
          <a:noFill/>
        </p:spPr>
        <p:txBody>
          <a:bodyPr wrap="square" lIns="102079" tIns="51039" rIns="102079" bIns="51039">
            <a:spAutoFit/>
          </a:bodyPr>
          <a:lstStyle/>
          <a:p>
            <a:pPr algn="ctr"/>
            <a:r>
              <a:rPr lang="ru-RU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/>
              </a:rPr>
              <a:t>Этапы организации работы </a:t>
            </a:r>
          </a:p>
          <a:p>
            <a:pPr algn="ctr"/>
            <a:r>
              <a:rPr lang="ru-RU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/>
              </a:rPr>
              <a:t> </a:t>
            </a:r>
            <a:r>
              <a:rPr lang="ru-RU" sz="4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/>
              </a:rPr>
              <a:t>с семьями воспитанников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23073" y="2208995"/>
            <a:ext cx="9358377" cy="4990084"/>
          </a:xfrm>
          <a:prstGeom prst="rect">
            <a:avLst/>
          </a:prstGeom>
          <a:solidFill>
            <a:srgbClr val="FFFF00"/>
          </a:solidFill>
          <a:ln w="38100">
            <a:solidFill>
              <a:srgbClr val="66FF33"/>
            </a:solidFill>
          </a:ln>
        </p:spPr>
        <p:txBody>
          <a:bodyPr vert="horz" lIns="102079" tIns="51039" rIns="102079" bIns="51039" rtlCol="0">
            <a:normAutofit fontScale="92500" lnSpcReduction="20000"/>
          </a:bodyPr>
          <a:lstStyle/>
          <a:p>
            <a:pPr marL="382797" indent="-382797">
              <a:lnSpc>
                <a:spcPct val="80000"/>
              </a:lnSpc>
              <a:spcBef>
                <a:spcPct val="20000"/>
              </a:spcBef>
              <a:buSzPct val="19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Знакомство коллектива с семьями воспитанников, с их проблемами в воспитании ребенка.</a:t>
            </a:r>
          </a:p>
          <a:p>
            <a:pPr marL="382797" indent="-382797">
              <a:lnSpc>
                <a:spcPct val="80000"/>
              </a:lnSpc>
              <a:spcBef>
                <a:spcPct val="20000"/>
              </a:spcBef>
              <a:buSzPct val="190000"/>
              <a:buBlip>
                <a:blip r:embed="rId3"/>
              </a:buBlip>
              <a:defRPr/>
            </a:pPr>
            <a:endParaRPr lang="ru-RU" sz="3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82797" indent="-382797">
              <a:lnSpc>
                <a:spcPct val="80000"/>
              </a:lnSpc>
              <a:spcBef>
                <a:spcPct val="20000"/>
              </a:spcBef>
              <a:buSzPct val="19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Отбор эффективных методов диагностики семьи, детей посещающих ДОУ (анкеты, опросы, беседы, посещения).</a:t>
            </a:r>
          </a:p>
          <a:p>
            <a:pPr marL="382797" indent="-382797">
              <a:lnSpc>
                <a:spcPct val="80000"/>
              </a:lnSpc>
              <a:spcBef>
                <a:spcPct val="20000"/>
              </a:spcBef>
              <a:buSzPct val="190000"/>
              <a:buBlip>
                <a:blip r:embed="rId3"/>
              </a:buBlip>
              <a:defRPr/>
            </a:pPr>
            <a:endParaRPr lang="ru-RU" sz="3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82797" indent="-382797">
              <a:lnSpc>
                <a:spcPct val="80000"/>
              </a:lnSpc>
              <a:spcBef>
                <a:spcPct val="20000"/>
              </a:spcBef>
              <a:buSzPct val="19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Планирование работы с семьей.</a:t>
            </a:r>
          </a:p>
          <a:p>
            <a:pPr marL="382797" indent="-382797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Раздел в годовом плане: Взаимодействие ДОУ и семьи. Организация совместных праздников и мероприятий.</a:t>
            </a:r>
          </a:p>
          <a:p>
            <a:pPr marL="382797" indent="-382797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План работы воспитателей.</a:t>
            </a:r>
          </a:p>
          <a:p>
            <a:pPr marL="382797" indent="-382797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Планы работы родительского комитета.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2381" y="1423177"/>
            <a:ext cx="69150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этап. Организационный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82638" y="630084"/>
            <a:ext cx="5912650" cy="1026405"/>
          </a:xfrm>
          <a:prstGeom prst="rect">
            <a:avLst/>
          </a:prstGeom>
          <a:noFill/>
        </p:spPr>
        <p:txBody>
          <a:bodyPr wrap="none" lIns="102079" tIns="51039" rIns="102079" bIns="51039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II этап. Основной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44115" y="1932324"/>
            <a:ext cx="9694525" cy="4990084"/>
          </a:xfrm>
          <a:prstGeom prst="rect">
            <a:avLst/>
          </a:prstGeom>
          <a:solidFill>
            <a:srgbClr val="FFFF00"/>
          </a:solidFill>
          <a:ln w="38100">
            <a:solidFill>
              <a:srgbClr val="66FF33"/>
            </a:solidFill>
          </a:ln>
        </p:spPr>
        <p:txBody>
          <a:bodyPr vert="horz" lIns="102079" tIns="51039" rIns="102079" bIns="51039" rtlCol="0">
            <a:normAutofit/>
          </a:bodyPr>
          <a:lstStyle/>
          <a:p>
            <a:pPr indent="212665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700" b="1" dirty="0" smtClean="0"/>
          </a:p>
          <a:p>
            <a:pPr indent="212665">
              <a:lnSpc>
                <a:spcPct val="90000"/>
              </a:lnSpc>
              <a:spcBef>
                <a:spcPct val="20000"/>
              </a:spcBef>
              <a:buSzPct val="18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Формирование групп родителей по интересам.</a:t>
            </a:r>
          </a:p>
          <a:p>
            <a:pPr indent="212665">
              <a:lnSpc>
                <a:spcPct val="90000"/>
              </a:lnSpc>
              <a:spcBef>
                <a:spcPct val="20000"/>
              </a:spcBef>
              <a:buSzPct val="18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Открытие клубов по интересам</a:t>
            </a:r>
          </a:p>
          <a:p>
            <a:pPr indent="212665">
              <a:lnSpc>
                <a:spcPct val="90000"/>
              </a:lnSpc>
              <a:spcBef>
                <a:spcPct val="20000"/>
              </a:spcBef>
              <a:buSzPct val="18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Формирование базы данных по результатам анкет </a:t>
            </a:r>
            <a:r>
              <a:rPr lang="ru-RU" sz="3200" b="1" dirty="0" err="1" smtClean="0">
                <a:solidFill>
                  <a:srgbClr val="0000FF"/>
                </a:solidFill>
                <a:latin typeface="Comic Sans MS" pitchFamily="66" charset="0"/>
              </a:rPr>
              <a:t>родителей.Оформление</a:t>
            </a: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 социального паспорта семей воспитанников.</a:t>
            </a:r>
          </a:p>
          <a:p>
            <a:pPr indent="212665">
              <a:lnSpc>
                <a:spcPct val="90000"/>
              </a:lnSpc>
              <a:spcBef>
                <a:spcPct val="20000"/>
              </a:spcBef>
              <a:buSzPct val="180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Формирование установки на сотрудничество ДОУ и семьи.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08956" y="137293"/>
            <a:ext cx="7503553" cy="1033767"/>
          </a:xfrm>
          <a:prstGeom prst="rect">
            <a:avLst/>
          </a:prstGeom>
          <a:noFill/>
        </p:spPr>
        <p:txBody>
          <a:bodyPr wrap="none" lIns="102079" tIns="51039" rIns="102079" bIns="51039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III этап. Практический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8088" y="1499371"/>
            <a:ext cx="9818853" cy="5519942"/>
          </a:xfrm>
          <a:prstGeom prst="rect">
            <a:avLst/>
          </a:prstGeom>
          <a:solidFill>
            <a:srgbClr val="FFFF00"/>
          </a:solidFill>
          <a:ln w="57150">
            <a:solidFill>
              <a:srgbClr val="66FF33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vert="horz" wrap="square" lIns="102079" tIns="51039" rIns="102079" bIns="51039" rtlCol="0" anchor="ctr">
            <a:spAutoFit/>
          </a:bodyPr>
          <a:lstStyle/>
          <a:p>
            <a:pPr marL="382797" indent="-382797" algn="ctr">
              <a:buSzPct val="295000"/>
              <a:buBlip>
                <a:blip r:embed="rId3"/>
              </a:buBlip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Формы совместной работы</a:t>
            </a:r>
          </a:p>
          <a:p>
            <a:pPr marL="382797" indent="-382797" algn="ctr">
              <a:buSzPct val="295000"/>
              <a:defRPr/>
            </a:pPr>
            <a:endParaRPr lang="ru-RU" sz="20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82797" indent="-382797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Семейный клуб «Молодая семья»</a:t>
            </a:r>
          </a:p>
          <a:p>
            <a:pPr marL="382797" indent="-382797">
              <a:buFont typeface="Wingdings" pitchFamily="2" charset="2"/>
              <a:buChar char="§"/>
              <a:defRPr/>
            </a:pPr>
            <a:r>
              <a:rPr lang="ru-RU" sz="2000" b="1" dirty="0" err="1" smtClean="0">
                <a:solidFill>
                  <a:srgbClr val="0000FF"/>
                </a:solidFill>
                <a:latin typeface="Comic Sans MS" pitchFamily="66" charset="0"/>
              </a:rPr>
              <a:t>Досуговые</a:t>
            </a: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 семейные  мероприятия</a:t>
            </a:r>
          </a:p>
          <a:p>
            <a:pPr marL="382797" indent="-382797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Тематические дни  “День семьи”</a:t>
            </a:r>
          </a:p>
          <a:p>
            <a:pPr marL="382797" indent="-382797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Совместное оформление музейного зала   детского сада,  игровых участков ДОУ</a:t>
            </a:r>
          </a:p>
          <a:p>
            <a:pPr marL="382797" indent="-382797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Тематические  фото выставки</a:t>
            </a:r>
          </a:p>
          <a:p>
            <a:pPr marL="382797" indent="-382797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Игротеки в каждой возрастной группе</a:t>
            </a:r>
          </a:p>
          <a:p>
            <a:pPr marL="382797" indent="-382797">
              <a:defRPr/>
            </a:pPr>
            <a:endParaRPr lang="ru-RU" sz="20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96974" indent="-198488">
              <a:lnSpc>
                <a:spcPct val="80000"/>
              </a:lnSpc>
              <a:spcBef>
                <a:spcPct val="20000"/>
              </a:spcBef>
              <a:buSzPct val="185000"/>
              <a:buBlip>
                <a:blip r:embed="rId4"/>
              </a:buBlip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Совместная деятельность по схеме педагог – ребенок, ребенок – родитель, родитель – педагог.</a:t>
            </a:r>
          </a:p>
          <a:p>
            <a:pPr marL="396974" indent="-198488">
              <a:lnSpc>
                <a:spcPct val="80000"/>
              </a:lnSpc>
              <a:spcBef>
                <a:spcPct val="20000"/>
              </a:spcBef>
              <a:buSzPct val="185000"/>
              <a:defRPr/>
            </a:pPr>
            <a:endParaRPr lang="ru-RU" sz="20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96974" indent="-1984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Праздники и развлечения ( календарные, спортивные, семейные).</a:t>
            </a:r>
          </a:p>
          <a:p>
            <a:pPr marL="396974" indent="-1984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Экскурсии, походы, целевые прогулки.</a:t>
            </a:r>
          </a:p>
          <a:p>
            <a:pPr marL="396974" indent="-1984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Участие в совместных проектах, конкурсах, выставках (музыкальных, изобразительного творчества).</a:t>
            </a:r>
          </a:p>
          <a:p>
            <a:pPr marL="396974" indent="-1984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Тематические акции.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11661" y="393798"/>
            <a:ext cx="5014519" cy="857127"/>
          </a:xfrm>
          <a:prstGeom prst="rect">
            <a:avLst/>
          </a:prstGeom>
          <a:noFill/>
        </p:spPr>
        <p:txBody>
          <a:bodyPr wrap="none" lIns="102079" tIns="51039" rIns="102079" bIns="51039">
            <a:spAutoFit/>
          </a:bodyPr>
          <a:lstStyle/>
          <a:p>
            <a:pPr algn="ctr"/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IV этап. Итоговый</a:t>
            </a:r>
            <a:endParaRPr lang="ru-RU" sz="4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44115" y="1932324"/>
            <a:ext cx="8908707" cy="4990084"/>
          </a:xfrm>
          <a:prstGeom prst="rect">
            <a:avLst/>
          </a:prstGeom>
          <a:solidFill>
            <a:srgbClr val="FFFF00"/>
          </a:solidFill>
          <a:ln w="38100">
            <a:solidFill>
              <a:srgbClr val="66FF33"/>
            </a:solidFill>
          </a:ln>
        </p:spPr>
        <p:txBody>
          <a:bodyPr vert="horz" lIns="102079" tIns="51039" rIns="102079" bIns="51039" rtlCol="0">
            <a:normAutofit/>
          </a:bodyPr>
          <a:lstStyle/>
          <a:p>
            <a:pPr indent="297731">
              <a:lnSpc>
                <a:spcPct val="90000"/>
              </a:lnSpc>
              <a:spcBef>
                <a:spcPct val="20000"/>
              </a:spcBef>
              <a:buSzPct val="215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Анкетирование, опрос родителей, педагогов.</a:t>
            </a:r>
          </a:p>
          <a:p>
            <a:pPr indent="297731">
              <a:lnSpc>
                <a:spcPct val="90000"/>
              </a:lnSpc>
              <a:spcBef>
                <a:spcPct val="20000"/>
              </a:spcBef>
              <a:buSzPct val="215000"/>
              <a:defRPr/>
            </a:pPr>
            <a:endParaRPr lang="ru-RU" sz="3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indent="297731">
              <a:lnSpc>
                <a:spcPct val="90000"/>
              </a:lnSpc>
              <a:spcBef>
                <a:spcPct val="20000"/>
              </a:spcBef>
              <a:buSzPct val="215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Обобщение и распространение опыта семейного воспитания (через печать, рекламные буклеты, круглый стол).</a:t>
            </a:r>
          </a:p>
          <a:p>
            <a:pPr indent="297731">
              <a:lnSpc>
                <a:spcPct val="90000"/>
              </a:lnSpc>
              <a:spcBef>
                <a:spcPct val="20000"/>
              </a:spcBef>
              <a:buSzPct val="215000"/>
              <a:defRPr/>
            </a:pPr>
            <a:endParaRPr lang="ru-RU" sz="3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indent="297731">
              <a:lnSpc>
                <a:spcPct val="90000"/>
              </a:lnSpc>
              <a:spcBef>
                <a:spcPct val="20000"/>
              </a:spcBef>
              <a:buSzPct val="215000"/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Анализ эффективности работы с последующей ее коррекцией.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51964" y="565921"/>
            <a:ext cx="4357717" cy="4756656"/>
          </a:xfrm>
          <a:prstGeom prst="rect">
            <a:avLst/>
          </a:prstGeom>
          <a:solidFill>
            <a:srgbClr val="66FF33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vert="horz" wrap="square" lIns="102079" tIns="51039" rIns="102079" bIns="51039" rtlCol="0">
            <a:spAutoFit/>
          </a:bodyPr>
          <a:lstStyle/>
          <a:p>
            <a:pPr marL="382797" indent="-382797">
              <a:spcBef>
                <a:spcPct val="20000"/>
              </a:spcBef>
              <a:buSzPct val="325000"/>
              <a:buBlip>
                <a:blip r:embed="rId3"/>
              </a:buBlip>
              <a:defRPr/>
            </a:pPr>
            <a:r>
              <a:rPr lang="ru-RU" sz="2400" b="1" i="1" u="sng" dirty="0" smtClean="0">
                <a:solidFill>
                  <a:srgbClr val="0000FF"/>
                </a:solidFill>
                <a:latin typeface="Comic Sans MS" pitchFamily="66" charset="0"/>
              </a:rPr>
              <a:t>Традиционные</a:t>
            </a:r>
          </a:p>
          <a:p>
            <a:pPr marL="382797" indent="-382797">
              <a:spcBef>
                <a:spcPct val="20000"/>
              </a:spcBef>
              <a:buSzPct val="325000"/>
              <a:buBlip>
                <a:blip r:embed="rId3"/>
              </a:buBlip>
              <a:defRPr/>
            </a:pPr>
            <a:r>
              <a:rPr lang="ru-RU" sz="2400" b="1" i="1" u="sng" dirty="0" smtClean="0">
                <a:solidFill>
                  <a:srgbClr val="0000FF"/>
                </a:solidFill>
                <a:latin typeface="Comic Sans MS" pitchFamily="66" charset="0"/>
              </a:rPr>
              <a:t>конкурсы</a:t>
            </a:r>
          </a:p>
          <a:p>
            <a:pPr marL="382797" indent="-382797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«Выставка цветов» </a:t>
            </a:r>
          </a:p>
          <a:p>
            <a:pPr marL="382797" indent="-382797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«Мама, папа, я – спортивная семья»</a:t>
            </a:r>
          </a:p>
          <a:p>
            <a:pPr marL="382797" indent="-382797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«Осенняя мозаика»</a:t>
            </a:r>
          </a:p>
          <a:p>
            <a:pPr marL="382797" indent="-382797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Стенгазет и семейных журна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лов</a:t>
            </a:r>
          </a:p>
          <a:p>
            <a:pPr marL="382797" indent="-382797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  Детско-родительских поделок</a:t>
            </a:r>
          </a:p>
          <a:p>
            <a:pPr marL="382797" indent="-382797">
              <a:spcBef>
                <a:spcPct val="20000"/>
              </a:spcBef>
              <a:buSzPct val="215000"/>
              <a:defRPr/>
            </a:pP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Рисунок 5" descr="G:\СЕМЬЯ !!!!!!!!!!!!\СЛАЙД. ДОКЛАД\20-08-10_111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52558" y="208731"/>
            <a:ext cx="2286016" cy="271963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G:\СЕМЬЯ !!!!!!!!!!!!\СЛАЙД. ДОКЛАД\20-08-10_110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81186" y="2494747"/>
            <a:ext cx="2708497" cy="27860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G:\СЕМЬЯ !!!!!!!!!!!!\СЛАЙД. ДОКЛАД\20-08-10_112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38244" y="4495011"/>
            <a:ext cx="2428892" cy="271464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Рисунок 10" descr="D:\МЕТОДИСТ\Фотоматериалы\фото 2013\2012 125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4444" y="208731"/>
            <a:ext cx="2641687" cy="221457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Рисунок 9" descr="D:\МЕТОДИСТ\Фотоматериалы\фото 2013\2012 120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4444" y="2566185"/>
            <a:ext cx="2676746" cy="221457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" name="Рисунок 12" descr="D:\МЕТОДИСТ\Фотоматериалы\32341354\DSC05550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586982">
            <a:off x="4833975" y="4864855"/>
            <a:ext cx="2937497" cy="171520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" name="Рисунок 13" descr="D:\МЕТОДИСТ\Фотоматериалы\32341354\DSC05551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178736">
            <a:off x="2814062" y="4837077"/>
            <a:ext cx="2861611" cy="186273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D:\МЕТОДИСТ\Фотоматериалы\фото 2013\2012 113.jpg"/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94444" y="4995077"/>
            <a:ext cx="2786082" cy="221756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23138" y="708797"/>
            <a:ext cx="8858311" cy="3944126"/>
          </a:xfrm>
          <a:prstGeom prst="rect">
            <a:avLst/>
          </a:prstGeom>
          <a:solidFill>
            <a:srgbClr val="66FF33"/>
          </a:solidFill>
          <a:ln w="28575">
            <a:solidFill>
              <a:srgbClr val="FFFF00"/>
            </a:solidFill>
            <a:miter lim="800000"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vert="horz" wrap="square" lIns="102079" tIns="51039" rIns="102079" bIns="51039" rtlCol="0" anchor="ctr">
            <a:spAutoFit/>
          </a:bodyPr>
          <a:lstStyle/>
          <a:p>
            <a:pPr marL="382797" indent="-382797" algn="ctr">
              <a:spcBef>
                <a:spcPct val="20000"/>
              </a:spcBef>
              <a:buSzPct val="345000"/>
              <a:buBlip>
                <a:blip r:embed="rId3"/>
              </a:buBlip>
              <a:defRPr/>
            </a:pPr>
            <a:r>
              <a:rPr lang="ru-RU" sz="2400" b="1" i="1" u="sng" dirty="0" smtClean="0">
                <a:solidFill>
                  <a:srgbClr val="0000FF"/>
                </a:solidFill>
                <a:latin typeface="Comic Sans MS" pitchFamily="66" charset="0"/>
              </a:rPr>
              <a:t>Тематические акции в детском саду</a:t>
            </a:r>
          </a:p>
          <a:p>
            <a:pPr marL="382797" indent="-382797">
              <a:spcBef>
                <a:spcPct val="20000"/>
              </a:spcBef>
              <a:buFontTx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“Патриот”  (поздравления для ветеранов войн) </a:t>
            </a:r>
          </a:p>
          <a:p>
            <a:pPr marL="382797" indent="-382797">
              <a:spcBef>
                <a:spcPct val="20000"/>
              </a:spcBef>
              <a:buFontTx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“Внимание - дорога!” </a:t>
            </a:r>
          </a:p>
          <a:p>
            <a:pPr marL="382797" indent="-382797">
              <a:spcBef>
                <a:spcPct val="20000"/>
              </a:spcBef>
              <a:buFontTx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«Снежный городок»</a:t>
            </a:r>
          </a:p>
          <a:p>
            <a:pPr marL="382797" indent="-382797">
              <a:spcBef>
                <a:spcPct val="20000"/>
              </a:spcBef>
              <a:buFontTx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«Бабушкин сундук» (пошив дидактических игрушек)</a:t>
            </a:r>
          </a:p>
          <a:p>
            <a:pPr marL="382797" indent="-382797">
              <a:spcBef>
                <a:spcPct val="20000"/>
              </a:spcBef>
              <a:buFontTx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«</a:t>
            </a:r>
            <a:r>
              <a:rPr lang="ru-RU" sz="2400" b="1" dirty="0" err="1" smtClean="0">
                <a:solidFill>
                  <a:srgbClr val="0000FF"/>
                </a:solidFill>
                <a:latin typeface="Comic Sans MS" pitchFamily="66" charset="0"/>
              </a:rPr>
              <a:t>Здоровейка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» (физкультурное оборудование из нестандартных материалов)</a:t>
            </a:r>
          </a:p>
          <a:p>
            <a:pPr marL="382797" indent="-382797">
              <a:spcBef>
                <a:spcPct val="20000"/>
              </a:spcBef>
              <a:buFontTx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 «День семьи»</a:t>
            </a:r>
          </a:p>
          <a:p>
            <a:pPr marL="382797" indent="-382797">
              <a:spcBef>
                <a:spcPct val="20000"/>
              </a:spcBef>
              <a:buFontTx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«День защиты детей»</a:t>
            </a:r>
          </a:p>
        </p:txBody>
      </p:sp>
      <p:pic>
        <p:nvPicPr>
          <p:cNvPr id="6" name="Содержимое 3" descr="Изображение 284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51766" y="4852201"/>
            <a:ext cx="3714776" cy="242332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Изображение 243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9484" y="4852201"/>
            <a:ext cx="3643338" cy="242889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User_2\Галя\Проектор\Темы презентаций\Фоны jpd\Фоны цветные\Лепест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1617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G:\СЕМЬЯ !!!!!!!!!!!!\СЛАЙД. ДОКЛАД\P1080633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4444" y="351607"/>
            <a:ext cx="6959417" cy="400052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G:\СЕМЬЯ !!!!!!!!!!!!\СЛАЙД. ДОКЛАД\P108074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94972" y="3709193"/>
            <a:ext cx="6143668" cy="343729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G:\СЕМЬЯ !!!!!!!!!!!!\СЛАЙД. ДОКЛАД\DSC0350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3996" y="565921"/>
            <a:ext cx="2796339" cy="291164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G:\СЕМЬЯ !!!!!!!!!!!!\СЛАЙД. ДОКЛАД\IMG_0061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7320" y="4566449"/>
            <a:ext cx="3571900" cy="25003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716</Words>
  <Application>Microsoft Office PowerPoint</Application>
  <PresentationFormat>Произвольный</PresentationFormat>
  <Paragraphs>100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XP GAME 2007</cp:lastModifiedBy>
  <cp:revision>48</cp:revision>
  <dcterms:created xsi:type="dcterms:W3CDTF">2012-12-13T13:42:41Z</dcterms:created>
  <dcterms:modified xsi:type="dcterms:W3CDTF">2012-12-16T17:05:56Z</dcterms:modified>
</cp:coreProperties>
</file>