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60" r:id="rId8"/>
    <p:sldId id="261" r:id="rId9"/>
    <p:sldId id="279" r:id="rId10"/>
    <p:sldId id="281" r:id="rId11"/>
    <p:sldId id="280" r:id="rId12"/>
    <p:sldId id="263" r:id="rId13"/>
    <p:sldId id="282" r:id="rId14"/>
    <p:sldId id="264" r:id="rId15"/>
    <p:sldId id="265" r:id="rId16"/>
    <p:sldId id="267" r:id="rId17"/>
    <p:sldId id="271" r:id="rId18"/>
    <p:sldId id="270" r:id="rId19"/>
    <p:sldId id="284" r:id="rId20"/>
    <p:sldId id="273" r:id="rId21"/>
    <p:sldId id="29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5620"/>
    <p:restoredTop sz="98659" autoAdjust="0"/>
  </p:normalViewPr>
  <p:slideViewPr>
    <p:cSldViewPr>
      <p:cViewPr varScale="1">
        <p:scale>
          <a:sx n="97" d="100"/>
          <a:sy n="97" d="100"/>
        </p:scale>
        <p:origin x="-11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811454-FB57-4019-B654-D49781CA06A4}" type="presOf" srcId="{9E53B189-0707-4064-9012-2711E3FFAF51}" destId="{5E98A81F-6172-48FF-A315-DC20E1D6D860}" srcOrd="0" destOrd="0" presId="urn:microsoft.com/office/officeart/2005/8/layout/venn3"/>
    <dgm:cxn modelId="{5E425432-7ADA-4EF7-B009-F35214E0289D}" type="presOf" srcId="{EF3DA76C-D868-4446-A08E-A80CAB3A147C}" destId="{71C6594F-E037-4259-BCD1-AAD3B842C68C}" srcOrd="0" destOrd="0" presId="urn:microsoft.com/office/officeart/2005/8/layout/venn3"/>
    <dgm:cxn modelId="{01B9A0B6-0645-40C5-8A33-CB55F5E6056F}" type="presOf" srcId="{66612BEF-459C-4E4F-BD0C-352D325DEF40}" destId="{446CA65D-CB69-46F3-B3D9-11BB3C3F4571}" srcOrd="0" destOrd="0" presId="urn:microsoft.com/office/officeart/2005/8/layout/venn3"/>
    <dgm:cxn modelId="{C84F8BCE-37A5-4A1F-8D6A-A5628EA6AC71}" type="presOf" srcId="{D831D0E8-FC2F-417C-8A50-B7132907CF42}" destId="{7639CDC6-C8AB-48DF-84F2-A06C8023F0E7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426C13E0-DCB0-460A-9299-06CF204A2190}" type="presOf" srcId="{8FDD254B-A7A3-4B97-9FBB-6289B1A1C2D8}" destId="{F714F26A-66E6-47A5-BA72-4D05BE71D5ED}" srcOrd="0" destOrd="0" presId="urn:microsoft.com/office/officeart/2005/8/layout/venn3"/>
    <dgm:cxn modelId="{A6A2F91D-6850-45B0-9202-2C7CDB3295A4}" type="presParOf" srcId="{446CA65D-CB69-46F3-B3D9-11BB3C3F4571}" destId="{5E98A81F-6172-48FF-A315-DC20E1D6D860}" srcOrd="0" destOrd="0" presId="urn:microsoft.com/office/officeart/2005/8/layout/venn3"/>
    <dgm:cxn modelId="{10E49F35-7923-4CFF-9E1B-86D08B941B6A}" type="presParOf" srcId="{446CA65D-CB69-46F3-B3D9-11BB3C3F4571}" destId="{233A0F06-B176-4222-B794-F8A2ACEF7896}" srcOrd="1" destOrd="0" presId="urn:microsoft.com/office/officeart/2005/8/layout/venn3"/>
    <dgm:cxn modelId="{8E81FF85-8767-46D8-B905-3376CACAD7F6}" type="presParOf" srcId="{446CA65D-CB69-46F3-B3D9-11BB3C3F4571}" destId="{F714F26A-66E6-47A5-BA72-4D05BE71D5ED}" srcOrd="2" destOrd="0" presId="urn:microsoft.com/office/officeart/2005/8/layout/venn3"/>
    <dgm:cxn modelId="{60C7111E-65F8-42C2-AE93-91B1959C5F18}" type="presParOf" srcId="{446CA65D-CB69-46F3-B3D9-11BB3C3F4571}" destId="{C1BB16E1-7DA5-48EB-B3D7-8BC424EC9F8B}" srcOrd="3" destOrd="0" presId="urn:microsoft.com/office/officeart/2005/8/layout/venn3"/>
    <dgm:cxn modelId="{AFFAFCEE-9995-47A4-9182-38B0A6450E18}" type="presParOf" srcId="{446CA65D-CB69-46F3-B3D9-11BB3C3F4571}" destId="{71C6594F-E037-4259-BCD1-AAD3B842C68C}" srcOrd="4" destOrd="0" presId="urn:microsoft.com/office/officeart/2005/8/layout/venn3"/>
    <dgm:cxn modelId="{8BF1BCE7-48C7-4FB8-9974-E14569A939A9}" type="presParOf" srcId="{446CA65D-CB69-46F3-B3D9-11BB3C3F4571}" destId="{DEE0814D-27E9-4EA5-92C4-69241B91B41B}" srcOrd="5" destOrd="0" presId="urn:microsoft.com/office/officeart/2005/8/layout/venn3"/>
    <dgm:cxn modelId="{2D88B18D-6F65-4571-BD4A-7229CBA11EEC}" type="presParOf" srcId="{446CA65D-CB69-46F3-B3D9-11BB3C3F4571}" destId="{7639CDC6-C8AB-48DF-84F2-A06C8023F0E7}" srcOrd="6" destOrd="0" presId="urn:microsoft.com/office/officeart/2005/8/layout/ven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0B4C4E-A67B-43D2-8445-A63702035550}" type="presOf" srcId="{EAE1088C-D00C-4178-B118-09F4A6B86C1F}" destId="{F0D1C6A0-6AE3-4478-BCA0-1963AF8130D5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35BC5018-B1EE-4EE0-A955-C9761CBB0895}" type="presOf" srcId="{3C3D1718-21F3-40E3-8073-40B31DB53FAD}" destId="{F9C5F6B0-4D31-493A-9460-1EC566C3BB84}" srcOrd="0" destOrd="0" presId="urn:microsoft.com/office/officeart/2005/8/layout/venn3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40E6AD5C-02E6-49FD-8DCB-B94E98ACBA07}" type="presOf" srcId="{CD68ACB4-957B-40B2-9AB7-BA3A4F59C6F2}" destId="{6EF1AF08-9334-480F-9092-2F9E329DD69C}" srcOrd="0" destOrd="0" presId="urn:microsoft.com/office/officeart/2005/8/layout/venn3"/>
    <dgm:cxn modelId="{A856189D-9330-4090-86B1-A4DAAA61AB9F}" type="presOf" srcId="{9B28D258-7D84-4D3E-A4D6-4DC2CAD20B9A}" destId="{218F0263-153A-4B8C-B3FB-8AB83B00CF86}" srcOrd="0" destOrd="0" presId="urn:microsoft.com/office/officeart/2005/8/layout/venn3"/>
    <dgm:cxn modelId="{FFBACFE0-419E-40A5-BFD6-058E8C099397}" type="presOf" srcId="{55503469-2CDB-46B9-B6CD-6814AE157330}" destId="{6FC185DC-2AFF-4C48-ABA6-A267AA6D91B6}" srcOrd="0" destOrd="0" presId="urn:microsoft.com/office/officeart/2005/8/layout/venn3"/>
    <dgm:cxn modelId="{83D1671B-6339-4DF4-A6A1-8ED7CEF7968D}" type="presParOf" srcId="{F0D1C6A0-6AE3-4478-BCA0-1963AF8130D5}" destId="{F9C5F6B0-4D31-493A-9460-1EC566C3BB84}" srcOrd="0" destOrd="0" presId="urn:microsoft.com/office/officeart/2005/8/layout/venn3"/>
    <dgm:cxn modelId="{11DE368E-5052-48C1-B090-3A1A37204848}" type="presParOf" srcId="{F0D1C6A0-6AE3-4478-BCA0-1963AF8130D5}" destId="{B842DF3E-E78D-462F-A5CC-E16C67B01821}" srcOrd="1" destOrd="0" presId="urn:microsoft.com/office/officeart/2005/8/layout/venn3"/>
    <dgm:cxn modelId="{306FE603-0727-4BAB-90A4-4242C7C00217}" type="presParOf" srcId="{F0D1C6A0-6AE3-4478-BCA0-1963AF8130D5}" destId="{6EF1AF08-9334-480F-9092-2F9E329DD69C}" srcOrd="2" destOrd="0" presId="urn:microsoft.com/office/officeart/2005/8/layout/venn3"/>
    <dgm:cxn modelId="{312A4D77-2226-4DF2-93EF-CC1DD56E3C95}" type="presParOf" srcId="{F0D1C6A0-6AE3-4478-BCA0-1963AF8130D5}" destId="{B4C4B1EE-0694-4A8B-ADE2-6079FF95B405}" srcOrd="3" destOrd="0" presId="urn:microsoft.com/office/officeart/2005/8/layout/venn3"/>
    <dgm:cxn modelId="{35C5DC22-2F33-44D8-A140-CA04AC64EDA0}" type="presParOf" srcId="{F0D1C6A0-6AE3-4478-BCA0-1963AF8130D5}" destId="{6FC185DC-2AFF-4C48-ABA6-A267AA6D91B6}" srcOrd="4" destOrd="0" presId="urn:microsoft.com/office/officeart/2005/8/layout/venn3"/>
    <dgm:cxn modelId="{8810C20E-6331-4289-B9D3-392C12137325}" type="presParOf" srcId="{F0D1C6A0-6AE3-4478-BCA0-1963AF8130D5}" destId="{8F737D8B-7FC9-4805-BF3E-0815E46E311C}" srcOrd="5" destOrd="0" presId="urn:microsoft.com/office/officeart/2005/8/layout/venn3"/>
    <dgm:cxn modelId="{4647BF61-CBF7-4E06-946C-AFCA6CED17F7}" type="presParOf" srcId="{F0D1C6A0-6AE3-4478-BCA0-1963AF8130D5}" destId="{218F0263-153A-4B8C-B3FB-8AB83B00CF86}" srcOrd="6" destOrd="0" presId="urn:microsoft.com/office/officeart/2005/8/layout/venn3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8.gif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img12.nnm.ru/imagez/gallery/7/2/7/4/4/7274442f5f6b0fc45a8d0dc50a60f534_full.jpg" TargetMode="External"/><Relationship Id="rId3" Type="http://schemas.openxmlformats.org/officeDocument/2006/relationships/hyperlink" Target="http://photos.zamri.ru/gor1/7110_tuchi_24b24_1k.jpg" TargetMode="External"/><Relationship Id="rId7" Type="http://schemas.openxmlformats.org/officeDocument/2006/relationships/hyperlink" Target="http://62.149.5.16.nyud.net/i3/93/0f/ce45145e2de483fa560c0707cc9f.jpeg" TargetMode="External"/><Relationship Id="rId2" Type="http://schemas.openxmlformats.org/officeDocument/2006/relationships/hyperlink" Target="http://www.mr7.ru/netcat_files/825/620/oblaka_580_0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grushka.kz/kart_for/images/877615fcffe035817ede452d45761e31.jpg" TargetMode="External"/><Relationship Id="rId5" Type="http://schemas.openxmlformats.org/officeDocument/2006/relationships/hyperlink" Target="http://www.74alternative.ru/Files/853.jpg" TargetMode="External"/><Relationship Id="rId4" Type="http://schemas.openxmlformats.org/officeDocument/2006/relationships/hyperlink" Target="http://www.maths.dundee.ac.uk/mhd/images/100.gif" TargetMode="External"/><Relationship Id="rId9" Type="http://schemas.openxmlformats.org/officeDocument/2006/relationships/hyperlink" Target="http://allday.ru/uploads/posts/1211456960_space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Мир вокруг нас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Что у нас              над головой</a:t>
            </a:r>
            <a:endParaRPr lang="ru-RU" sz="8800" b="1" spc="600" dirty="0">
              <a:ln w="38100"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1026" name="Picture 2" descr="C:\Users\1\Pictures\КАРТИНКИ\АНИМИРОВАННЫЕ КАРТИНКИ\1 (425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142984"/>
            <a:ext cx="2238384" cy="217170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\Мои документы\ФОТОГРАФИИ\img02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43702" y="4539635"/>
            <a:ext cx="2286015" cy="2318365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142844" y="785794"/>
            <a:ext cx="8858312" cy="2357454"/>
          </a:xfrm>
          <a:prstGeom prst="cloudCallout">
            <a:avLst>
              <a:gd name="adj1" fmla="val 22966"/>
              <a:gd name="adj2" fmla="val 12237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Свет, который излучает Солнце, очень сильный. Если смотреть на Солнце, то можно повредить глаза. На солнце можно смотреть только через сильно затемнённое стекло. Для этого продаются солнцезащитные очки.</a:t>
            </a:r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8" name="Picture 4" descr="Картинка 12 из 724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643314"/>
            <a:ext cx="5778894" cy="284321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3" name="Picture 13" descr="Картинка 6 из 280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2285992"/>
            <a:ext cx="1219200" cy="1219201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57224" y="785794"/>
            <a:ext cx="328611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Солнышко-весёлышко,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Ты такое теплое!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Солнышко-весёлышко,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Ты такое доброе!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Почему же,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Хоть чуть-чуть,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На себя не дашь взглянуть?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2" descr="C:\Documents and Settings\Admin\Мои документы\ФОТОГРАФИИ\img02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357694"/>
            <a:ext cx="2286015" cy="2318365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2428860" y="4643446"/>
            <a:ext cx="6500858" cy="2000264"/>
          </a:xfrm>
          <a:prstGeom prst="cloudCallout">
            <a:avLst>
              <a:gd name="adj1" fmla="val -51680"/>
              <a:gd name="adj2" fmla="val -3513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Солнце – огромный пылающий шар. Старайся не смотреть прямо на Солнце, чтобы не испортить глаза.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491" name="Picture 11" descr="Картинка 215 из 1983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928670"/>
            <a:ext cx="3571900" cy="337768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Картинка 183 из 2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143116"/>
            <a:ext cx="3143272" cy="2101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бывают облака?</a:t>
            </a:r>
            <a:endParaRPr lang="ru-RU" sz="4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1500174"/>
            <a:ext cx="3857620" cy="65935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Кучевые облака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5572132" y="1571612"/>
            <a:ext cx="3571868" cy="65484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Слоистые облака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3071802" y="6357934"/>
            <a:ext cx="2998809" cy="5000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Перистые облака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1506" name="Picture 2" descr="Картинка 128 из 5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71678"/>
            <a:ext cx="3143272" cy="2164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Картинка 11 из 5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214818"/>
            <a:ext cx="3214710" cy="2147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57158" y="1500174"/>
            <a:ext cx="8429684" cy="1214446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Облако – это скопление крошечных капелек воды или кристалликов льда, поднятых в небо нагретым воздухом. Облака бывают самых разных форм и расцветок. </a:t>
            </a:r>
          </a:p>
          <a:p>
            <a:pPr algn="just"/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Облако вы можете создать сами. Для этого налейте в ванну горячей воды. Над ней образуются облака пара. 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7890" name="Picture 2" descr="Картинка 5 из 676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3429000"/>
            <a:ext cx="5143506" cy="324106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Admin\Мои документы\ФОТОГРАФИИ\img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714356"/>
            <a:ext cx="1643073" cy="2497026"/>
          </a:xfrm>
          <a:prstGeom prst="rect">
            <a:avLst/>
          </a:prstGeom>
          <a:noFill/>
        </p:spPr>
      </p:pic>
      <p:pic>
        <p:nvPicPr>
          <p:cNvPr id="22532" name="Picture 4" descr="Картинка 130 из 3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000240"/>
            <a:ext cx="3929058" cy="2786082"/>
          </a:xfrm>
          <a:prstGeom prst="rect">
            <a:avLst/>
          </a:prstGeom>
          <a:noFill/>
        </p:spPr>
      </p:pic>
      <p:pic>
        <p:nvPicPr>
          <p:cNvPr id="10" name="Picture 2" descr="C:\Documents and Settings\Admin\Мои документы\ФОТОГРАФИИ\img0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357694"/>
            <a:ext cx="2286015" cy="2318365"/>
          </a:xfrm>
          <a:prstGeom prst="rect">
            <a:avLst/>
          </a:prstGeom>
          <a:noFill/>
        </p:spPr>
      </p:pic>
      <p:sp>
        <p:nvSpPr>
          <p:cNvPr id="11" name="Выноска-облако 10"/>
          <p:cNvSpPr/>
          <p:nvPr/>
        </p:nvSpPr>
        <p:spPr>
          <a:xfrm>
            <a:off x="3143240" y="4857760"/>
            <a:ext cx="5786478" cy="1857412"/>
          </a:xfrm>
          <a:prstGeom prst="cloudCallout">
            <a:avLst>
              <a:gd name="adj1" fmla="val -64761"/>
              <a:gd name="adj2" fmla="val -4059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Облако — это густой туман высоко в небе, оно состоит из мельчайших капелек воды.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1714480" y="785794"/>
            <a:ext cx="4143404" cy="1071570"/>
          </a:xfrm>
          <a:prstGeom prst="cloudCallout">
            <a:avLst>
              <a:gd name="adj1" fmla="val 71567"/>
              <a:gd name="adj2" fmla="val -160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Однажды                     я летал на облаке!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4" name="Picture 4" descr="Картинка 130 из 3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3134089" cy="1428760"/>
          </a:xfrm>
          <a:prstGeom prst="rect">
            <a:avLst/>
          </a:prstGeom>
          <a:noFill/>
        </p:spPr>
      </p:pic>
      <p:pic>
        <p:nvPicPr>
          <p:cNvPr id="15" name="Picture 4" descr="Картинка 130 из 3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357562"/>
            <a:ext cx="3134089" cy="142876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1142985"/>
            <a:ext cx="3923382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Махнула птица крылом,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Закрыла весь свет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Одним пером.</a:t>
            </a:r>
            <a:endParaRPr kumimoji="0" lang="ru-RU" sz="2400" b="1" i="1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По небу лебедь черный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Рассыпал чудо-зёрна.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     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Блин в окошке виден Тане;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Он то в масле, то в сметане.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    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7" name="Picture 3" descr="Картинка 3 из 105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857232"/>
            <a:ext cx="4133862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12 из 1235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4 из 1104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95 из 3745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14282" y="2928934"/>
            <a:ext cx="3571900" cy="1500198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Земля  окружена   слоем    воздуха. Солнечные   лучи после прохождения  через  частички  воздуха  рассеиваются  так, что звёзды  становятся  невидимыми. Во время  полётов в космос космонавты  хорошо видят одновременно и Солнце, и звёзды. Потому что в космосе нет воздуха. 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8914" name="Picture 2" descr="Картинка 50 из 229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928670"/>
            <a:ext cx="4905376" cy="573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Admin\Мои документы\ФОТОГРАФИИ\img02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4360974"/>
            <a:ext cx="1643073" cy="2497026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1428728" y="857232"/>
            <a:ext cx="7572428" cy="1071570"/>
          </a:xfrm>
          <a:prstGeom prst="cloudCallout">
            <a:avLst>
              <a:gd name="adj1" fmla="val 28750"/>
              <a:gd name="adj2" fmla="val 32129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Пушистая вата плывёт куда-то.                       Чем вата ниже, тем дождик ближе.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098" name="Picture 2" descr="Картинка 2 из 652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85992"/>
            <a:ext cx="5572164" cy="4391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6876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6429396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hlinkClick r:id="rId2"/>
              </a:rPr>
              <a:t>http://www.mr7.ru/netcat_files/825/620/oblaka_580_0.jpg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>
                <a:hlinkClick r:id="rId3"/>
              </a:rPr>
              <a:t>http://photos.zamri.ru/gor1/7110_tuchi_24b24_1k.jpg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>
                <a:hlinkClick r:id="rId4"/>
              </a:rPr>
              <a:t>http://www.maths.dundee.ac.uk/mhd/images/100.gif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>
                <a:hlinkClick r:id="rId5"/>
              </a:rPr>
              <a:t>http://www.74alternative.ru/Files/853.jpg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>
                <a:hlinkClick r:id="rId6"/>
              </a:rPr>
              <a:t>http://igrushka.kz/kart_for/images/877615fcffe035817ede452d45761e31.jpg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>
                <a:hlinkClick r:id="rId7"/>
              </a:rPr>
              <a:t>http://62.149.5.16.nyud.net/i3/93/0f/ce45145e2de483fa560c0707cc9f.jpeg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>
                <a:hlinkClick r:id="rId8"/>
              </a:rPr>
              <a:t>http://img12.nnm.ru/imagez/gallery/7/2/7/4/4/7274442f5f6b0fc45a8d0dc50a60f534_full.jpg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>
                <a:hlinkClick r:id="rId9"/>
              </a:rPr>
              <a:t>http://allday.ru/uploads/posts/1211456960_space.jpg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chemeClr val="tx1"/>
                </a:solidFill>
              </a:rPr>
              <a:t>Использованы фрагменты из мультфильмов  «Как львёнок и черепаха пели песню»,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                             «Трям! Здравствуйте!»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i="1" dirty="0" smtClean="0">
                <a:solidFill>
                  <a:schemeClr val="tx1"/>
                </a:solidFill>
              </a:rPr>
              <a:t> </a:t>
            </a:r>
            <a:r>
              <a:rPr lang="ru-RU" sz="3600" b="1" i="1" dirty="0" smtClean="0">
                <a:solidFill>
                  <a:schemeClr val="tx1"/>
                </a:solidFill>
              </a:rPr>
              <a:t>Автор презентации – Котова Ирина</a:t>
            </a:r>
            <a:br>
              <a:rPr lang="ru-RU" sz="3600" b="1" i="1" dirty="0" smtClean="0">
                <a:solidFill>
                  <a:schemeClr val="tx1"/>
                </a:solidFill>
              </a:rPr>
            </a:br>
            <a:r>
              <a:rPr lang="ru-RU" sz="3600" b="1" i="1" dirty="0" smtClean="0">
                <a:solidFill>
                  <a:schemeClr val="tx1"/>
                </a:solidFill>
              </a:rPr>
              <a:t/>
            </a:r>
            <a:br>
              <a:rPr lang="ru-RU" sz="3600" b="1" i="1" dirty="0" smtClean="0">
                <a:solidFill>
                  <a:schemeClr val="tx1"/>
                </a:solidFill>
              </a:rPr>
            </a:br>
            <a:r>
              <a:rPr lang="en-US" sz="3600" b="1" i="1" dirty="0" smtClean="0">
                <a:solidFill>
                  <a:schemeClr val="tx1"/>
                </a:solidFill>
              </a:rPr>
              <a:t>kotrish@yandex.ru</a:t>
            </a:r>
            <a:r>
              <a:rPr lang="ru-RU" sz="1800" b="1" i="1" dirty="0" smtClean="0">
                <a:solidFill>
                  <a:schemeClr val="tx1"/>
                </a:solidFill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</a:rPr>
            </a:br>
            <a:r>
              <a:rPr lang="en-US" sz="1100" b="1" i="1" dirty="0" smtClean="0">
                <a:solidFill>
                  <a:schemeClr val="tx1"/>
                </a:solidFill>
              </a:rPr>
              <a:t/>
            </a:r>
            <a:br>
              <a:rPr lang="en-US" sz="1100" b="1" i="1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Вы скачали эту презентацию на сайте - viki.rdf.ru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Admin\Мои документы\ФОТОГРАФИИ\img02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4214818"/>
            <a:ext cx="1643073" cy="2497026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142844" y="714356"/>
            <a:ext cx="5643602" cy="2000264"/>
          </a:xfrm>
          <a:prstGeom prst="cloudCallout">
            <a:avLst>
              <a:gd name="adj1" fmla="val -22764"/>
              <a:gd name="adj2" fmla="val 15059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Надо мною, над тобою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Пролетел мешок с водою,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Наскочил на дальний лес,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Прохудился и исчез.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4" name="Picture 2" descr="Картинка 28 из 458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750272"/>
            <a:ext cx="5219701" cy="3917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Admin\Мои документы\ФОТОГРАФИИ\img02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4360974"/>
            <a:ext cx="1643073" cy="2497026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2071670" y="857232"/>
            <a:ext cx="6929486" cy="1071570"/>
          </a:xfrm>
          <a:prstGeom prst="cloudCallout">
            <a:avLst>
              <a:gd name="adj1" fmla="val 26963"/>
              <a:gd name="adj2" fmla="val 33018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дверь, в окно стучать не будет,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взойдёт и всех разбудит.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Картинка 4 из 2107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357430"/>
            <a:ext cx="5780084" cy="4324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Admin\Мои документы\ФОТОГРАФИИ\img02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360974"/>
            <a:ext cx="1643073" cy="2497026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142844" y="785794"/>
            <a:ext cx="4643470" cy="1071570"/>
          </a:xfrm>
          <a:prstGeom prst="cloudCallout">
            <a:avLst>
              <a:gd name="adj1" fmla="val -16378"/>
              <a:gd name="adj2" fmla="val 33462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 домом у дорожки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Висит пол-лепёшки.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Картинка 14 из 4311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928925" y="2160540"/>
            <a:ext cx="6005519" cy="4506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-облако 7"/>
          <p:cNvSpPr/>
          <p:nvPr/>
        </p:nvSpPr>
        <p:spPr>
          <a:xfrm>
            <a:off x="142844" y="785794"/>
            <a:ext cx="6858048" cy="1928826"/>
          </a:xfrm>
          <a:prstGeom prst="cloudCallout">
            <a:avLst>
              <a:gd name="adj1" fmla="val -14078"/>
              <a:gd name="adj2" fmla="val 16366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Солнце – самая главная звезда в жизни каждого человека. Это источник света и тепла, без него жизнь на Земле невозможна.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2" descr="C:\Documents and Settings\Admin\Мои документы\ФОТОГРАФИИ\img02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AF4"/>
              </a:clrFrom>
              <a:clrTo>
                <a:srgbClr val="FFFA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429132"/>
            <a:ext cx="2286015" cy="2318365"/>
          </a:xfrm>
          <a:prstGeom prst="rect">
            <a:avLst/>
          </a:prstGeom>
          <a:noFill/>
        </p:spPr>
      </p:pic>
      <p:pic>
        <p:nvPicPr>
          <p:cNvPr id="33794" name="Picture 2" descr="Картинка 125 из 2107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9546" y="3000372"/>
            <a:ext cx="5477765" cy="3719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Картинка 46 из 527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3857620" cy="3000372"/>
          </a:xfrm>
          <a:prstGeom prst="rect">
            <a:avLst/>
          </a:prstGeom>
          <a:noFill/>
        </p:spPr>
      </p:pic>
      <p:pic>
        <p:nvPicPr>
          <p:cNvPr id="17410" name="Picture 2" descr="Картинка 101 из 508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785794"/>
            <a:ext cx="3429024" cy="1730597"/>
          </a:xfrm>
          <a:prstGeom prst="rect">
            <a:avLst/>
          </a:prstGeom>
          <a:noFill/>
        </p:spPr>
      </p:pic>
      <p:pic>
        <p:nvPicPr>
          <p:cNvPr id="17412" name="Picture 4" descr="Картинка 58 из 832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786190"/>
            <a:ext cx="3429024" cy="2575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C:\Documents and Settings\Admin\Мои документы\ФОТОГРАФИИ\img0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4360974"/>
            <a:ext cx="1643073" cy="2497026"/>
          </a:xfrm>
          <a:prstGeom prst="rect">
            <a:avLst/>
          </a:prstGeom>
          <a:noFill/>
        </p:spPr>
      </p:pic>
      <p:sp>
        <p:nvSpPr>
          <p:cNvPr id="11" name="Выноска-облако 10"/>
          <p:cNvSpPr/>
          <p:nvPr/>
        </p:nvSpPr>
        <p:spPr>
          <a:xfrm>
            <a:off x="5500694" y="2357430"/>
            <a:ext cx="3500462" cy="1928826"/>
          </a:xfrm>
          <a:prstGeom prst="cloudCallout">
            <a:avLst>
              <a:gd name="adj1" fmla="val -12382"/>
              <a:gd name="adj2" fmla="val 8573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Подумайте, какую форму имеет Солнце.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74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1214446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Давайте вылепим из пластилина </a:t>
            </a:r>
            <a:r>
              <a:rPr lang="ru-RU" sz="3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</a:t>
            </a: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Солнца. Пластилин какого цвета нам понадобится?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Картинка 17 из 84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214554"/>
            <a:ext cx="2643206" cy="2134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464" name="Picture 8" descr="Картинка 140 из 387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7286652"/>
            <a:ext cx="3696219" cy="2357430"/>
          </a:xfrm>
          <a:prstGeom prst="rect">
            <a:avLst/>
          </a:prstGeom>
          <a:noFill/>
        </p:spPr>
      </p:pic>
      <p:pic>
        <p:nvPicPr>
          <p:cNvPr id="7" name="Picture 2" descr="C:\Documents and Settings\Admin\Мои документы\ФОТОГРАФИИ\img0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539635"/>
            <a:ext cx="2286015" cy="2318365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428596" y="2285992"/>
            <a:ext cx="5357850" cy="2214578"/>
          </a:xfrm>
          <a:prstGeom prst="cloudCallout">
            <a:avLst>
              <a:gd name="adj1" fmla="val -8068"/>
              <a:gd name="adj2" fmla="val 8193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Модель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предмет, который показывает свойства оригинального предмета.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-0.25826 C -0.01979 -0.26034 -0.01684 -0.26219 -0.01441 -0.26474 C -0.01267 -0.26659 -0.01163 -0.26959 -0.00972 -0.27098 C 0.00452 -0.28046 0.0033 -0.27445 0.01719 -0.28162 C 0.02257 -0.28439 0.02813 -0.28647 0.03316 -0.28994 C 0.03525 -0.29133 0.03733 -0.29318 0.03941 -0.29433 C 0.04636 -0.29849 0.05434 -0.29942 0.06164 -0.30266 C 0.06962 -0.30612 0.07552 -0.31098 0.08386 -0.31329 C 0.08959 -0.32046 0.09705 -0.31907 0.10452 -0.32162 C 0.12188 -0.32763 0.09618 -0.31954 0.11407 -0.32809 C 0.12622 -0.33387 0.13959 -0.33873 0.15226 -0.34289 C 0.16545 -0.35468 0.18143 -0.36208 0.19341 -0.37665 C 0.19914 -0.38358 0.20643 -0.39352 0.21094 -0.40208 C 0.21459 -0.40878 0.21528 -0.41641 0.21893 -0.42312 C 0.21945 -0.42589 0.2217 -0.42913 0.22049 -0.43167 C 0.21858 -0.43537 0.21285 -0.42566 0.2125 -0.4252 C 0.21077 -0.41803 0.21216 -0.42058 0.20938 -0.41688 " pathEditMode="relative" ptsTypes="ffffffffffffffffA">
                                      <p:cBhvr>
                                        <p:cTn id="6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\Мои документы\ФОТОГРАФИИ\img02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09135" flipH="1">
            <a:off x="6644794" y="4330099"/>
            <a:ext cx="2286015" cy="2318365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214282" y="785794"/>
            <a:ext cx="8786874" cy="2071702"/>
          </a:xfrm>
          <a:prstGeom prst="cloudCallout">
            <a:avLst>
              <a:gd name="adj1" fmla="val 24723"/>
              <a:gd name="adj2" fmla="val 1303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 сожалению, не очень хорошо. Долго находится на открытом месте без головного убора вредно. Обратили ли вы внимание на то, что Черепаха из мультфильма была в очках? Как вы думаете – почему?</a:t>
            </a:r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3" descr="C:\Documents and Settings\Admin\Мои документы\ФОТОГРАФИИ\img02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2857496"/>
            <a:ext cx="1643073" cy="2497026"/>
          </a:xfrm>
          <a:prstGeom prst="rect">
            <a:avLst/>
          </a:prstGeom>
          <a:noFill/>
        </p:spPr>
      </p:pic>
      <p:sp>
        <p:nvSpPr>
          <p:cNvPr id="10" name="Выноска-облако 9"/>
          <p:cNvSpPr/>
          <p:nvPr/>
        </p:nvSpPr>
        <p:spPr>
          <a:xfrm>
            <a:off x="1714480" y="3500438"/>
            <a:ext cx="4572032" cy="3214710"/>
          </a:xfrm>
          <a:prstGeom prst="cloudCallout">
            <a:avLst>
              <a:gd name="adj1" fmla="val -51689"/>
              <a:gd name="adj2" fmla="val -4979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 мы любим тёплую и солнечную погоду. И так же, как Черепаха, часто лежим и смотрим на Солнце.                      А хорошо ли это для нашего здоровья?</a:t>
            </a:r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365</TotalTime>
  <Words>357</Words>
  <Application>Microsoft Office PowerPoint</Application>
  <PresentationFormat>Экран (4:3)</PresentationFormat>
  <Paragraphs>43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Мир вокруг нас</vt:lpstr>
      <vt:lpstr>Слайд 2</vt:lpstr>
      <vt:lpstr>Слайд 3</vt:lpstr>
      <vt:lpstr>Слайд 4</vt:lpstr>
      <vt:lpstr>Слайд 5</vt:lpstr>
      <vt:lpstr>Слайд 6</vt:lpstr>
      <vt:lpstr>Слайд 7</vt:lpstr>
      <vt:lpstr>Давайте вылепим из пластилина модель Солнца. Пластилин какого цвета нам понадобится?</vt:lpstr>
      <vt:lpstr>Слайд 9</vt:lpstr>
      <vt:lpstr>Слайд 10</vt:lpstr>
      <vt:lpstr>Слайд 11</vt:lpstr>
      <vt:lpstr>Какие бывают облака?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http://www.mr7.ru/netcat_files/825/620/oblaka_580_0.jpg http://photos.zamri.ru/gor1/7110_tuchi_24b24_1k.jpg http://www.maths.dundee.ac.uk/mhd/images/100.gif http://www.74alternative.ru/Files/853.jpg http://igrushka.kz/kart_for/images/877615fcffe035817ede452d45761e31.jpg http://62.149.5.16.nyud.net/i3/93/0f/ce45145e2de483fa560c0707cc9f.jpeg http://img12.nnm.ru/imagez/gallery/7/2/7/4/4/7274442f5f6b0fc45a8d0dc50a60f534_full.jpg http://allday.ru/uploads/posts/1211456960_space.jpg  Использованы фрагменты из мультфильмов  «Как львёнок и черепаха пели песню»,                                                                                       «Трям! Здравствуйте!»   Автор презентации – Котова Ирина  kotrish@yandex.ru   Вы скачали эту презентацию на сайте - viki.rdf.ru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МиА</cp:lastModifiedBy>
  <cp:revision>59</cp:revision>
  <dcterms:created xsi:type="dcterms:W3CDTF">2009-07-24T20:59:22Z</dcterms:created>
  <dcterms:modified xsi:type="dcterms:W3CDTF">2012-01-28T07:40:06Z</dcterms:modified>
</cp:coreProperties>
</file>