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9" r:id="rId2"/>
    <p:sldId id="273" r:id="rId3"/>
    <p:sldId id="260" r:id="rId4"/>
    <p:sldId id="263" r:id="rId5"/>
    <p:sldId id="274" r:id="rId6"/>
  </p:sldIdLst>
  <p:sldSz cx="7489825" cy="10693400"/>
  <p:notesSz cx="6858000" cy="9144000"/>
  <p:defaultTextStyle>
    <a:defPPr>
      <a:defRPr lang="ru-RU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8848" autoAdjust="0"/>
  </p:normalViewPr>
  <p:slideViewPr>
    <p:cSldViewPr>
      <p:cViewPr>
        <p:scale>
          <a:sx n="69" d="100"/>
          <a:sy n="69" d="100"/>
        </p:scale>
        <p:origin x="-684" y="180"/>
      </p:cViewPr>
      <p:guideLst>
        <p:guide orient="horz" pos="3369"/>
        <p:guide pos="23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2337E-6B66-4624-BA17-C01E02FAEDFF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6E488-37D0-4D5A-B261-44BA37C49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738" y="3321888"/>
            <a:ext cx="6366351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3474" y="6059593"/>
            <a:ext cx="524287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B7F3-7298-41D9-BD80-532B365534B7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0484-06D8-4133-A456-D3BC5A38F992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072593" y="571804"/>
            <a:ext cx="1263909" cy="121637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0869" y="571804"/>
            <a:ext cx="3666894" cy="121637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E3BE-49F9-4BBB-9E95-1CD9EA71214E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E31A-373C-43EE-964D-662E9460C2CE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45" y="6871501"/>
            <a:ext cx="6366351" cy="212382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1645" y="4532323"/>
            <a:ext cx="6366351" cy="233917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5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90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85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8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7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70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6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6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BAA2-BD26-4292-B26B-738707892B9F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0870" y="3326836"/>
            <a:ext cx="2465401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71101" y="3326836"/>
            <a:ext cx="2465401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AD2F-6D46-4F9F-BA9A-6021F4B78305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2" y="428233"/>
            <a:ext cx="6740843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494" y="2393641"/>
            <a:ext cx="3309307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16" indent="0">
              <a:buNone/>
              <a:defRPr sz="2300" b="1"/>
            </a:lvl2pPr>
            <a:lvl3pPr marL="1039033" indent="0">
              <a:buNone/>
              <a:defRPr sz="2000" b="1"/>
            </a:lvl3pPr>
            <a:lvl4pPr marL="1558549" indent="0">
              <a:buNone/>
              <a:defRPr sz="1800" b="1"/>
            </a:lvl4pPr>
            <a:lvl5pPr marL="2078065" indent="0">
              <a:buNone/>
              <a:defRPr sz="1800" b="1"/>
            </a:lvl5pPr>
            <a:lvl6pPr marL="2597582" indent="0">
              <a:buNone/>
              <a:defRPr sz="1800" b="1"/>
            </a:lvl6pPr>
            <a:lvl7pPr marL="3117098" indent="0">
              <a:buNone/>
              <a:defRPr sz="1800" b="1"/>
            </a:lvl7pPr>
            <a:lvl8pPr marL="3636615" indent="0">
              <a:buNone/>
              <a:defRPr sz="1800" b="1"/>
            </a:lvl8pPr>
            <a:lvl9pPr marL="415613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4494" y="3391195"/>
            <a:ext cx="3309307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04728" y="2393641"/>
            <a:ext cx="3310606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16" indent="0">
              <a:buNone/>
              <a:defRPr sz="2300" b="1"/>
            </a:lvl2pPr>
            <a:lvl3pPr marL="1039033" indent="0">
              <a:buNone/>
              <a:defRPr sz="2000" b="1"/>
            </a:lvl3pPr>
            <a:lvl4pPr marL="1558549" indent="0">
              <a:buNone/>
              <a:defRPr sz="1800" b="1"/>
            </a:lvl4pPr>
            <a:lvl5pPr marL="2078065" indent="0">
              <a:buNone/>
              <a:defRPr sz="1800" b="1"/>
            </a:lvl5pPr>
            <a:lvl6pPr marL="2597582" indent="0">
              <a:buNone/>
              <a:defRPr sz="1800" b="1"/>
            </a:lvl6pPr>
            <a:lvl7pPr marL="3117098" indent="0">
              <a:buNone/>
              <a:defRPr sz="1800" b="1"/>
            </a:lvl7pPr>
            <a:lvl8pPr marL="3636615" indent="0">
              <a:buNone/>
              <a:defRPr sz="1800" b="1"/>
            </a:lvl8pPr>
            <a:lvl9pPr marL="415613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04728" y="3391195"/>
            <a:ext cx="3310606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419D-B26D-4956-B3DB-ABA1D56B258D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306C-4293-430C-93BF-10D9A24000CC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6908-AEB7-4D84-8C58-5F91A5A3A683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2" y="425757"/>
            <a:ext cx="2464101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314" y="425759"/>
            <a:ext cx="4187021" cy="91265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4492" y="2237696"/>
            <a:ext cx="2464101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19516" indent="0">
              <a:buNone/>
              <a:defRPr sz="1400"/>
            </a:lvl2pPr>
            <a:lvl3pPr marL="1039033" indent="0">
              <a:buNone/>
              <a:defRPr sz="1100"/>
            </a:lvl3pPr>
            <a:lvl4pPr marL="1558549" indent="0">
              <a:buNone/>
              <a:defRPr sz="1000"/>
            </a:lvl4pPr>
            <a:lvl5pPr marL="2078065" indent="0">
              <a:buNone/>
              <a:defRPr sz="1000"/>
            </a:lvl5pPr>
            <a:lvl6pPr marL="2597582" indent="0">
              <a:buNone/>
              <a:defRPr sz="1000"/>
            </a:lvl6pPr>
            <a:lvl7pPr marL="3117098" indent="0">
              <a:buNone/>
              <a:defRPr sz="1000"/>
            </a:lvl7pPr>
            <a:lvl8pPr marL="3636615" indent="0">
              <a:buNone/>
              <a:defRPr sz="1000"/>
            </a:lvl8pPr>
            <a:lvl9pPr marL="415613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E5F-11E4-41DE-B03F-C8B12DBFF79A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059" y="7485383"/>
            <a:ext cx="4493895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68059" y="955475"/>
            <a:ext cx="4493895" cy="6416040"/>
          </a:xfrm>
        </p:spPr>
        <p:txBody>
          <a:bodyPr/>
          <a:lstStyle>
            <a:lvl1pPr marL="0" indent="0">
              <a:buNone/>
              <a:defRPr sz="3600"/>
            </a:lvl1pPr>
            <a:lvl2pPr marL="519516" indent="0">
              <a:buNone/>
              <a:defRPr sz="3200"/>
            </a:lvl2pPr>
            <a:lvl3pPr marL="1039033" indent="0">
              <a:buNone/>
              <a:defRPr sz="2700"/>
            </a:lvl3pPr>
            <a:lvl4pPr marL="1558549" indent="0">
              <a:buNone/>
              <a:defRPr sz="2300"/>
            </a:lvl4pPr>
            <a:lvl5pPr marL="2078065" indent="0">
              <a:buNone/>
              <a:defRPr sz="2300"/>
            </a:lvl5pPr>
            <a:lvl6pPr marL="2597582" indent="0">
              <a:buNone/>
              <a:defRPr sz="2300"/>
            </a:lvl6pPr>
            <a:lvl7pPr marL="3117098" indent="0">
              <a:buNone/>
              <a:defRPr sz="2300"/>
            </a:lvl7pPr>
            <a:lvl8pPr marL="3636615" indent="0">
              <a:buNone/>
              <a:defRPr sz="2300"/>
            </a:lvl8pPr>
            <a:lvl9pPr marL="4156131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8059" y="8369073"/>
            <a:ext cx="4493895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19516" indent="0">
              <a:buNone/>
              <a:defRPr sz="1400"/>
            </a:lvl2pPr>
            <a:lvl3pPr marL="1039033" indent="0">
              <a:buNone/>
              <a:defRPr sz="1100"/>
            </a:lvl3pPr>
            <a:lvl4pPr marL="1558549" indent="0">
              <a:buNone/>
              <a:defRPr sz="1000"/>
            </a:lvl4pPr>
            <a:lvl5pPr marL="2078065" indent="0">
              <a:buNone/>
              <a:defRPr sz="1000"/>
            </a:lvl5pPr>
            <a:lvl6pPr marL="2597582" indent="0">
              <a:buNone/>
              <a:defRPr sz="1000"/>
            </a:lvl6pPr>
            <a:lvl7pPr marL="3117098" indent="0">
              <a:buNone/>
              <a:defRPr sz="1000"/>
            </a:lvl7pPr>
            <a:lvl8pPr marL="3636615" indent="0">
              <a:buNone/>
              <a:defRPr sz="1000"/>
            </a:lvl8pPr>
            <a:lvl9pPr marL="415613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E1C9-7D7F-4F3E-B6F9-7908D8337F54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2" y="428233"/>
            <a:ext cx="6740843" cy="1782233"/>
          </a:xfrm>
          <a:prstGeom prst="rect">
            <a:avLst/>
          </a:prstGeom>
        </p:spPr>
        <p:txBody>
          <a:bodyPr vert="horz" lIns="103903" tIns="51952" rIns="103903" bIns="5195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492" y="2495128"/>
            <a:ext cx="6740843" cy="7057150"/>
          </a:xfrm>
          <a:prstGeom prst="rect">
            <a:avLst/>
          </a:prstGeom>
        </p:spPr>
        <p:txBody>
          <a:bodyPr vert="horz" lIns="103903" tIns="51952" rIns="103903" bIns="5195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4491" y="9911200"/>
            <a:ext cx="1747626" cy="569324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143D1-7639-4D5F-8993-6D896E822656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59024" y="9911200"/>
            <a:ext cx="2371778" cy="569324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7708" y="9911200"/>
            <a:ext cx="1747626" cy="569324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3903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637" indent="-389637" algn="l" defTabSz="103903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214" indent="-324698" algn="l" defTabSz="103903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791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307" indent="-259758" algn="l" defTabSz="103903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824" indent="-259758" algn="l" defTabSz="103903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340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856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373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889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16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033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549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065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582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098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615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131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kinopoisk.ru-Smeshariki-466993_1600[1].jpg"/>
          <p:cNvPicPr>
            <a:picLocks noChangeAspect="1"/>
          </p:cNvPicPr>
          <p:nvPr/>
        </p:nvPicPr>
        <p:blipFill>
          <a:blip r:embed="rId2" cstate="print"/>
          <a:srcRect l="18580" t="20348" r="34188"/>
          <a:stretch>
            <a:fillRect/>
          </a:stretch>
        </p:blipFill>
        <p:spPr>
          <a:xfrm rot="10800000">
            <a:off x="3417859" y="0"/>
            <a:ext cx="4071966" cy="5150174"/>
          </a:xfrm>
          <a:prstGeom prst="rect">
            <a:avLst/>
          </a:prstGeom>
        </p:spPr>
      </p:pic>
      <p:pic>
        <p:nvPicPr>
          <p:cNvPr id="24" name="Рисунок 23" descr="kinopoisk.ru-Smeshariki-466993_1600[1].jpg"/>
          <p:cNvPicPr>
            <a:picLocks noChangeAspect="1"/>
          </p:cNvPicPr>
          <p:nvPr/>
        </p:nvPicPr>
        <p:blipFill>
          <a:blip r:embed="rId2" cstate="print"/>
          <a:srcRect t="20348" r="34188"/>
          <a:stretch>
            <a:fillRect/>
          </a:stretch>
        </p:blipFill>
        <p:spPr>
          <a:xfrm>
            <a:off x="0" y="0"/>
            <a:ext cx="5673738" cy="5150174"/>
          </a:xfrm>
          <a:prstGeom prst="rect">
            <a:avLst/>
          </a:prstGeom>
        </p:spPr>
      </p:pic>
      <p:pic>
        <p:nvPicPr>
          <p:cNvPr id="16" name="Рисунок 15" descr="kinopoisk.ru-Smeshariki-466993_160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76031"/>
            <a:ext cx="7489825" cy="5617369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87392" y="2489182"/>
            <a:ext cx="6007506" cy="2506283"/>
          </a:xfrm>
          <a:prstGeom prst="rect">
            <a:avLst/>
          </a:prstGeom>
        </p:spPr>
        <p:txBody>
          <a:bodyPr wrap="none" lIns="103903" tIns="51952" rIns="103903" bIns="51952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rtl="0"/>
            <a:r>
              <a:rPr lang="ru-RU" sz="41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"Здоровье </a:t>
            </a:r>
          </a:p>
          <a:p>
            <a:pPr algn="ctr" rtl="0"/>
            <a:r>
              <a:rPr lang="ru-RU" sz="41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 наших руках"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601640" y="203164"/>
            <a:ext cx="5459424" cy="2143140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3903" tIns="51952" rIns="103903" bIns="51952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815954" y="560354"/>
            <a:ext cx="4959358" cy="1357322"/>
          </a:xfrm>
          <a:prstGeom prst="rect">
            <a:avLst/>
          </a:prstGeom>
        </p:spPr>
        <p:txBody>
          <a:bodyPr wrap="none" lIns="103903" tIns="51952" rIns="103903" bIns="51952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28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Ежеквартальный журнал</a:t>
            </a:r>
          </a:p>
          <a:p>
            <a:pPr algn="ctr" rtl="0"/>
            <a:r>
              <a:rPr lang="ru-RU" sz="28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для любознательных родителей</a:t>
            </a:r>
          </a:p>
          <a:p>
            <a:pPr algn="ctr" rtl="0"/>
            <a:r>
              <a:rPr lang="ru-RU" sz="28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воспитанников ГДОУ </a:t>
            </a:r>
            <a:r>
              <a:rPr lang="ru-RU" sz="36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№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640" y="8918602"/>
            <a:ext cx="4603154" cy="1489913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r>
              <a:rPr lang="ru-RU" sz="1800" b="1" dirty="0" smtClean="0"/>
              <a:t>Редакционная коллегия: </a:t>
            </a:r>
          </a:p>
          <a:p>
            <a:r>
              <a:rPr lang="ru-RU" sz="1800" dirty="0" smtClean="0"/>
              <a:t>Старший воспитатель</a:t>
            </a:r>
            <a:r>
              <a:rPr lang="ru-RU" sz="1800" b="1" i="1" dirty="0" smtClean="0"/>
              <a:t> Трущенко С.Ю., </a:t>
            </a:r>
            <a:r>
              <a:rPr lang="ru-RU" sz="1800" dirty="0" smtClean="0"/>
              <a:t>Руководители физического воспитания </a:t>
            </a:r>
            <a:r>
              <a:rPr lang="ru-RU" sz="1800" b="1" i="1" dirty="0" smtClean="0"/>
              <a:t>Тетянчук О.Г., Галкина О.Г., </a:t>
            </a:r>
          </a:p>
          <a:p>
            <a:r>
              <a:rPr lang="ru-RU" sz="1800" dirty="0" smtClean="0"/>
              <a:t>Врач-педиатр </a:t>
            </a:r>
            <a:r>
              <a:rPr lang="ru-RU" sz="1800" b="1" i="1" dirty="0" smtClean="0"/>
              <a:t>Романова А.Е.</a:t>
            </a:r>
            <a:endParaRPr lang="ru-RU" sz="1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44978" y="5632453"/>
            <a:ext cx="2786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Семья Карасевых принимала участие в районном конкурсе «Папа, мама, я – спортивная семья!»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6" name="Рисунок 25" descr="49.jpg"/>
          <p:cNvPicPr>
            <a:picLocks noChangeAspect="1"/>
          </p:cNvPicPr>
          <p:nvPr/>
        </p:nvPicPr>
        <p:blipFill>
          <a:blip r:embed="rId3" cstate="print"/>
          <a:srcRect l="-5265" t="-3245" r="-12747" b="2461"/>
          <a:stretch>
            <a:fillRect/>
          </a:stretch>
        </p:blipFill>
        <p:spPr>
          <a:xfrm>
            <a:off x="5888052" y="417478"/>
            <a:ext cx="1601773" cy="150019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Рисунок 27" descr="kinopoisk.ru-Smeshariki-466993_1600[1].jpg"/>
          <p:cNvPicPr>
            <a:picLocks noChangeAspect="1"/>
          </p:cNvPicPr>
          <p:nvPr/>
        </p:nvPicPr>
        <p:blipFill>
          <a:blip r:embed="rId2" cstate="print"/>
          <a:srcRect l="18580" t="80432" r="34188"/>
          <a:stretch>
            <a:fillRect/>
          </a:stretch>
        </p:blipFill>
        <p:spPr>
          <a:xfrm rot="10800000">
            <a:off x="0" y="5132386"/>
            <a:ext cx="4071966" cy="1265210"/>
          </a:xfrm>
          <a:prstGeom prst="rect">
            <a:avLst/>
          </a:prstGeom>
        </p:spPr>
      </p:pic>
      <p:pic>
        <p:nvPicPr>
          <p:cNvPr id="23" name="Рисунок 22" descr="P1160653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20432" t="14391" r="24247" b="16935"/>
          <a:stretch>
            <a:fillRect/>
          </a:stretch>
        </p:blipFill>
        <p:spPr>
          <a:xfrm>
            <a:off x="601640" y="5203824"/>
            <a:ext cx="3286148" cy="3059517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Овал 14"/>
          <p:cNvSpPr/>
          <p:nvPr/>
        </p:nvSpPr>
        <p:spPr>
          <a:xfrm>
            <a:off x="5245110" y="1631924"/>
            <a:ext cx="1143008" cy="1143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87986" y="1774800"/>
            <a:ext cx="8226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№ 1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2010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4714" y="203164"/>
            <a:ext cx="392909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Клуб «Мы вместе!»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 descr="DSC05349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rcRect t="3563"/>
          <a:stretch>
            <a:fillRect/>
          </a:stretch>
        </p:blipFill>
        <p:spPr>
          <a:xfrm>
            <a:off x="1030268" y="988982"/>
            <a:ext cx="2673342" cy="193356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5447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6486"/>
          <a:stretch>
            <a:fillRect/>
          </a:stretch>
        </p:blipFill>
        <p:spPr>
          <a:xfrm>
            <a:off x="1101706" y="3274998"/>
            <a:ext cx="2500330" cy="255088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5501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18525" t="11848" r="2310" b="4218"/>
          <a:stretch>
            <a:fillRect/>
          </a:stretch>
        </p:blipFill>
        <p:spPr>
          <a:xfrm>
            <a:off x="4030664" y="988982"/>
            <a:ext cx="3000396" cy="238585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5513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6125" t="11848" b="4218"/>
          <a:stretch>
            <a:fillRect/>
          </a:stretch>
        </p:blipFill>
        <p:spPr>
          <a:xfrm>
            <a:off x="4030664" y="3632188"/>
            <a:ext cx="3253558" cy="218178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05618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rcRect l="3264" t="13459" r="3264" b="10576"/>
          <a:stretch>
            <a:fillRect/>
          </a:stretch>
        </p:blipFill>
        <p:spPr>
          <a:xfrm>
            <a:off x="1816086" y="7561278"/>
            <a:ext cx="4714908" cy="287384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30268" y="5918204"/>
            <a:ext cx="6459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27 ноября состоялся  праздник, посвященный  Дню матери, в котором приняли участие все желающие родители и дети  старших и подготовительных к школе групп. В этот праздничный день даже Баба Яга принарядилась и пришла  к нам в детский сад , чтобы шутками, прибаутками,  веселыми заданиями да интересными испытаниями украсить праздник.</a:t>
            </a:r>
            <a:endParaRPr lang="ru-RU" sz="16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8766" y="917544"/>
            <a:ext cx="6764693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2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Уважаемые родители!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8 ноября начинаются занятия в бассейне.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занятий  необходимо принести: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Купальник (плавки);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Резиновую шапочку;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Гель для душа (можно один от группы);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indent="35242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Мочалку;</a:t>
            </a:r>
            <a:endParaRPr lang="ru-RU" sz="700" dirty="0" smtClean="0">
              <a:latin typeface="Arial" pitchFamily="34" charset="0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Сланцы;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Полотенце;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Косынку или лёгкую шапочку;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Халат или спортивный костюм.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каждого занятия, все вещи забираются домой на просушку и приносятся к следующему занятию.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Допуск к занятиям осуществляет врач детского сада при наличии анализов на энтеробиоз и яйца глистов.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0864" y="3346436"/>
            <a:ext cx="1530815" cy="171451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4492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l="5723" t="15261" r="17973" b="22424"/>
          <a:stretch>
            <a:fillRect/>
          </a:stretch>
        </p:blipFill>
        <p:spPr>
          <a:xfrm>
            <a:off x="1387458" y="7561278"/>
            <a:ext cx="3948043" cy="2418176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87590" y="346043"/>
            <a:ext cx="300039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Объявление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6847"/>
          <p:cNvPicPr>
            <a:picLocks noChangeAspect="1" noChangeArrowheads="1"/>
          </p:cNvPicPr>
          <p:nvPr/>
        </p:nvPicPr>
        <p:blipFill>
          <a:blip r:embed="rId2" cstate="print">
            <a:lum bright="12000" contrast="42000"/>
          </a:blip>
          <a:srcRect/>
          <a:stretch>
            <a:fillRect/>
          </a:stretch>
        </p:blipFill>
        <p:spPr bwMode="auto">
          <a:xfrm>
            <a:off x="1030268" y="6775460"/>
            <a:ext cx="4429156" cy="3321867"/>
          </a:xfrm>
          <a:prstGeom prst="rect">
            <a:avLst/>
          </a:prstGeom>
          <a:noFill/>
          <a:ln w="76200" cmpd="tri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101707" y="203165"/>
            <a:ext cx="5210175" cy="647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Правила поведения в бассейне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73080" y="988983"/>
            <a:ext cx="631668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AutoNum type="arabicPeriod"/>
            </a:pPr>
            <a:r>
              <a:rPr lang="ru-RU" sz="1800" dirty="0">
                <a:latin typeface="Calibri" pitchFamily="34" charset="0"/>
                <a:cs typeface="Times New Roman" pitchFamily="18" charset="0"/>
              </a:rPr>
              <a:t> Слушать педагога, не перебивать во время занятия, быть внимательным.</a:t>
            </a:r>
          </a:p>
          <a:p>
            <a:pPr eaLnBrk="0" hangingPunct="0">
              <a:buFontTx/>
              <a:buAutoNum type="arabicPeriod"/>
            </a:pPr>
            <a:r>
              <a:rPr lang="ru-RU" sz="1800" dirty="0">
                <a:latin typeface="Calibri" pitchFamily="34" charset="0"/>
                <a:cs typeface="Times New Roman" pitchFamily="18" charset="0"/>
              </a:rPr>
              <a:t> Попросить разрешения у педагога, если нужно выйти из воды </a:t>
            </a:r>
          </a:p>
          <a:p>
            <a:pPr eaLnBrk="0" hangingPunct="0"/>
            <a:r>
              <a:rPr lang="ru-RU" sz="1800" dirty="0">
                <a:latin typeface="Calibri" pitchFamily="34" charset="0"/>
                <a:cs typeface="Times New Roman" pitchFamily="18" charset="0"/>
              </a:rPr>
              <a:t>(по неотложной необходимости, замерз и т.д.)</a:t>
            </a:r>
          </a:p>
          <a:p>
            <a:pPr eaLnBrk="0" hangingPunct="0"/>
            <a:r>
              <a:rPr lang="ru-RU" sz="1800" dirty="0">
                <a:latin typeface="Calibri" pitchFamily="34" charset="0"/>
                <a:cs typeface="Times New Roman" pitchFamily="18" charset="0"/>
              </a:rPr>
              <a:t>3. Выполнять все упражнения как на суше, так и в воде.</a:t>
            </a:r>
          </a:p>
          <a:p>
            <a:pPr eaLnBrk="0" hangingPunct="0"/>
            <a:r>
              <a:rPr lang="ru-RU" sz="1800" dirty="0">
                <a:latin typeface="Calibri" pitchFamily="34" charset="0"/>
                <a:cs typeface="Times New Roman" pitchFamily="18" charset="0"/>
              </a:rPr>
              <a:t>4. Какую бы радость ребенку не доставляли занятия в бассейне, он должен помнить: </a:t>
            </a:r>
            <a:r>
              <a:rPr lang="ru-RU" sz="1800" i="1" dirty="0">
                <a:latin typeface="Calibri" pitchFamily="34" charset="0"/>
                <a:cs typeface="Times New Roman" pitchFamily="18" charset="0"/>
              </a:rPr>
              <a:t>«нельзя слишком громко шуметь и кричать!»</a:t>
            </a:r>
          </a:p>
          <a:p>
            <a:pPr eaLnBrk="0" hangingPunct="0"/>
            <a:endParaRPr 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73078" y="3560750"/>
            <a:ext cx="65786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/>
            <a:r>
              <a:rPr lang="ru-RU" sz="1800" dirty="0">
                <a:latin typeface="Calibri" pitchFamily="34" charset="0"/>
                <a:cs typeface="Times New Roman" pitchFamily="18" charset="0"/>
              </a:rPr>
              <a:t>5. Ни в коем случае ребенок не должен звать </a:t>
            </a:r>
            <a:r>
              <a:rPr lang="ru-RU" sz="1800" i="1" dirty="0">
                <a:latin typeface="Calibri" pitchFamily="34" charset="0"/>
                <a:cs typeface="Times New Roman" pitchFamily="18" charset="0"/>
              </a:rPr>
              <a:t>нарочно взрослого на помощь.</a:t>
            </a:r>
            <a:endParaRPr lang="ru-RU" sz="1800" dirty="0">
              <a:latin typeface="Calibri" pitchFamily="34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ru-RU" sz="1800" dirty="0">
                <a:latin typeface="Calibri" pitchFamily="34" charset="0"/>
                <a:cs typeface="Times New Roman" pitchFamily="18" charset="0"/>
              </a:rPr>
              <a:t>6. Нельзя сталкиваться в воде и нырять на встречу друг другу.</a:t>
            </a:r>
          </a:p>
          <a:p>
            <a:pPr marL="342900" indent="-342900" eaLnBrk="0" hangingPunct="0"/>
            <a:r>
              <a:rPr lang="ru-RU" sz="1800" dirty="0">
                <a:latin typeface="Calibri" pitchFamily="34" charset="0"/>
                <a:cs typeface="Times New Roman" pitchFamily="18" charset="0"/>
              </a:rPr>
              <a:t>7. Нельзя брызгать друг другу в лицо, толкаться в воде, тянуть других детей в воду.</a:t>
            </a:r>
          </a:p>
          <a:p>
            <a:pPr marL="342900" indent="-342900" eaLnBrk="0" hangingPunct="0"/>
            <a:r>
              <a:rPr lang="ru-RU" sz="1800" dirty="0">
                <a:latin typeface="Calibri" pitchFamily="34" charset="0"/>
                <a:cs typeface="Times New Roman" pitchFamily="18" charset="0"/>
              </a:rPr>
              <a:t>8. Нельзя выполнять запрещенные упражнения: «Прыжки с бортика в воду».</a:t>
            </a:r>
          </a:p>
          <a:p>
            <a:pPr marL="342900" indent="-342900" eaLnBrk="0" hangingPunct="0"/>
            <a:r>
              <a:rPr lang="ru-RU" sz="1800" dirty="0">
                <a:latin typeface="Calibri" pitchFamily="34" charset="0"/>
                <a:cs typeface="Times New Roman" pitchFamily="18" charset="0"/>
              </a:rPr>
              <a:t>9.</a:t>
            </a:r>
            <a:r>
              <a:rPr lang="ru-RU" sz="1800" b="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800" dirty="0">
                <a:latin typeface="Calibri" pitchFamily="34" charset="0"/>
                <a:cs typeface="Times New Roman" pitchFamily="18" charset="0"/>
              </a:rPr>
              <a:t>Нельзя бегать в помещении бассейна,  надо идти спокойно, соблюдая порядок.</a:t>
            </a:r>
          </a:p>
          <a:p>
            <a:pPr marL="342900" indent="-342900" eaLnBrk="0" hangingPunct="0"/>
            <a:r>
              <a:rPr lang="ru-RU" sz="1800" dirty="0">
                <a:latin typeface="Calibri" pitchFamily="34" charset="0"/>
                <a:cs typeface="Times New Roman" pitchFamily="18" charset="0"/>
              </a:rPr>
              <a:t>10. По команде педагога быстро выходить из воды.</a:t>
            </a:r>
          </a:p>
        </p:txBody>
      </p:sp>
      <p:pic>
        <p:nvPicPr>
          <p:cNvPr id="9" name="Рисунок 4" descr="DIV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366" y="6918336"/>
            <a:ext cx="968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830" y="203164"/>
            <a:ext cx="785818" cy="8604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73078" y="2131990"/>
            <a:ext cx="3500461" cy="82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1.Все ребята дружно встали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И на месте зашагали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(ходьба на месте)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Потянитесь вверх повыше –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Вы достать хотите крыши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 и.п. – о.с. : на 1 – 2 встать на носки,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руки вверх; на 3 – 4 вернуться в и.п.)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Продолжаем мы с тобой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Повороты головой,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Поворот, поворот,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Вправо – влево и вперед.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Раз наклон, два наклон,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Словно делаем поклон.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(и.п. – о.с.: на 1 – поворот головы вправо;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2 – и.п.; на 3 – поворот головы влево;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4 – и.п. – 4 раза;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1 - 2 наклон головы вперед;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3 – 4 вернуться в и.п. – 2 раза)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 Вверх рука и вниз рука –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Потянули их слегка,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Быстро поменяли руки,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Нам сегодня не до скуки.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(и.п. – о.с.: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1 – 2 правую руку вверх, левую вниз;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3 – 4 поменять положение рук – 4 раза)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 Разминая поясницу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Мы не будем торопиться.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Вправо, влево повернись,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На соседа оглянись.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(и.п. – стойка ноги врозь, руки на поясе;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1 - поворот туловища вправо;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– вернуться в и.п.;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 – поворот туловища влево;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 – вернуться в и.п. – 4 раза)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2102" y="1989114"/>
            <a:ext cx="3387723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6.  Корпусом вращаем тоже,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Это мы конечно сможем.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</a:rPr>
              <a:t>(и.п. – то же;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</a:rPr>
              <a:t>1 -4 вращение вправо;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</a:rPr>
              <a:t>5 – 8 то же влево; – по 2 раза в каждую сторону)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7. Наклоняемся вперед,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Кто до пола достает?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Эту сложную работу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Тоже делаем по счету.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</a:rPr>
              <a:t>(и.п. – стойка ноги врозь, руки на пояс;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</a:rPr>
              <a:t>1 – наклон вперед; 2 – вернуться в и.п.;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</a:rPr>
              <a:t>8 раз)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8. Приседаем мы по счету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Раз, два, три, четыре, пять.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Это нужная  работа – 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Мышцы ног тренировать.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</a:rPr>
              <a:t>(и.п. – ноги на ширине плеч, руки на пояс;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</a:rPr>
              <a:t>1 – присед, руки вперед,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</a:rPr>
              <a:t>2 – вернуться в и.п.; 8 раз)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9.  Раз, два, три, прыжки на месте,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Ноги врозь и ноги вместе.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</a:rPr>
              <a:t>(прыжки на двух ногах, 1 – прыжком ноги врозь,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</a:rPr>
              <a:t>2 – прыжком ноги вместе.)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10. Раз, два, три  - еще прыжки,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 Высоки, мягки, легки.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</a:rPr>
              <a:t>(прыжки на двух ногах)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11. Все, закончилась зарядка,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  Маршируем для порядка.</a:t>
            </a:r>
            <a:endParaRPr lang="ru-RU" sz="500" dirty="0" smtClean="0"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</a:rPr>
              <a:t>(Ходьба на месте).</a:t>
            </a:r>
            <a:endParaRPr lang="ru-RU" sz="18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7524" y="203164"/>
            <a:ext cx="472918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КОМПЛЕКС  УТРЕННЕЙ  ГИМНАСТИКИ  № 1</a:t>
            </a:r>
            <a:endParaRPr lang="ru-RU" sz="8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078" y="988982"/>
            <a:ext cx="6816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Утренняя гимнастика является одним из важнейших компонентов двигательного режима детей. Она направлена на оздоровление, укрепление, повышение функциональных качеств и способностей детей, закрепление двигательных навыков.</a:t>
            </a:r>
            <a:endParaRPr lang="ru-RU" sz="1600" dirty="0"/>
          </a:p>
        </p:txBody>
      </p:sp>
      <p:pic>
        <p:nvPicPr>
          <p:cNvPr id="8" name="Рисунок 7" descr="gallery_2_108_69903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7854" y="9347228"/>
            <a:ext cx="1571636" cy="118047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856</Words>
  <Application>Microsoft Office PowerPoint</Application>
  <PresentationFormat>Произвольный</PresentationFormat>
  <Paragraphs>108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Админ</cp:lastModifiedBy>
  <cp:revision>105</cp:revision>
  <dcterms:created xsi:type="dcterms:W3CDTF">2011-04-18T08:20:48Z</dcterms:created>
  <dcterms:modified xsi:type="dcterms:W3CDTF">2012-03-13T14:54:55Z</dcterms:modified>
</cp:coreProperties>
</file>