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1" r:id="rId4"/>
    <p:sldId id="271" r:id="rId5"/>
    <p:sldId id="287" r:id="rId6"/>
    <p:sldId id="272" r:id="rId7"/>
    <p:sldId id="270" r:id="rId8"/>
    <p:sldId id="282" r:id="rId9"/>
    <p:sldId id="283" r:id="rId10"/>
    <p:sldId id="284" r:id="rId11"/>
    <p:sldId id="285" r:id="rId12"/>
    <p:sldId id="286" r:id="rId13"/>
    <p:sldId id="269" r:id="rId14"/>
    <p:sldId id="289" r:id="rId15"/>
    <p:sldId id="276" r:id="rId16"/>
    <p:sldId id="277" r:id="rId17"/>
    <p:sldId id="275" r:id="rId18"/>
    <p:sldId id="290" r:id="rId19"/>
    <p:sldId id="279" r:id="rId20"/>
    <p:sldId id="280" r:id="rId21"/>
    <p:sldId id="274" r:id="rId22"/>
    <p:sldId id="273" r:id="rId23"/>
    <p:sldId id="267" r:id="rId24"/>
    <p:sldId id="28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Начало года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8.0218683214643233E-2"/>
          <c:y val="0.37559974158882731"/>
          <c:w val="0.48825685337574487"/>
          <c:h val="0.4540654595857498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dLbls>
            <c:dLbl>
              <c:idx val="1"/>
              <c:layout>
                <c:manualLayout>
                  <c:x val="-0.14031851068210704"/>
                  <c:y val="0.12820617112503419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Высокий уровень 0%</c:v>
                </c:pt>
                <c:pt idx="1">
                  <c:v>Средний уровень 19%</c:v>
                </c:pt>
                <c:pt idx="2">
                  <c:v>Низкий уровень 81%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</c:v>
                </c:pt>
                <c:pt idx="1">
                  <c:v>0.19000000000000025</c:v>
                </c:pt>
                <c:pt idx="2">
                  <c:v>0.81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Конец года</a:t>
            </a:r>
          </a:p>
        </c:rich>
      </c:tx>
      <c:layout>
        <c:manualLayout>
          <c:xMode val="edge"/>
          <c:yMode val="edge"/>
          <c:x val="0.30512681468781877"/>
          <c:y val="3.2269763208774116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Конец года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0.13</c:v>
                </c:pt>
                <c:pt idx="1">
                  <c:v>0.76000000000000179</c:v>
                </c:pt>
                <c:pt idx="2">
                  <c:v>0.11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37C1-8301-4E69-BF71-7646F8897086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921DD-1CA6-4B1C-AEB7-9ACA7AC501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21DD-1CA6-4B1C-AEB7-9ACA7AC5010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21DD-1CA6-4B1C-AEB7-9ACA7AC5010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21DD-1CA6-4B1C-AEB7-9ACA7AC5010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21DD-1CA6-4B1C-AEB7-9ACA7AC5010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21DD-1CA6-4B1C-AEB7-9ACA7AC5010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553D-AF18-4244-BE30-FC69D3E285D1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63E1-9897-4191-9BCE-68B50E512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553D-AF18-4244-BE30-FC69D3E285D1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63E1-9897-4191-9BCE-68B50E512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553D-AF18-4244-BE30-FC69D3E285D1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63E1-9897-4191-9BCE-68B50E512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553D-AF18-4244-BE30-FC69D3E285D1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63E1-9897-4191-9BCE-68B50E512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553D-AF18-4244-BE30-FC69D3E285D1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63E1-9897-4191-9BCE-68B50E512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553D-AF18-4244-BE30-FC69D3E285D1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63E1-9897-4191-9BCE-68B50E512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553D-AF18-4244-BE30-FC69D3E285D1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63E1-9897-4191-9BCE-68B50E512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553D-AF18-4244-BE30-FC69D3E285D1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63E1-9897-4191-9BCE-68B50E512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553D-AF18-4244-BE30-FC69D3E285D1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63E1-9897-4191-9BCE-68B50E512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553D-AF18-4244-BE30-FC69D3E285D1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63E1-9897-4191-9BCE-68B50E512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553D-AF18-4244-BE30-FC69D3E285D1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63E1-9897-4191-9BCE-68B50E512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E553D-AF18-4244-BE30-FC69D3E285D1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163E1-9897-4191-9BCE-68B50E512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614414">
            <a:off x="5857884" y="4857736"/>
            <a:ext cx="2801244" cy="2000264"/>
          </a:xfrm>
          <a:prstGeom prst="rect">
            <a:avLst/>
          </a:prstGeom>
        </p:spPr>
      </p:pic>
      <p:pic>
        <p:nvPicPr>
          <p:cNvPr id="8" name="Рисунок 7" descr="22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982652">
            <a:off x="925175" y="4352389"/>
            <a:ext cx="2501111" cy="178595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85786" y="1928802"/>
            <a:ext cx="7772400" cy="3000396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МКДОУ «Подгоренский детский сад №2»</a:t>
            </a:r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Отчёт о работе кружка  «</a:t>
            </a:r>
            <a:r>
              <a:rPr lang="ru-RU" sz="31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Анимашка</a:t>
            </a: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старшей и подготовительных группах</a:t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2014/2015 учебном году</a:t>
            </a: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7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Романько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Е. Н.</a:t>
            </a:r>
            <a:b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 г. т. Подгоренский 2015г.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142976" y="1428736"/>
            <a:ext cx="7072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488" y="1428736"/>
            <a:ext cx="350046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6314" y="4214818"/>
            <a:ext cx="3357586" cy="242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14414" y="4214818"/>
            <a:ext cx="32861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1472" y="642918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пластилинового мультфильма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декорациями из бумаги и картона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142976" y="1428736"/>
            <a:ext cx="7072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1500174"/>
            <a:ext cx="342902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48" y="1428736"/>
            <a:ext cx="3500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488" y="4286256"/>
            <a:ext cx="32147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28596" y="642918"/>
            <a:ext cx="8715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пластилинового мультфильма по мотивам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русских народных сказок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142976" y="1428736"/>
            <a:ext cx="7072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1500174"/>
            <a:ext cx="335755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1538" y="1500174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71538" y="4143380"/>
            <a:ext cx="321309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14876" y="4214818"/>
            <a:ext cx="3357586" cy="24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4282" y="714356"/>
            <a:ext cx="8791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пластилинового мультфильма по мотивам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русских народных сказок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1000108"/>
            <a:ext cx="6500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работы над мультфильмом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643049"/>
            <a:ext cx="692948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Погружение в сказку</a:t>
            </a:r>
            <a:endParaRPr lang="en-US" sz="3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 algn="ctr"/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Разработка и создание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lvl="2" algn="ctr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персонажей и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декораций.</a:t>
            </a:r>
          </a:p>
          <a:p>
            <a:pPr marL="0" lvl="2" algn="ctr"/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Оживление персонажей.</a:t>
            </a:r>
          </a:p>
          <a:p>
            <a:pPr marL="0" lvl="2" algn="ctr"/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Самостоятельное</a:t>
            </a:r>
            <a:endParaRPr lang="en-US" sz="3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 algn="ctr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творчество.</a:t>
            </a:r>
          </a:p>
          <a:p>
            <a:pPr marL="0" lvl="2" algn="ctr"/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Съёмка мультфильма.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1000108"/>
            <a:ext cx="6500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643049"/>
            <a:ext cx="6929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785794"/>
            <a:ext cx="6929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Процесс создания мультфильма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1785926"/>
            <a:ext cx="521495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Написание киносценария.</a:t>
            </a:r>
          </a:p>
          <a:p>
            <a:pPr lvl="0" algn="ctr"/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Раскадровка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/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Съёмочное оборудование.</a:t>
            </a:r>
          </a:p>
          <a:p>
            <a:pPr lvl="0" algn="ctr"/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Съёмочный процесс.</a:t>
            </a:r>
          </a:p>
          <a:p>
            <a:pPr lvl="0" algn="ctr"/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Монтаж отснятого материала на</a:t>
            </a:r>
          </a:p>
          <a:p>
            <a:pPr lvl="0" algn="ctr"/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компьютере. </a:t>
            </a:r>
          </a:p>
          <a:p>
            <a:pPr lvl="0" algn="ctr"/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Озвучивание.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142976" y="1428736"/>
            <a:ext cx="7072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85786" y="428604"/>
            <a:ext cx="807249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сюжета и героев мультфильма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самим ребенком или по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сказоке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ребёнок реализовывает свои творческие идеи;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Изготовление героев картины из пластилина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ребёнок  узнаёт  устройство  живой  структуры и способы ее передвижения;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декораций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ребёнок  изучает  всевозможные  оттенки  красок  и  подходящие  фактуры  материалов;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Съёмки мультфильма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Покадровое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перемещение  героев  внутри  сцены, учитывая  особенности  строения  тела  человека  или  животного, ребенок развивает внимание, чувство   композиции;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Подбор музыкального оформления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Ребёнок  развивает  визуальную, слуховую и ассоциативную память;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Озвучивание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 с  выражением  проговаривают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текст,  который  в дальнейшем  звучит  на  фоне  происходящего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действия,развивая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дикцию и владение голосовым аппаратом, делая речь правильной, четкой, понятной, образной и красивой;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Монтаж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Дети  узнают,  как  записывается  звук  и  делается  компьютерный  монтаж.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214414" y="1357298"/>
            <a:ext cx="7072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71480"/>
            <a:ext cx="800105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endParaRPr lang="en-US" sz="20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Нам понадобились следующие материалы и оборудование: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Цифровой фотоаппарат. Штатив. Компьютер с программой для обработки отснятого материала. Подборка музыкальных произведений (для звукового оформления мультфильма).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Диктофон или микрофон, подключенный к компьютеру для записи голоса (звуковое решение мультфильма).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Художественные материалы для создания изображений (бумага, краски, кисти, карандаши, фломастеры, ножницы, проволока и другие). Диски для записи и хранения материалов.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Устройство для просмотра мультипликационных фильмов. 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214414" y="1357298"/>
            <a:ext cx="7072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642918"/>
            <a:ext cx="77153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работы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Занятия в студии способствовали тому, что дети увлеченно занимаются  творческой деятельностью. Многие лепят  в детском саду и дома. Они более ответственно подходят к передаче своих творческих замыслов, т.к. для съемки мы выбирали наиболее продуманные, оригинальные и законченные работы. Работы отличаются динамичностью, индивидуальностью и яркими способами творческого воплощения. Дети самостоятельно составляют описательный рассказ по своему персонажу, дают ему  характеристику, придумывают дальнейшее развитие сюжета. Создание мультипликационных фильмов в коллективе имеет большую воспитательную функцию для детей. Они получили первый опыт совместного творческого взаимодействия, стали уважительно и бережно относиться к работам сверстников. 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Наши мультфильмы вызвали большой интерес  среди маленьких зрителей.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071538" y="1357298"/>
            <a:ext cx="7072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642918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 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3" y="714356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Диагностика. 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Оценка результатов анимационной деятельности детей старшего возраста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1000100" y="2428868"/>
          <a:ext cx="3735389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7"/>
          <p:cNvGraphicFramePr>
            <a:graphicFrameLocks/>
          </p:cNvGraphicFramePr>
          <p:nvPr/>
        </p:nvGraphicFramePr>
        <p:xfrm>
          <a:off x="4857752" y="2357430"/>
          <a:ext cx="3536972" cy="4257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214414" y="1357298"/>
            <a:ext cx="7072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857232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000100" y="928670"/>
            <a:ext cx="757242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Положительные моменты в работе кружка в 2014-2015 учебном году: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Проведенный анализ работы кружка в 2014-2015 учебном году показал, что занятия анимацией пользуются у дошкольников наибольшей популярностью, так как знания и умения, полученные на занятиях, понадобятся им в дальнейшей жизни.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кружка вызывает живой интерес детей.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деятельности ФГОС на занятиях руководитель создает живую непринужденную атмосферу, способствующую раскрепощению, физическому развитию детей.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85786" y="1"/>
            <a:ext cx="757242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Общие сведения о кружке: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Кружок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Анимашка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начал свою работу 1.10.2014года.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Работает на базе МКДОУ «Подгоренского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/с №2»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График работы: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понедельник: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подготовительная гр.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Жемчужинка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16.15.-16.40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старшая гр. «Непоседы» 15.45.-16.10.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пятница: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подготовительная гр. «Капелька»15.45.-16.10.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28662" y="4214818"/>
            <a:ext cx="70009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кружке занимается  52 ребенка.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 проводятся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групповой форме.</a:t>
            </a:r>
            <a:r>
              <a:rPr lang="ru-RU" sz="2400" dirty="0" smtClean="0"/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Обучение в кружке рассчитано на 2 года.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Было проработано 5 тем.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214414" y="1357298"/>
            <a:ext cx="7072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857232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071538" y="928670"/>
            <a:ext cx="7143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на новый 2015-2016 учебный год: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рименять в работе кружка инновационные формы проведения занятий.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Привлекать в кружок большее количество учащихся.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Укреплять и обновлять материально-техническую базу кружка;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Продумать обеспечение кружка подручными материалами: ватманом, клеем, фломастерами, красками и т.п. для создания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анима-фильмов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покадровой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съемкой.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ознакомления родителей с системой работы кружка  на родительских собраниях вести широкую пропаганду занятий в кружке.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214414" y="1357298"/>
            <a:ext cx="7072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28662" y="500042"/>
            <a:ext cx="7358114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Выводы: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Мультипликация как современный интегрированный вид искусства и обучения позволяет: расширять границы познания; активно включать детей в процесс творчества; формировать эстетические оценки; активизировать свободу творческого проявления. Занятия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мультипликацией помогают понять красоту окружающего мира.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процессе создания мультипликационного фильма у детей развиваются сенсомоторные качества, связанные с действиями руки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ребенка, обеспечивающие быстрое и точное усвоение технических приемов в различных видах деятельности, восприятие пропорций, особенностей формы, характера линий, пространственных отношений, цвета, ритма, движения.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Искусство анимации развивает творческую мысль, формирует умение оригинальной подачи видения окружающего мира. Следовательно, анимационная деятельность, как деятельность творческая, играет неоценимую роль в развитии творческого мышления детей. Воплощение сказки ребенком в мультипликационной форме вызывают у него чувство восторга, так как нет на свете больших ценителей мультфильмов, чем дети.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Таким образом, работа в кружке, дала положительные результаты. Были сняты мультфильмы и видеоролики.</a:t>
            </a:r>
            <a:endParaRPr lang="ru-RU" dirty="0" smtClean="0">
              <a:solidFill>
                <a:srgbClr val="0070C0"/>
              </a:solidFill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214414" y="1357298"/>
            <a:ext cx="7072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214414" y="714356"/>
            <a:ext cx="700092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Достижения: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Свидетельство о публикации в электронном СМИ: учебный видеоматериал мультфильм «Зимняя сказка»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Свидетельство о публикации в электронном СМИ: учебный видеоматериал видеоролик «Осенний вальс»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71736" y="3357562"/>
            <a:ext cx="214314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 descr="D:\ДокументыD\Моя работа\мои достижения\svidetelstvo-1585355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86380" y="3071810"/>
            <a:ext cx="2053170" cy="3214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48" y="714356"/>
            <a:ext cx="7858180" cy="5600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Список литературы. </a:t>
            </a:r>
          </a:p>
          <a:p>
            <a:pPr algn="ctr"/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Анофриков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П. Принципы организации детской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мультстудии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// Искусство в школе. - 2009, т.в. 6.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Иткин В. Что делает мультипликационный фильм интересным // Искусство в школе 2006. - № 1 </a:t>
            </a:r>
          </a:p>
          <a:p>
            <a:pPr algn="ctr"/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Лосский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Н.О. Мир как осуществление красоты. – М.: Прогресс-Традиция, 1998.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Мелик-Пашаев А.А. Художественная одаренность // Одаренный ребенок. - 2003. -№ 5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Куприянов Н. Занятия анимацией – «витамин игры».// Искусство в школе, 2007, т.в. 4.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Норштейн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Ю. Изображение должно смотреть. // Искусство в школе.-2007, т.в. 4.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Симановский А.Э. Развитие творческого мышления детей. – Ярославль: Гринго, 1996.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Тихонова Е. мультипликация – синтез искусств. // Искусство в школе. - 2006, т.в. 3.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Черных Е. Анимация – искусство иносказания. // Искусство в школе. - 2006, т.в. 3.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f8880777b9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4429132"/>
            <a:ext cx="2875377" cy="1643074"/>
          </a:xfrm>
          <a:prstGeom prst="rect">
            <a:avLst/>
          </a:prstGeom>
        </p:spPr>
      </p:pic>
      <p:pic>
        <p:nvPicPr>
          <p:cNvPr id="4" name="Рисунок 3" descr="12a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0628" y="4357694"/>
            <a:ext cx="2458279" cy="1857388"/>
          </a:xfrm>
          <a:prstGeom prst="rect">
            <a:avLst/>
          </a:prstGeom>
        </p:spPr>
      </p:pic>
      <p:pic>
        <p:nvPicPr>
          <p:cNvPr id="5" name="Рисунок 4" descr="2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236051">
            <a:off x="983167" y="1238198"/>
            <a:ext cx="2501111" cy="1785950"/>
          </a:xfrm>
          <a:prstGeom prst="rect">
            <a:avLst/>
          </a:prstGeom>
        </p:spPr>
      </p:pic>
      <p:pic>
        <p:nvPicPr>
          <p:cNvPr id="8" name="Рисунок 7" descr="13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630774">
            <a:off x="5429256" y="928670"/>
            <a:ext cx="2801244" cy="20002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43108" y="3000372"/>
            <a:ext cx="5020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285852" y="1071546"/>
            <a:ext cx="650085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Всего запланировано занятий в учебном году -37  занятий;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фактически проведено - 25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Создано - 4 мультфильма: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«Репка»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«Колобок»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«Зимняя сказка»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«Наша армия»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видеоролика: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«Осенний вальс»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«Осень»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5" descr="Цвет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4429132"/>
            <a:ext cx="2714644" cy="2243137"/>
          </a:xfrm>
          <a:prstGeom prst="rect">
            <a:avLst/>
          </a:prstGeom>
          <a:noFill/>
        </p:spPr>
      </p:pic>
      <p:pic>
        <p:nvPicPr>
          <p:cNvPr id="4" name="Picture 14" descr="колобок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422" y="5072074"/>
            <a:ext cx="1495425" cy="1171575"/>
          </a:xfrm>
          <a:prstGeom prst="rect">
            <a:avLst/>
          </a:prstGeom>
          <a:noFill/>
        </p:spPr>
      </p:pic>
      <p:pic>
        <p:nvPicPr>
          <p:cNvPr id="6146" name="Picture 2" descr="D:\ДокументыD\Моя работа\Младшая группа в д с № 2\Кружок Анимации\103NIKON\DSCN333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3504" y="1714488"/>
            <a:ext cx="3143272" cy="2500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928670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714356"/>
            <a:ext cx="7286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Цель: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у дошкольников взгляда на анимацию с позиций творческого человека, имеющего собственный опыт создания мультфильмов.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1428736"/>
            <a:ext cx="77153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indent="-457200"/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Образовательные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Познакомить детей с историей возникновения и развития мультипликации; понятиями: анимация, съемка, сценарий, кадр, титры.  Познакомить детей с технологией создания мультипликационных фильмов. Расширить знания детей о таких профессиях, как сценарист, художник-аниматор, оператор съемки, звукооператор.</a:t>
            </a:r>
          </a:p>
          <a:p>
            <a:pPr indent="-457200"/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Развивающие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Развивать творческое мышление и воображение.  Формировать художественные навыки и умения.  Развивать временные и пространственные отношения в анимации.  Формировать навыки связной речи, умение использовать разнообразные выразительные средства.</a:t>
            </a:r>
          </a:p>
          <a:p>
            <a:pPr indent="-457200"/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Воспитывающие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Поддерживать стремление детей к отражению своих представлений посредством анимационной деятельности. Воспитывать эстетическое чувство красоты и гармонии в жизни и искусстве. Прививать 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ответственное отношение к своей работе.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714356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642919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b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1142983"/>
            <a:ext cx="75724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процессе функционирования  программы дополнительного образования «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Анимашка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воспитанники детского сада должны получить определенные знания, развить умения и навыки: 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Проявлять эмоциональную отзывчивость, развить мышление, воображение, творческое отношение к жизни, уметь выражать свои чувства средствами искусства.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Развить качества личности:  самостоятельность, инициатива, взаимовыручка, сопричастность общему делу, чувства долга, ответственность, уважение друг к другу, самооценка.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коммуникативных навыков, проявления творческой самостоятельности, активности в создании образа, развитие мелкой моторики рук, возможность проявить свои таланты. Это даёт новый импульс игровой деятельности, дети заимствуют сказочные сюжеты и начинают сами мастерить героев для своих игр.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000108"/>
            <a:ext cx="707236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Мультипликация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или, как её сейчас называют, - анимация, способствует развитию творческого мышления ребенка. </a:t>
            </a:r>
          </a:p>
          <a:p>
            <a:pPr algn="ctr"/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Мультипликация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(от лат.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multiplication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умножение) или анимация (от лат. "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anima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 - душа, одушевление) – искусство, в основе которого лежит последовательный ряд специально созданных и «оживающих» на экране рисованных, живописных или объемно-кукольных образов. </a:t>
            </a:r>
          </a:p>
          <a:p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142976" y="1428736"/>
            <a:ext cx="7072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000108"/>
            <a:ext cx="72866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Современные мультфильмы выполняются в следующих техниках: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пластилиновые, 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рисовальные,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кукольные,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перекладочные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живопись по стеклу,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flash-анимация,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 называемая «сыпучая техника», в которой используются сыпучие материалы: чай, кофе, крупы, песок, соль и т. п.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142976" y="1428736"/>
            <a:ext cx="7072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ДокументыD\Моя работа\Младшая группа в д с № 2\Кружок Анимации\материал для мультиков- мои снимки\песок\DSCN21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00232" y="1071546"/>
            <a:ext cx="4929222" cy="3000396"/>
          </a:xfrm>
          <a:prstGeom prst="rect">
            <a:avLst/>
          </a:prstGeom>
          <a:noFill/>
        </p:spPr>
      </p:pic>
      <p:pic>
        <p:nvPicPr>
          <p:cNvPr id="1027" name="Picture 3" descr="D:\ДокументыD\Моя работа\Младшая группа в д с № 2\Кружок Анимации\материал для мультиков- мои снимки\песок\DSCN229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28662" y="4143380"/>
            <a:ext cx="3286148" cy="2285992"/>
          </a:xfrm>
          <a:prstGeom prst="rect">
            <a:avLst/>
          </a:prstGeom>
          <a:noFill/>
        </p:spPr>
      </p:pic>
      <p:pic>
        <p:nvPicPr>
          <p:cNvPr id="1028" name="Picture 4" descr="D:\ДокументыD\Моя работа\Младшая группа в д с № 2\Кружок Анимации\материал для мультиков- мои снимки\песок\DSCN210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57752" y="4214818"/>
            <a:ext cx="3357586" cy="235745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71736" y="642918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Песочная анимация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142976" y="1428736"/>
            <a:ext cx="7072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ДокументыD\Моя работа\Младшая группа в д с № 2\Кружок Анимации\материал для мультиков- мои снимки\листья\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226162">
            <a:off x="625588" y="1607429"/>
            <a:ext cx="3429024" cy="2500330"/>
          </a:xfrm>
          <a:prstGeom prst="rect">
            <a:avLst/>
          </a:prstGeom>
          <a:noFill/>
        </p:spPr>
      </p:pic>
      <p:pic>
        <p:nvPicPr>
          <p:cNvPr id="2051" name="Picture 3" descr="D:\ДокументыD\Моя работа\Младшая группа в д с № 2\Кружок Анимации\материал для мультиков- мои снимки\листья\1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617870">
            <a:off x="5284586" y="1813168"/>
            <a:ext cx="3429024" cy="2500330"/>
          </a:xfrm>
          <a:prstGeom prst="rect">
            <a:avLst/>
          </a:prstGeom>
          <a:noFill/>
        </p:spPr>
      </p:pic>
      <p:pic>
        <p:nvPicPr>
          <p:cNvPr id="2052" name="Picture 4" descr="D:\ДокументыD\Моя работа\Младшая группа в д с № 2\Кружок Анимации\материал для мультиков- мои снимки\листья\7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488" y="4143380"/>
            <a:ext cx="3181323" cy="24288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642918"/>
            <a:ext cx="8572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Мультфильмы в технике плоской перекладки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1458</Words>
  <Application>Microsoft Office PowerPoint</Application>
  <PresentationFormat>Экран (4:3)</PresentationFormat>
  <Paragraphs>156</Paragraphs>
  <Slides>24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      МКДОУ «Подгоренский детский сад №2»    Отчёт о работе кружка  «Анимашка» в старшей и подготовительных группах в 2014/2015 учебном году                                                                                 Руководитель: Романько Е. Н.        п. г. т. Подгоренский 2015г.  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буквы и, й</dc:title>
  <dc:creator>Бойкова О. В.</dc:creator>
  <cp:lastModifiedBy>User</cp:lastModifiedBy>
  <cp:revision>27</cp:revision>
  <dcterms:created xsi:type="dcterms:W3CDTF">2010-06-12T12:40:48Z</dcterms:created>
  <dcterms:modified xsi:type="dcterms:W3CDTF">2015-03-14T17:12:06Z</dcterms:modified>
</cp:coreProperties>
</file>