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98" r:id="rId2"/>
    <p:sldId id="270" r:id="rId3"/>
    <p:sldId id="297" r:id="rId4"/>
    <p:sldId id="299" r:id="rId5"/>
    <p:sldId id="300" r:id="rId6"/>
    <p:sldId id="301" r:id="rId7"/>
    <p:sldId id="289" r:id="rId8"/>
    <p:sldId id="278" r:id="rId9"/>
    <p:sldId id="282" r:id="rId10"/>
    <p:sldId id="296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80" autoAdjust="0"/>
  </p:normalViewPr>
  <p:slideViewPr>
    <p:cSldViewPr>
      <p:cViewPr varScale="1">
        <p:scale>
          <a:sx n="107" d="100"/>
          <a:sy n="107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76D059-F3CC-45E1-9B2C-5B706528DF7D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5FB60-53E4-434B-B597-5AB9FD874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7A7C-4FB5-452E-AB50-04C39A427A8F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47D5-60AA-4ED1-AF7F-9DA2BB43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974D-0DB2-4D19-868B-C7376C7D814F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EB41-A39A-4C60-9B1C-9343436F8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C9B0-1A3C-4A66-A8D7-7CCEE560D579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EBC0-8797-40A8-91C5-CD1638FD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76B9E3-D351-47ED-8AFD-3A6CAFAF072D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DDB91B-738D-41B6-91CB-B6A4597CE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4611-6DA4-4F60-9EA3-1ED240A32D80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49C4-04CE-43CF-998A-B3CEA6A1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55E1-E6B2-4EAD-9D53-C739A976C709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7E87-F716-4E50-9CD0-26676E93C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6E1C-D960-4381-823D-2B2540CC6580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4837-0C59-4843-A583-E4538A3D4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8A26C9-103A-4A0A-BDE6-B6E60005E3F5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F9C304-7778-4A15-918E-C0510E19C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B64C-57BE-4ABA-B1D4-DEDF8A1EA4B1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821D-B32E-475C-BBDB-B999A7C60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260200-DEC4-4AAB-9141-161263A3EFEB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8A08C-FE9F-41A6-BF31-2E8E24FA7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8F1B55-A608-4E60-BE1D-03EBDC6F128B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817032-0423-47D5-9251-39E3FB5B1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4551FA-8A95-4E9A-B63A-0BDB88B6846C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F129E03-0607-499C-B78E-FE879CA54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06" r:id="rId5"/>
    <p:sldLayoutId id="2147483711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571500"/>
            <a:ext cx="37861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3968" y="188640"/>
            <a:ext cx="4464496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Формирование цветовосприятия у детей дошкольного </a:t>
            </a:r>
            <a:r>
              <a:rPr lang="ru-RU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возраста посредством </a:t>
            </a:r>
            <a:r>
              <a:rPr lang="ru-RU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нетрадиционных </a:t>
            </a:r>
            <a:r>
              <a:rPr lang="ru-RU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способов </a:t>
            </a:r>
            <a:r>
              <a:rPr lang="ru-RU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рисования</a:t>
            </a:r>
            <a:r>
              <a:rPr lang="ru-RU" sz="3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3732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err="1" smtClean="0">
                <a:latin typeface="Comic Sans MS" pitchFamily="66" charset="0"/>
              </a:rPr>
              <a:t>Ситникова</a:t>
            </a:r>
            <a:r>
              <a:rPr lang="ru-RU" b="1" dirty="0" smtClean="0">
                <a:latin typeface="Comic Sans MS" pitchFamily="66" charset="0"/>
              </a:rPr>
              <a:t> Светлана Валерьевна,</a:t>
            </a: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педагог высшей квалификационной</a:t>
            </a: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категории МКДОУ </a:t>
            </a:r>
            <a:r>
              <a:rPr lang="ru-RU" b="1" dirty="0" err="1" smtClean="0">
                <a:latin typeface="Comic Sans MS" pitchFamily="66" charset="0"/>
              </a:rPr>
              <a:t>д</a:t>
            </a:r>
            <a:r>
              <a:rPr lang="ru-RU" b="1" dirty="0" smtClean="0">
                <a:latin typeface="Comic Sans MS" pitchFamily="66" charset="0"/>
              </a:rPr>
              <a:t>/с «Звёздочка» </a:t>
            </a:r>
          </a:p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г.Слободского Кировской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Заголовок 6"/>
          <p:cNvSpPr txBox="1">
            <a:spLocks/>
          </p:cNvSpPr>
          <p:nvPr/>
        </p:nvSpPr>
        <p:spPr bwMode="auto">
          <a:xfrm>
            <a:off x="428625" y="2857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Century Schoolbook" pitchFamily="18" charset="0"/>
              </a:rPr>
              <a:t>       </a:t>
            </a:r>
            <a:r>
              <a:rPr lang="ru-RU" sz="3000" b="1" dirty="0" smtClean="0">
                <a:solidFill>
                  <a:srgbClr val="0070C0"/>
                </a:solidFill>
                <a:latin typeface="Century Schoolbook" pitchFamily="18" charset="0"/>
              </a:rPr>
              <a:t>УРОВЕНЬ </a:t>
            </a:r>
            <a:r>
              <a:rPr lang="ru-RU" sz="3000" b="1" dirty="0">
                <a:solidFill>
                  <a:srgbClr val="0070C0"/>
                </a:solidFill>
                <a:latin typeface="Century Schoolbook" pitchFamily="18" charset="0"/>
              </a:rPr>
              <a:t>ЗНАНИЙ О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Century Schoolbook" pitchFamily="18" charset="0"/>
              </a:rPr>
              <a:t>      </a:t>
            </a:r>
            <a:r>
              <a:rPr lang="ru-RU" sz="3000" b="1" dirty="0" smtClean="0">
                <a:solidFill>
                  <a:srgbClr val="0070C0"/>
                </a:solidFill>
                <a:latin typeface="Century Schoolbook" pitchFamily="18" charset="0"/>
              </a:rPr>
              <a:t>ЦВЕТЕ</a:t>
            </a:r>
            <a:endParaRPr lang="ru-RU" sz="3000" b="1" dirty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entury Schoolbook" pitchFamily="18" charset="0"/>
              </a:rPr>
              <a:t>                  </a:t>
            </a: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  <a:t>         </a:t>
            </a:r>
            <a:r>
              <a:rPr lang="ru-RU" sz="2000" i="1" u="sng" dirty="0" smtClean="0">
                <a:solidFill>
                  <a:srgbClr val="FF0000"/>
                </a:solidFill>
                <a:latin typeface="Century Schoolbook" pitchFamily="18" charset="0"/>
              </a:rPr>
              <a:t>(</a:t>
            </a:r>
            <a:r>
              <a:rPr lang="ru-RU" sz="2000" i="1" u="sng" dirty="0">
                <a:solidFill>
                  <a:srgbClr val="FF0000"/>
                </a:solidFill>
                <a:latin typeface="Century Schoolbook" pitchFamily="18" charset="0"/>
              </a:rPr>
              <a:t>КОНТРОЛЬНЫЙ ЭКСПЕРИМЕНТ)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677069" y="1931194"/>
            <a:ext cx="2071687" cy="923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j-lt"/>
              </a:rPr>
              <a:t>          Контрольная </a:t>
            </a:r>
          </a:p>
          <a:p>
            <a:pPr>
              <a:defRPr/>
            </a:pPr>
            <a:r>
              <a:rPr lang="ru-RU" b="1" i="1" dirty="0">
                <a:latin typeface="+mj-lt"/>
              </a:rPr>
              <a:t>        группа</a:t>
            </a:r>
          </a:p>
        </p:txBody>
      </p:sp>
      <p:pic>
        <p:nvPicPr>
          <p:cNvPr id="40969" name="Рисунок 5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4" name="Диаграмма 7"/>
          <p:cNvGraphicFramePr>
            <a:graphicFrameLocks/>
          </p:cNvGraphicFramePr>
          <p:nvPr/>
        </p:nvGraphicFramePr>
        <p:xfrm>
          <a:off x="663575" y="1306513"/>
          <a:ext cx="8174038" cy="2990850"/>
        </p:xfrm>
        <a:graphic>
          <a:graphicData uri="http://schemas.openxmlformats.org/presentationml/2006/ole">
            <p:oleObj spid="_x0000_s40964" r:id="rId4" imgW="8175445" imgH="2993395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3" y="3571875"/>
            <a:ext cx="2071687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latin typeface="+mj-lt"/>
              </a:rPr>
              <a:t>           </a:t>
            </a:r>
            <a:r>
              <a:rPr lang="ru-RU" sz="1600" b="1" i="1" dirty="0">
                <a:latin typeface="+mj-lt"/>
              </a:rPr>
              <a:t>2010-2011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               </a:t>
            </a:r>
            <a:r>
              <a:rPr lang="ru-RU" sz="1600" b="1" i="1" dirty="0" err="1">
                <a:latin typeface="+mj-lt"/>
              </a:rPr>
              <a:t>уч.г</a:t>
            </a:r>
            <a:r>
              <a:rPr lang="ru-RU" sz="1600" b="1" i="1" dirty="0">
                <a:latin typeface="+mj-lt"/>
              </a:rPr>
              <a:t>.</a:t>
            </a:r>
          </a:p>
        </p:txBody>
      </p:sp>
      <p:graphicFrame>
        <p:nvGraphicFramePr>
          <p:cNvPr id="40966" name="Диаграмма 9"/>
          <p:cNvGraphicFramePr>
            <a:graphicFrameLocks/>
          </p:cNvGraphicFramePr>
          <p:nvPr/>
        </p:nvGraphicFramePr>
        <p:xfrm>
          <a:off x="449263" y="4235450"/>
          <a:ext cx="7221537" cy="2673350"/>
        </p:xfrm>
        <a:graphic>
          <a:graphicData uri="http://schemas.openxmlformats.org/presentationml/2006/ole">
            <p:oleObj spid="_x0000_s40966" r:id="rId5" imgW="7218290" imgH="2670279" progId="Excel.Shee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962818" y="4963318"/>
            <a:ext cx="2857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j-lt"/>
              </a:rPr>
              <a:t>Экспериментальная</a:t>
            </a:r>
          </a:p>
          <a:p>
            <a:pPr>
              <a:defRPr/>
            </a:pPr>
            <a:r>
              <a:rPr lang="ru-RU" b="1" i="1" dirty="0">
                <a:latin typeface="+mj-lt"/>
              </a:rPr>
              <a:t>             группа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1264" y="1484784"/>
            <a:ext cx="2052736" cy="825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 </a:t>
            </a:r>
            <a:r>
              <a:rPr lang="ru-RU" sz="1600" b="1" dirty="0">
                <a:latin typeface="+mj-lt"/>
              </a:rPr>
              <a:t>Критерии оценки:</a:t>
            </a:r>
          </a:p>
          <a:p>
            <a:pPr>
              <a:defRPr/>
            </a:pPr>
            <a:r>
              <a:rPr lang="ru-RU" sz="1600" b="1" dirty="0" smtClean="0">
                <a:latin typeface="+mj-lt"/>
              </a:rPr>
              <a:t>-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называние цвета</a:t>
            </a:r>
          </a:p>
          <a:p>
            <a:pPr>
              <a:defRPr/>
            </a:pPr>
            <a:r>
              <a:rPr lang="ru-RU" sz="1600" b="1" dirty="0" smtClean="0">
                <a:latin typeface="+mj-lt"/>
              </a:rPr>
              <a:t>-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выбирание цвета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1" descr="D:\старый диск\сашки\все мамино\мамино для родительского уголка\8e8b165f1e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7000875"/>
          </a:xfrm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55651" y="1916113"/>
            <a:ext cx="78487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entury Schoolbook" pitchFamily="18" charset="0"/>
              </a:rPr>
              <a:t>«Интеллектуальное богатство ЧЕЛОВЕКА</a:t>
            </a:r>
          </a:p>
          <a:p>
            <a:r>
              <a:rPr lang="ru-RU" sz="2400" dirty="0">
                <a:latin typeface="Century Schoolbook" pitchFamily="18" charset="0"/>
              </a:rPr>
              <a:t>зависит от того, что он увидел РЕБЕНКОМ.</a:t>
            </a:r>
          </a:p>
          <a:p>
            <a:r>
              <a:rPr lang="ru-RU" sz="2400" dirty="0">
                <a:latin typeface="Century Schoolbook" pitchFamily="18" charset="0"/>
              </a:rPr>
              <a:t>Искусство и подавно живет лишь детским видением,</a:t>
            </a:r>
          </a:p>
          <a:p>
            <a:r>
              <a:rPr lang="ru-RU" sz="2400" dirty="0">
                <a:latin typeface="Century Schoolbook" pitchFamily="18" charset="0"/>
              </a:rPr>
              <a:t>теми трофеями, что добыли новорожденные глаза»</a:t>
            </a:r>
          </a:p>
          <a:p>
            <a:r>
              <a:rPr lang="ru-RU" sz="2400" dirty="0">
                <a:latin typeface="Century Schoolbook" pitchFamily="18" charset="0"/>
              </a:rPr>
              <a:t>                                                       </a:t>
            </a: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dirty="0" err="1">
                <a:latin typeface="Century Schoolbook" pitchFamily="18" charset="0"/>
              </a:rPr>
              <a:t>Ортега-и-Гассет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857250" y="5357813"/>
            <a:ext cx="961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195513" y="4509120"/>
            <a:ext cx="6948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Century Schoolbook" pitchFamily="18" charset="0"/>
              </a:rPr>
              <a:t>«Ребёнок, осваивая опыт интерпретации цвета, постепенно приобретает индивидуальный опыт выражения своего отношения к цвету».</a:t>
            </a:r>
            <a:r>
              <a:rPr lang="ru-RU" sz="2400" dirty="0">
                <a:latin typeface="Century Schoolbook" pitchFamily="18" charset="0"/>
              </a:rPr>
              <a:t>                                                                           О.Л.Иванова.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913"/>
            <a:ext cx="70834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«Вся природа открывается чувству 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зрения посредством цвета»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                                                  </a:t>
            </a:r>
            <a:r>
              <a:rPr lang="ru-RU" sz="2400" dirty="0">
                <a:latin typeface="+mj-lt"/>
              </a:rPr>
              <a:t>И.В.Гёте.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0"/>
          <p:cNvSpPr txBox="1">
            <a:spLocks noChangeArrowheads="1"/>
          </p:cNvSpPr>
          <p:nvPr/>
        </p:nvSpPr>
        <p:spPr bwMode="auto">
          <a:xfrm>
            <a:off x="395536" y="3933056"/>
            <a:ext cx="6912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entury Schoolbook" pitchFamily="18" charset="0"/>
              </a:rPr>
              <a:t>  </a:t>
            </a:r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Объект: </a:t>
            </a:r>
            <a:r>
              <a:rPr lang="ru-RU" sz="2400" dirty="0">
                <a:latin typeface="Century Schoolbook" pitchFamily="18" charset="0"/>
              </a:rPr>
              <a:t>восприятие цвета у дошкольников. </a:t>
            </a:r>
            <a:endParaRPr lang="ru-RU" sz="2400" dirty="0"/>
          </a:p>
        </p:txBody>
      </p:sp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179513" y="4581128"/>
            <a:ext cx="82089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entury Schoolbook" pitchFamily="18" charset="0"/>
              </a:rPr>
              <a:t>    Предмет:</a:t>
            </a:r>
            <a:r>
              <a:rPr lang="ru-RU" sz="2400" b="1" i="1" dirty="0">
                <a:latin typeface="Century Schoolbook" pitchFamily="18" charset="0"/>
              </a:rPr>
              <a:t> </a:t>
            </a:r>
            <a:r>
              <a:rPr lang="ru-RU" sz="2400" dirty="0">
                <a:latin typeface="Century Schoolbook" pitchFamily="18" charset="0"/>
              </a:rPr>
              <a:t>процесс формирования цветовосприятия </a:t>
            </a:r>
          </a:p>
          <a:p>
            <a:r>
              <a:rPr lang="ru-RU" sz="2400" dirty="0">
                <a:latin typeface="Century Schoolbook" pitchFamily="18" charset="0"/>
              </a:rPr>
              <a:t>у детей дошкольного возраста посредством</a:t>
            </a:r>
          </a:p>
          <a:p>
            <a:r>
              <a:rPr lang="ru-RU" sz="2400" dirty="0">
                <a:latin typeface="Century Schoolbook" pitchFamily="18" charset="0"/>
              </a:rPr>
              <a:t>нетрадиционных способов рисования.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16387" name="Рисунок 6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73041">
            <a:off x="525463" y="269875"/>
            <a:ext cx="4152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Цель</a:t>
            </a:r>
            <a:r>
              <a:rPr lang="ru-RU" sz="2400" i="1" dirty="0" smtClean="0">
                <a:latin typeface="Century Schoolbook" pitchFamily="18" charset="0"/>
              </a:rPr>
              <a:t>: </a:t>
            </a:r>
            <a:r>
              <a:rPr lang="ru-RU" sz="2400" dirty="0" smtClean="0">
                <a:latin typeface="Century Schoolbook" pitchFamily="18" charset="0"/>
              </a:rPr>
              <a:t>организовать процесс формирования   цветовосприятия и выявить эффективность влияния нетрадиционных способов рисования на формирование цветовосприятия.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Задачи:</a:t>
            </a:r>
          </a:p>
          <a:p>
            <a:pPr eaLnBrk="1" hangingPunct="1"/>
            <a:r>
              <a:rPr lang="ru-RU" sz="2400" dirty="0" smtClean="0">
                <a:latin typeface="+mn-lt"/>
              </a:rPr>
              <a:t>1. Проанализировать теоретическую литературу по    проблеме развития цветовосприятия детей дошкольного возраста.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2. Обосновать эффективность использования нетрадиционных способов рисования как средства развития цветовосприятия.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3. Выявить возрастные и индивидуальные особенности цветовосприятия детей дошкольного возраста.</a:t>
            </a:r>
          </a:p>
          <a:p>
            <a:pPr eaLnBrk="1" hangingPunct="1">
              <a:buNone/>
            </a:pPr>
            <a:r>
              <a:rPr lang="ru-RU" sz="2400" dirty="0" smtClean="0">
                <a:latin typeface="+mn-lt"/>
              </a:rPr>
              <a:t>4. Выявить первоначальный уровень </a:t>
            </a:r>
            <a:r>
              <a:rPr lang="ru-RU" sz="2400" smtClean="0">
                <a:latin typeface="+mn-lt"/>
              </a:rPr>
              <a:t>знаний </a:t>
            </a:r>
            <a:endParaRPr lang="ru-RU" sz="2400" smtClean="0">
              <a:latin typeface="+mn-lt"/>
            </a:endParaRPr>
          </a:p>
          <a:p>
            <a:pPr eaLnBrk="1" hangingPunct="1">
              <a:buNone/>
            </a:pPr>
            <a:r>
              <a:rPr lang="ru-RU" sz="2400" smtClean="0">
                <a:latin typeface="+mn-lt"/>
              </a:rPr>
              <a:t>детей </a:t>
            </a:r>
            <a:r>
              <a:rPr lang="ru-RU" sz="2400" dirty="0" smtClean="0">
                <a:latin typeface="+mn-lt"/>
              </a:rPr>
              <a:t>о цвете</a:t>
            </a:r>
            <a:r>
              <a:rPr lang="ru-RU" sz="2400" dirty="0" smtClean="0">
                <a:latin typeface="+mn-lt"/>
              </a:rPr>
              <a:t>.</a:t>
            </a:r>
          </a:p>
          <a:p>
            <a:pPr eaLnBrk="1" hangingPunct="1">
              <a:buNone/>
            </a:pPr>
            <a:r>
              <a:rPr lang="ru-RU" sz="2400" dirty="0" smtClean="0">
                <a:latin typeface="+mn-lt"/>
              </a:rPr>
              <a:t>5. Разработать цикл занятий по рисованию.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Рисунок 6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7687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*</a:t>
            </a:r>
            <a:r>
              <a:rPr lang="ru-RU" sz="2800" dirty="0" smtClean="0">
                <a:latin typeface="+mn-lt"/>
              </a:rPr>
              <a:t>Первая </a:t>
            </a:r>
            <a:r>
              <a:rPr lang="ru-RU" sz="2800" dirty="0" smtClean="0">
                <a:latin typeface="+mn-lt"/>
              </a:rPr>
              <a:t>младшая группа: хроматические цвета (красный, жёлтый, синий),затем ахроматические (чёрный, белый).</a:t>
            </a:r>
          </a:p>
          <a:p>
            <a:r>
              <a:rPr lang="ru-RU" sz="2800" b="1" dirty="0" smtClean="0">
                <a:latin typeface="+mn-lt"/>
              </a:rPr>
              <a:t>*</a:t>
            </a:r>
            <a:r>
              <a:rPr lang="ru-RU" sz="2800" dirty="0" smtClean="0">
                <a:latin typeface="+mn-lt"/>
              </a:rPr>
              <a:t>Вторая </a:t>
            </a:r>
            <a:r>
              <a:rPr lang="ru-RU" sz="2800" dirty="0" smtClean="0">
                <a:latin typeface="+mn-lt"/>
              </a:rPr>
              <a:t>младшая группа: оттенки (голубой, розовый, серый).</a:t>
            </a:r>
          </a:p>
          <a:p>
            <a:r>
              <a:rPr lang="ru-RU" sz="2800" b="1" dirty="0" smtClean="0">
                <a:latin typeface="+mn-lt"/>
              </a:rPr>
              <a:t>*</a:t>
            </a:r>
            <a:r>
              <a:rPr lang="ru-RU" sz="2800" dirty="0" smtClean="0">
                <a:latin typeface="+mn-lt"/>
              </a:rPr>
              <a:t>Средняя </a:t>
            </a:r>
            <a:r>
              <a:rPr lang="ru-RU" sz="2800" dirty="0" smtClean="0">
                <a:latin typeface="+mn-lt"/>
              </a:rPr>
              <a:t>группа: светло-зелёный, оранжевый, коричневый. </a:t>
            </a:r>
            <a:endParaRPr lang="ru-RU" sz="2800" dirty="0"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4261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Последовательность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восприятия детьми цвета:</a:t>
            </a:r>
            <a:endParaRPr lang="ru-RU" sz="3200" dirty="0"/>
          </a:p>
        </p:txBody>
      </p:sp>
      <p:pic>
        <p:nvPicPr>
          <p:cNvPr id="8" name="Рисунок 5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 smtClean="0">
                <a:solidFill>
                  <a:srgbClr val="FF0000"/>
                </a:solidFill>
              </a:rPr>
              <a:t>      УРОВНИ ЗНАНИЙ ДЕТЕЙ О ЦВЕТЕ: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i="1" dirty="0" smtClean="0">
                <a:latin typeface="+mn-lt"/>
              </a:rPr>
              <a:t>      </a:t>
            </a:r>
            <a:r>
              <a:rPr lang="ru-RU" sz="2400" b="1" dirty="0" smtClean="0">
                <a:latin typeface="+mn-lt"/>
              </a:rPr>
              <a:t>Высокий уровень </a:t>
            </a:r>
            <a:r>
              <a:rPr lang="ru-RU" sz="2400" i="1" dirty="0" smtClean="0">
                <a:latin typeface="+mn-lt"/>
              </a:rPr>
              <a:t>- ребёнок называет все предложенные цвета, может выбрать предметы по цветовому признаку в группы.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>
                <a:latin typeface="+mn-lt"/>
              </a:rPr>
              <a:t>      </a:t>
            </a:r>
            <a:r>
              <a:rPr lang="ru-RU" sz="2400" b="1" dirty="0" smtClean="0">
                <a:latin typeface="+mn-lt"/>
              </a:rPr>
              <a:t>Средний уровень </a:t>
            </a:r>
            <a:r>
              <a:rPr lang="ru-RU" sz="2400" i="1" dirty="0" smtClean="0">
                <a:latin typeface="+mn-lt"/>
              </a:rPr>
              <a:t>- ребёнок называет  не все     предложенные цвета, не может выбрать предметы по цветовому признаку; либо справляется с одним из предложенных заданий (назвал или выбрал).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>
                <a:latin typeface="+mn-lt"/>
              </a:rPr>
              <a:t>      </a:t>
            </a:r>
            <a:r>
              <a:rPr lang="ru-RU" sz="2400" b="1" dirty="0" smtClean="0">
                <a:latin typeface="+mn-lt"/>
              </a:rPr>
              <a:t>Низкий уровень </a:t>
            </a:r>
            <a:r>
              <a:rPr lang="ru-RU" sz="2400" i="1" dirty="0" smtClean="0">
                <a:latin typeface="+mn-lt"/>
              </a:rPr>
              <a:t>- ребёнок не справляется с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dirty="0" smtClean="0">
                <a:latin typeface="+mn-lt"/>
              </a:rPr>
              <a:t>заданием.</a:t>
            </a:r>
            <a:endParaRPr lang="ru-RU" sz="2400" dirty="0">
              <a:latin typeface="+mn-lt"/>
            </a:endParaRPr>
          </a:p>
        </p:txBody>
      </p:sp>
      <p:pic>
        <p:nvPicPr>
          <p:cNvPr id="11" name="Рисунок 6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813"/>
            <a:ext cx="9144000" cy="56880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9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</a:t>
            </a: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800" b="1" u="sng" dirty="0" smtClean="0"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lang="ru-RU" sz="18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07499" y="-1"/>
            <a:ext cx="8928993" cy="885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Нетрадиционное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рисование.</a:t>
            </a:r>
          </a:p>
          <a:p>
            <a:pPr algn="ctr">
              <a:defRPr/>
            </a:pPr>
            <a:endParaRPr lang="ru-RU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3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23336">
            <a:off x="4530725" y="896938"/>
            <a:ext cx="14700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85132">
            <a:off x="301625" y="2541588"/>
            <a:ext cx="169703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38" y="785813"/>
            <a:ext cx="16430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429125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84289">
            <a:off x="6921500" y="4914900"/>
            <a:ext cx="187483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3" y="1285875"/>
            <a:ext cx="313355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рисование пальчиками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рисование ладошкой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тычок жёсткой кистью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5" y="857250"/>
            <a:ext cx="3997077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+mj-lt"/>
              </a:rPr>
              <a:t>Первая младшая группа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1" y="2643188"/>
            <a:ext cx="4030165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+mj-lt"/>
              </a:rPr>
              <a:t>Вторая младшая группа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125" y="3071813"/>
            <a:ext cx="3743275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оттиск поролоном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рисование ватной палочкой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оттиск листьями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4286250"/>
            <a:ext cx="2702074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+mj-lt"/>
              </a:rPr>
              <a:t>Средняя группа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89" y="4786313"/>
            <a:ext cx="3998788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рисование свечой или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восковыми мелками + акварель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оттиск печаткой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оттиск мятой бумагой</a:t>
            </a:r>
          </a:p>
        </p:txBody>
      </p:sp>
      <p:pic>
        <p:nvPicPr>
          <p:cNvPr id="20494" name="Picture 1" descr="C:\Documents and Settings\саша\Рабочий стол\сканированное для конкурса\2011_12_12\IMG_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353267">
            <a:off x="2452688" y="2898775"/>
            <a:ext cx="1643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6924675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solidFill>
                  <a:srgbClr val="0070C0"/>
                </a:solidFill>
              </a:rPr>
              <a:t>УРОВЕНЬ ЗНАНИЙ ДЕТЕЙ О ЦВЕТЕ                </a:t>
            </a:r>
            <a:br>
              <a:rPr lang="ru-RU" b="1" cap="none" dirty="0" smtClean="0">
                <a:solidFill>
                  <a:srgbClr val="0070C0"/>
                </a:solidFill>
              </a:rPr>
            </a:br>
            <a:r>
              <a:rPr lang="ru-RU" b="1" cap="none" dirty="0" smtClean="0">
                <a:solidFill>
                  <a:srgbClr val="0070C0"/>
                </a:solidFill>
              </a:rPr>
              <a:t>     </a:t>
            </a:r>
            <a:r>
              <a:rPr lang="ru-RU" sz="2000" i="1" u="sng" cap="none" dirty="0" smtClean="0">
                <a:solidFill>
                  <a:srgbClr val="FF0000"/>
                </a:solidFill>
              </a:rPr>
              <a:t>(КОНСТАТИРУЮЩИЙ ЭКСПЕРИМЕНТ)</a:t>
            </a:r>
          </a:p>
        </p:txBody>
      </p:sp>
      <p:graphicFrame>
        <p:nvGraphicFramePr>
          <p:cNvPr id="3789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625" y="2349500"/>
          <a:ext cx="8464550" cy="4508500"/>
        </p:xfrm>
        <a:graphic>
          <a:graphicData uri="http://schemas.openxmlformats.org/presentationml/2006/ole">
            <p:oleObj spid="_x0000_s37890" name="Лист" r:id="rId3" imgW="7645047" imgH="4669941" progId="Excel.Sheet.8">
              <p:embed/>
            </p:oleObj>
          </a:graphicData>
        </a:graphic>
      </p:graphicFrame>
      <p:pic>
        <p:nvPicPr>
          <p:cNvPr id="37892" name="Рисунок 5" descr="Психолого-педагогические основы развития цветовосприятия у дете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5572125"/>
            <a:ext cx="154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8888" y="4365625"/>
            <a:ext cx="792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50" y="3141663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275" y="2852738"/>
            <a:ext cx="720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2500" y="4652963"/>
            <a:ext cx="1150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20</a:t>
            </a: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827584" y="1700808"/>
            <a:ext cx="727280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itchFamily="18" charset="0"/>
                <a:cs typeface="Times New Roman" pitchFamily="18" charset="0"/>
              </a:rPr>
              <a:t>Цель:</a:t>
            </a:r>
            <a:r>
              <a:rPr lang="ru-RU" b="1" i="1" dirty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Century Schoolbook" pitchFamily="18" charset="0"/>
                <a:cs typeface="Times New Roman" pitchFamily="18" charset="0"/>
              </a:rPr>
              <a:t>выявить первоначальный уровень знаний детей о цвете.</a:t>
            </a:r>
          </a:p>
        </p:txBody>
      </p:sp>
      <p:sp>
        <p:nvSpPr>
          <p:cNvPr id="37898" name="TextBox 12"/>
          <p:cNvSpPr txBox="1">
            <a:spLocks noChangeArrowheads="1"/>
          </p:cNvSpPr>
          <p:nvPr/>
        </p:nvSpPr>
        <p:spPr bwMode="auto">
          <a:xfrm>
            <a:off x="6300789" y="2492375"/>
            <a:ext cx="251968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itchFamily="18" charset="0"/>
              </a:rPr>
              <a:t>Критерии оценки:</a:t>
            </a:r>
          </a:p>
          <a:p>
            <a:r>
              <a:rPr lang="ru-RU" b="1" dirty="0" smtClean="0">
                <a:latin typeface="Century Schoolbook" pitchFamily="18" charset="0"/>
              </a:rPr>
              <a:t>-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>
                <a:latin typeface="Century Schoolbook" pitchFamily="18" charset="0"/>
              </a:rPr>
              <a:t>называние цвета</a:t>
            </a:r>
          </a:p>
          <a:p>
            <a:r>
              <a:rPr lang="ru-RU" b="1" dirty="0" smtClean="0">
                <a:latin typeface="Century Schoolbook" pitchFamily="18" charset="0"/>
              </a:rPr>
              <a:t>-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>
                <a:latin typeface="Century Schoolbook" pitchFamily="18" charset="0"/>
              </a:rPr>
              <a:t>выбирание цвета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IMG_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549275"/>
            <a:ext cx="41417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0" y="2781300"/>
            <a:ext cx="4140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Schoolbook" pitchFamily="18" charset="0"/>
              </a:rPr>
              <a:t>           </a:t>
            </a:r>
            <a:r>
              <a:rPr lang="ru-RU" sz="1400">
                <a:latin typeface="Century Schoolbook" pitchFamily="18" charset="0"/>
              </a:rPr>
              <a:t>«Бусинки раскатились» </a:t>
            </a:r>
            <a:r>
              <a:rPr lang="ru-RU" sz="1400" b="1">
                <a:latin typeface="Century Schoolbook" pitchFamily="18" charset="0"/>
              </a:rPr>
              <a:t> </a:t>
            </a:r>
          </a:p>
          <a:p>
            <a:r>
              <a:rPr lang="ru-RU" sz="1400" b="1">
                <a:latin typeface="Century Schoolbook" pitchFamily="18" charset="0"/>
              </a:rPr>
              <a:t>                          (дорисовывание)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5148263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8916" name="Picture 3" descr="C:\Documents and Settings\саша\Рабочий стол\сканированное для конкурса\2011_12_08\IMG_0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3573463"/>
            <a:ext cx="41767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-1109663" y="6308725"/>
            <a:ext cx="60420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entury Schoolbook" pitchFamily="18" charset="0"/>
              </a:rPr>
              <a:t>         «Зажги огоньки в окошке» </a:t>
            </a:r>
          </a:p>
          <a:p>
            <a:pPr algn="ctr"/>
            <a:r>
              <a:rPr lang="ru-RU" sz="1400">
                <a:latin typeface="Century Schoolbook" pitchFamily="18" charset="0"/>
              </a:rPr>
              <a:t>         </a:t>
            </a:r>
            <a:r>
              <a:rPr lang="ru-RU" sz="1400" b="1">
                <a:latin typeface="Century Schoolbook" pitchFamily="18" charset="0"/>
              </a:rPr>
              <a:t>(дорисовывание аппликации)</a:t>
            </a:r>
          </a:p>
        </p:txBody>
      </p:sp>
      <p:pic>
        <p:nvPicPr>
          <p:cNvPr id="38918" name="Рисунок 7" descr="DSCN0026 копия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549275"/>
            <a:ext cx="43926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5940425" y="2708275"/>
            <a:ext cx="7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20" name="Рисунок 5" descr="DSCN0028 копия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573463"/>
            <a:ext cx="43926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19700" y="3284538"/>
            <a:ext cx="33353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          </a:t>
            </a:r>
            <a:r>
              <a:rPr lang="ru-RU" sz="1400" b="1" dirty="0">
                <a:latin typeface="+mj-lt"/>
              </a:rPr>
              <a:t>Коллективные работы</a:t>
            </a:r>
          </a:p>
        </p:txBody>
      </p: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107504" y="0"/>
            <a:ext cx="885698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entury Schoolbook" pitchFamily="18" charset="0"/>
              </a:rPr>
              <a:t>         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Приёмы</a:t>
            </a:r>
            <a:r>
              <a:rPr lang="ru-RU" sz="2800" b="1" dirty="0">
                <a:solidFill>
                  <a:srgbClr val="FF0000"/>
                </a:solidFill>
              </a:rPr>
              <a:t>                   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и</a:t>
            </a:r>
            <a:r>
              <a:rPr lang="ru-RU" sz="2800" b="1" dirty="0">
                <a:solidFill>
                  <a:srgbClr val="FF0000"/>
                </a:solidFill>
              </a:rPr>
              <a:t>                     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Формы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                             в работе с детьми: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1751</TotalTime>
  <Words>400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Эркер</vt:lpstr>
      <vt:lpstr>Лист</vt:lpstr>
      <vt:lpstr>Лист Microsoft Office Excel 97-2003</vt:lpstr>
      <vt:lpstr>Слайд 1</vt:lpstr>
      <vt:lpstr>Слайд 2</vt:lpstr>
      <vt:lpstr>Слайд 3</vt:lpstr>
      <vt:lpstr>Слайд 4</vt:lpstr>
      <vt:lpstr>Последовательность восприятия детьми цвета:</vt:lpstr>
      <vt:lpstr>      УРОВНИ ЗНАНИЙ ДЕТЕЙ О ЦВЕТЕ:</vt:lpstr>
      <vt:lpstr>Слайд 7</vt:lpstr>
      <vt:lpstr>УРОВЕНЬ ЗНАНИЙ ДЕТЕЙ О ЦВЕТЕ                      (КОНСТАТИРУЮЩИЙ ЭКСПЕРИМЕНТ)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цветовосприятия у детей дошкольного возраста посредством нетрадиционных способов рисования.</dc:title>
  <dc:creator>Саша</dc:creator>
  <cp:lastModifiedBy>Саня</cp:lastModifiedBy>
  <cp:revision>178</cp:revision>
  <dcterms:created xsi:type="dcterms:W3CDTF">2011-12-07T17:04:20Z</dcterms:created>
  <dcterms:modified xsi:type="dcterms:W3CDTF">2012-02-12T13:44:58Z</dcterms:modified>
</cp:coreProperties>
</file>