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64" r:id="rId3"/>
    <p:sldId id="258" r:id="rId4"/>
    <p:sldId id="263" r:id="rId5"/>
    <p:sldId id="259"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3EE83857-5E55-4F49-950C-7AA982D1172B}" type="datetimeFigureOut">
              <a:rPr lang="ru-RU" smtClean="0"/>
              <a:t>12.10.2014</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4F169-20BA-4DBF-B8DB-4FD512752154}"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EE83857-5E55-4F49-950C-7AA982D1172B}" type="datetimeFigureOut">
              <a:rPr lang="ru-RU" smtClean="0"/>
              <a:t>12.10.2014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4F169-20BA-4DBF-B8DB-4FD51275215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EE83857-5E55-4F49-950C-7AA982D1172B}" type="datetimeFigureOut">
              <a:rPr lang="ru-RU" smtClean="0"/>
              <a:t>12.10.2014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4F169-20BA-4DBF-B8DB-4FD51275215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EE83857-5E55-4F49-950C-7AA982D1172B}" type="datetimeFigureOut">
              <a:rPr lang="ru-RU" smtClean="0"/>
              <a:t>12.10.2014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4F169-20BA-4DBF-B8DB-4FD512752154}"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3EE83857-5E55-4F49-950C-7AA982D1172B}" type="datetimeFigureOut">
              <a:rPr lang="ru-RU" smtClean="0"/>
              <a:t>12.10.2014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4F169-20BA-4DBF-B8DB-4FD512752154}"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EE83857-5E55-4F49-950C-7AA982D1172B}" type="datetimeFigureOut">
              <a:rPr lang="ru-RU" smtClean="0"/>
              <a:t>12.10.2014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4F169-20BA-4DBF-B8DB-4FD512752154}"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3EE83857-5E55-4F49-950C-7AA982D1172B}" type="datetimeFigureOut">
              <a:rPr lang="ru-RU" smtClean="0"/>
              <a:t>12.10.2014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4F169-20BA-4DBF-B8DB-4FD512752154}"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3EE83857-5E55-4F49-950C-7AA982D1172B}" type="datetimeFigureOut">
              <a:rPr lang="ru-RU" smtClean="0"/>
              <a:t>12.10.2014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4F169-20BA-4DBF-B8DB-4FD51275215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3EE83857-5E55-4F49-950C-7AA982D1172B}" type="datetimeFigureOut">
              <a:rPr lang="ru-RU" smtClean="0"/>
              <a:t>12.10.2014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4F169-20BA-4DBF-B8DB-4FD512752154}"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EE83857-5E55-4F49-950C-7AA982D1172B}" type="datetimeFigureOut">
              <a:rPr lang="ru-RU" smtClean="0"/>
              <a:t>12.10.2014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4F169-20BA-4DBF-B8DB-4FD512752154}"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3EE83857-5E55-4F49-950C-7AA982D1172B}" type="datetimeFigureOut">
              <a:rPr lang="ru-RU" smtClean="0"/>
              <a:t>12.10.2014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4F169-20BA-4DBF-B8DB-4FD512752154}"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EE83857-5E55-4F49-950C-7AA982D1172B}" type="datetimeFigureOut">
              <a:rPr lang="ru-RU" smtClean="0"/>
              <a:t>12.10.2014</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4F169-20BA-4DBF-B8DB-4FD512752154}"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44008" y="4005064"/>
            <a:ext cx="4176464" cy="1872208"/>
          </a:xfrm>
        </p:spPr>
        <p:txBody>
          <a:bodyPr>
            <a:noAutofit/>
          </a:bodyPr>
          <a:lstStyle/>
          <a:p>
            <a:pPr algn="r"/>
            <a:r>
              <a:rPr lang="ru-RU" sz="1800" dirty="0">
                <a:solidFill>
                  <a:schemeClr val="tx1">
                    <a:lumMod val="75000"/>
                    <a:lumOff val="25000"/>
                  </a:schemeClr>
                </a:solidFill>
                <a:latin typeface="Times New Roman" panose="02020603050405020304" pitchFamily="18" charset="0"/>
                <a:cs typeface="Times New Roman" panose="02020603050405020304" pitchFamily="18" charset="0"/>
              </a:rPr>
              <a:t>Выполнила </a:t>
            </a:r>
            <a:br>
              <a:rPr lang="ru-RU" sz="1800" dirty="0">
                <a:solidFill>
                  <a:schemeClr val="tx1">
                    <a:lumMod val="75000"/>
                    <a:lumOff val="25000"/>
                  </a:schemeClr>
                </a:solidFill>
                <a:latin typeface="Times New Roman" panose="02020603050405020304" pitchFamily="18" charset="0"/>
                <a:cs typeface="Times New Roman" panose="02020603050405020304" pitchFamily="18" charset="0"/>
              </a:rPr>
            </a:br>
            <a:r>
              <a:rPr lang="ru-RU" sz="1800" dirty="0">
                <a:solidFill>
                  <a:schemeClr val="tx1">
                    <a:lumMod val="75000"/>
                    <a:lumOff val="25000"/>
                  </a:schemeClr>
                </a:solidFill>
                <a:latin typeface="Times New Roman" panose="02020603050405020304" pitchFamily="18" charset="0"/>
                <a:cs typeface="Times New Roman" panose="02020603050405020304" pitchFamily="18" charset="0"/>
              </a:rPr>
              <a:t>воспитатель МБДОУ д/с комбинированного вида №1 ст. Ленинградской Краснодарского края</a:t>
            </a:r>
            <a:r>
              <a:rPr lang="ru-RU" sz="1800" dirty="0">
                <a:solidFill>
                  <a:schemeClr val="tx1"/>
                </a:solidFill>
                <a:latin typeface="Times New Roman" panose="02020603050405020304" pitchFamily="18" charset="0"/>
                <a:cs typeface="Times New Roman" panose="02020603050405020304" pitchFamily="18" charset="0"/>
              </a:rPr>
              <a:t/>
            </a:r>
            <a:br>
              <a:rPr lang="ru-RU" sz="1800" dirty="0">
                <a:solidFill>
                  <a:schemeClr val="tx1"/>
                </a:solidFill>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371600" y="332656"/>
            <a:ext cx="7304856" cy="2880320"/>
          </a:xfrm>
        </p:spPr>
        <p:txBody>
          <a:bodyPr>
            <a:noAutofit/>
          </a:bodyPr>
          <a:lstStyle/>
          <a:p>
            <a:pPr algn="ctr"/>
            <a:endParaRPr lang="ru-RU" sz="2800" dirty="0" smtClean="0">
              <a:solidFill>
                <a:schemeClr val="tx1"/>
              </a:solidFill>
              <a:latin typeface="Times New Roman" panose="02020603050405020304" pitchFamily="18" charset="0"/>
              <a:cs typeface="Times New Roman" panose="02020603050405020304" pitchFamily="18" charset="0"/>
            </a:endParaRPr>
          </a:p>
          <a:p>
            <a:pPr algn="ctr"/>
            <a:endParaRPr lang="ru-RU" sz="2800" dirty="0">
              <a:solidFill>
                <a:schemeClr val="tx1"/>
              </a:solidFill>
              <a:latin typeface="Times New Roman" panose="02020603050405020304" pitchFamily="18" charset="0"/>
              <a:cs typeface="Times New Roman" panose="02020603050405020304" pitchFamily="18" charset="0"/>
            </a:endParaRPr>
          </a:p>
          <a:p>
            <a:pPr algn="ctr"/>
            <a:r>
              <a:rPr lang="ru-RU" sz="2800" dirty="0" smtClean="0">
                <a:solidFill>
                  <a:schemeClr val="tx1"/>
                </a:solidFill>
                <a:latin typeface="Times New Roman" panose="02020603050405020304" pitchFamily="18" charset="0"/>
                <a:cs typeface="Times New Roman" panose="02020603050405020304" pitchFamily="18" charset="0"/>
              </a:rPr>
              <a:t>Обобщение </a:t>
            </a:r>
            <a:r>
              <a:rPr lang="ru-RU" sz="2800" dirty="0">
                <a:solidFill>
                  <a:schemeClr val="tx1"/>
                </a:solidFill>
                <a:latin typeface="Times New Roman" panose="02020603050405020304" pitchFamily="18" charset="0"/>
                <a:cs typeface="Times New Roman" panose="02020603050405020304" pitchFamily="18" charset="0"/>
              </a:rPr>
              <a:t>опыта работы </a:t>
            </a:r>
            <a:br>
              <a:rPr lang="ru-RU" sz="2800" dirty="0">
                <a:solidFill>
                  <a:schemeClr val="tx1"/>
                </a:solidFill>
                <a:latin typeface="Times New Roman" panose="02020603050405020304" pitchFamily="18" charset="0"/>
                <a:cs typeface="Times New Roman" panose="02020603050405020304" pitchFamily="18" charset="0"/>
              </a:rPr>
            </a:br>
            <a:r>
              <a:rPr lang="ru-RU" sz="2800" dirty="0">
                <a:solidFill>
                  <a:schemeClr val="tx1"/>
                </a:solidFill>
                <a:latin typeface="Times New Roman" panose="02020603050405020304" pitchFamily="18" charset="0"/>
                <a:cs typeface="Times New Roman" panose="02020603050405020304" pitchFamily="18" charset="0"/>
              </a:rPr>
              <a:t>воспитателя Галушко Натальи Анатольевны по теме: </a:t>
            </a:r>
            <a:br>
              <a:rPr lang="ru-RU" sz="2800" dirty="0">
                <a:solidFill>
                  <a:schemeClr val="tx1"/>
                </a:solidFill>
                <a:latin typeface="Times New Roman" panose="02020603050405020304" pitchFamily="18" charset="0"/>
                <a:cs typeface="Times New Roman" panose="02020603050405020304" pitchFamily="18" charset="0"/>
              </a:rPr>
            </a:br>
            <a:r>
              <a:rPr lang="ru-RU" sz="2800" dirty="0">
                <a:solidFill>
                  <a:schemeClr val="tx1"/>
                </a:solidFill>
                <a:latin typeface="Times New Roman" panose="02020603050405020304" pitchFamily="18" charset="0"/>
                <a:cs typeface="Times New Roman" panose="02020603050405020304" pitchFamily="18" charset="0"/>
              </a:rPr>
              <a:t> </a:t>
            </a:r>
            <a:r>
              <a:rPr lang="ru-RU" sz="2800" u="sng" dirty="0">
                <a:solidFill>
                  <a:schemeClr val="tx1"/>
                </a:solidFill>
                <a:latin typeface="Times New Roman" panose="02020603050405020304" pitchFamily="18" charset="0"/>
                <a:cs typeface="Times New Roman" panose="02020603050405020304" pitchFamily="18" charset="0"/>
              </a:rPr>
              <a:t>«Роль мелкой моторики в непосредственной образовательной деятельности у детей старшего  дошкольного возраста»</a:t>
            </a:r>
            <a:br>
              <a:rPr lang="ru-RU" sz="2800" u="sng" dirty="0">
                <a:solidFill>
                  <a:schemeClr val="tx1"/>
                </a:solidFill>
                <a:latin typeface="Times New Roman" panose="02020603050405020304" pitchFamily="18" charset="0"/>
                <a:cs typeface="Times New Roman" panose="02020603050405020304" pitchFamily="18" charset="0"/>
              </a:rPr>
            </a:br>
            <a:endParaRPr lang="ru-RU" sz="2800" dirty="0">
              <a:solidFill>
                <a:schemeClr val="tx1"/>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077072"/>
            <a:ext cx="3600400" cy="278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1963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b="1" dirty="0"/>
              <a:t>История  педагогического опыта</a:t>
            </a:r>
            <a:endParaRPr lang="ru-RU" dirty="0"/>
          </a:p>
        </p:txBody>
      </p:sp>
      <p:sp>
        <p:nvSpPr>
          <p:cNvPr id="5" name="Объект 4"/>
          <p:cNvSpPr>
            <a:spLocks noGrp="1"/>
          </p:cNvSpPr>
          <p:nvPr>
            <p:ph sz="half" idx="1"/>
          </p:nvPr>
        </p:nvSpPr>
        <p:spPr>
          <a:xfrm>
            <a:off x="1115616" y="1268760"/>
            <a:ext cx="4536504" cy="5400600"/>
          </a:xfrm>
        </p:spPr>
        <p:txBody>
          <a:bodyPr>
            <a:normAutofit fontScale="55000" lnSpcReduction="20000"/>
          </a:bodyPr>
          <a:lstStyle/>
          <a:p>
            <a:pPr algn="just"/>
            <a:r>
              <a:rPr lang="ru-RU" dirty="0" smtClean="0">
                <a:latin typeface="Times New Roman" panose="02020603050405020304" pitchFamily="18" charset="0"/>
                <a:cs typeface="Times New Roman" panose="02020603050405020304" pitchFamily="18" charset="0"/>
              </a:rPr>
              <a:t>«Истоки способностей и дарования детей – на кончиках их пальцев, от них, образно говоря, идут тончайшие ручейки, которые питают источник творческой мысли» - писал замечательный педагог В.А. Сухомлинский. </a:t>
            </a:r>
          </a:p>
          <a:p>
            <a:pPr algn="just"/>
            <a:r>
              <a:rPr lang="ru-RU" dirty="0" smtClean="0">
                <a:latin typeface="Times New Roman" panose="02020603050405020304" pitchFamily="18" charset="0"/>
                <a:cs typeface="Times New Roman" panose="02020603050405020304" pitchFamily="18" charset="0"/>
              </a:rPr>
              <a:t>Исследования М.М. Кольцовой показали, что существует взаимосвязь между координацией мелких движений руки и речью. Уровень развития речи всегда находится в прямой зависимости от степени развития мелких движений пальцев рук. До тех пор, пока движения пальцев не станут свободными, развитие речи и, следовательно, мышление замедленное, так как мышление тесно связано с речью и зависит от нее.</a:t>
            </a:r>
          </a:p>
          <a:p>
            <a:pPr algn="just"/>
            <a:r>
              <a:rPr lang="ru-RU" dirty="0" smtClean="0">
                <a:latin typeface="Times New Roman" panose="02020603050405020304" pitchFamily="18" charset="0"/>
                <a:cs typeface="Times New Roman" panose="02020603050405020304" pitchFamily="18" charset="0"/>
              </a:rPr>
              <a:t>Умелыми пальцы становятся не сразу. </a:t>
            </a:r>
          </a:p>
          <a:p>
            <a:pPr marL="82296" indent="0" algn="just">
              <a:buNone/>
            </a:pPr>
            <a:endParaRPr lang="ru-RU" dirty="0" smtClean="0">
              <a:latin typeface="Times New Roman" panose="02020603050405020304" pitchFamily="18" charset="0"/>
              <a:cs typeface="Times New Roman" panose="02020603050405020304" pitchFamily="18" charset="0"/>
            </a:endParaRPr>
          </a:p>
          <a:p>
            <a:pPr marL="82296" indent="0" algn="just">
              <a:buNone/>
            </a:pPr>
            <a:r>
              <a:rPr lang="ru-RU" dirty="0" smtClean="0">
                <a:latin typeface="Times New Roman" panose="02020603050405020304" pitchFamily="18" charset="0"/>
                <a:cs typeface="Times New Roman" panose="02020603050405020304" pitchFamily="18" charset="0"/>
              </a:rPr>
              <a:t> Чем больше уверенности и изобретательности в движении детской руки, тем тоньше взаимодействие руки с орудием труда (ручкой, карандашом, кистью). </a:t>
            </a:r>
          </a:p>
          <a:p>
            <a:pPr marL="82296" indent="0" algn="just">
              <a:buNone/>
            </a:pPr>
            <a:r>
              <a:rPr lang="ru-RU" dirty="0" smtClean="0">
                <a:latin typeface="Times New Roman" panose="02020603050405020304" pitchFamily="18" charset="0"/>
                <a:cs typeface="Times New Roman" panose="02020603050405020304" pitchFamily="18" charset="0"/>
              </a:rPr>
              <a:t>Чем больше мастерства в детской руке, тем ребенок умнее: умеет логически рассуждать, достаточно развиты память, внимание, связная речь.</a:t>
            </a:r>
          </a:p>
          <a:p>
            <a:endParaRPr lang="ru-RU" dirty="0"/>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988840"/>
            <a:ext cx="3312368"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Объект 7"/>
          <p:cNvSpPr>
            <a:spLocks noGrp="1"/>
          </p:cNvSpPr>
          <p:nvPr>
            <p:ph sz="half" idx="2"/>
          </p:nvPr>
        </p:nvSpPr>
        <p:spPr>
          <a:xfrm>
            <a:off x="5796136" y="1340768"/>
            <a:ext cx="3137552" cy="4846672"/>
          </a:xfrm>
        </p:spPr>
        <p:txBody>
          <a:bodyPr/>
          <a:lstStyle/>
          <a:p>
            <a:endParaRPr lang="ru-RU" dirty="0" smtClean="0"/>
          </a:p>
          <a:p>
            <a:pPr marL="82296" indent="0">
              <a:buNone/>
            </a:pPr>
            <a:endParaRPr lang="ru-RU" dirty="0" smtClean="0"/>
          </a:p>
          <a:p>
            <a:endParaRPr lang="ru-RU" dirty="0"/>
          </a:p>
          <a:p>
            <a:endParaRPr lang="ru-RU" dirty="0" smtClean="0"/>
          </a:p>
          <a:p>
            <a:pPr marL="82296" indent="0">
              <a:buNone/>
            </a:pPr>
            <a:endParaRPr lang="ru-RU" dirty="0"/>
          </a:p>
        </p:txBody>
      </p:sp>
    </p:spTree>
    <p:extLst>
      <p:ext uri="{BB962C8B-B14F-4D97-AF65-F5344CB8AC3E}">
        <p14:creationId xmlns:p14="http://schemas.microsoft.com/office/powerpoint/2010/main" val="1502031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Актуальность проблемы</a:t>
            </a:r>
            <a:endParaRPr lang="ru-RU" dirty="0"/>
          </a:p>
        </p:txBody>
      </p:sp>
      <p:sp>
        <p:nvSpPr>
          <p:cNvPr id="3" name="Объект 2"/>
          <p:cNvSpPr>
            <a:spLocks noGrp="1"/>
          </p:cNvSpPr>
          <p:nvPr>
            <p:ph idx="1"/>
          </p:nvPr>
        </p:nvSpPr>
        <p:spPr>
          <a:xfrm>
            <a:off x="1435607" y="1268760"/>
            <a:ext cx="7655781" cy="4896544"/>
          </a:xfrm>
        </p:spPr>
        <p:txBody>
          <a:bodyPr>
            <a:normAutofit/>
          </a:bodyPr>
          <a:lstStyle/>
          <a:p>
            <a:pPr marL="82296" indent="0" algn="just">
              <a:buNone/>
            </a:pPr>
            <a:r>
              <a:rPr lang="ru-RU" sz="1600" dirty="0" smtClean="0">
                <a:latin typeface="Times New Roman" panose="02020603050405020304" pitchFamily="18" charset="0"/>
                <a:cs typeface="Times New Roman" panose="02020603050405020304" pitchFamily="18" charset="0"/>
              </a:rPr>
              <a:t>Взрослые</a:t>
            </a:r>
            <a:r>
              <a:rPr lang="ru-RU" sz="1600" dirty="0">
                <a:latin typeface="Times New Roman" panose="02020603050405020304" pitchFamily="18" charset="0"/>
                <a:cs typeface="Times New Roman" panose="02020603050405020304" pitchFamily="18" charset="0"/>
              </a:rPr>
              <a:t>, желая облегчить себе жизнь и сэкономить время, сами того не замечая, лишают возможность ребенку больше работать руками</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В наше суетное время, не каждый может найти время для того, чтобы дождаться, пока ребенок самостоятельно зашнурует ботинки или застегнет все пуговицы на куртке или рубашке. Поэтому родителям проще купить вместо ботинок со шнурками – ботинки на липучках, вместо рубашки – футболку или толстовку, а вместо куртки на пуговицах – куртку на молнии или на тех же липучках. </a:t>
            </a:r>
            <a:r>
              <a:rPr lang="ru-RU" sz="1600" dirty="0" smtClean="0">
                <a:latin typeface="Times New Roman" panose="02020603050405020304" pitchFamily="18" charset="0"/>
                <a:cs typeface="Times New Roman" panose="02020603050405020304" pitchFamily="18" charset="0"/>
              </a:rPr>
              <a:t> Тем самым из </a:t>
            </a:r>
            <a:r>
              <a:rPr lang="ru-RU" sz="1600" dirty="0">
                <a:latin typeface="Times New Roman" panose="02020603050405020304" pitchFamily="18" charset="0"/>
                <a:cs typeface="Times New Roman" panose="02020603050405020304" pitchFamily="18" charset="0"/>
              </a:rPr>
              <a:t>жизни ребенка максимально исключаются мелкие движения пальцами, что так необходимо в дошкольном возрасте.  Дети с плохо развитой ручной моторикой неловко держат ложку, карандаш, не могут самостоятельно застегивать пуговицы, шнуровать ботинки. Им бывает трудно собрать рассыпавшиеся детали конструктора, работать с </a:t>
            </a:r>
            <a:r>
              <a:rPr lang="ru-RU" sz="1600" dirty="0" err="1">
                <a:latin typeface="Times New Roman" panose="02020603050405020304" pitchFamily="18" charset="0"/>
                <a:cs typeface="Times New Roman" panose="02020603050405020304" pitchFamily="18" charset="0"/>
              </a:rPr>
              <a:t>пазлами</a:t>
            </a:r>
            <a:r>
              <a:rPr lang="ru-RU" sz="1600" dirty="0">
                <a:latin typeface="Times New Roman" panose="02020603050405020304" pitchFamily="18" charset="0"/>
                <a:cs typeface="Times New Roman" panose="02020603050405020304" pitchFamily="18" charset="0"/>
              </a:rPr>
              <a:t>, счетными палочками, мозаикой.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149080"/>
            <a:ext cx="3600400"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578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922114"/>
          </a:xfrm>
        </p:spPr>
        <p:txBody>
          <a:bodyPr/>
          <a:lstStyle/>
          <a:p>
            <a:pPr algn="ctr"/>
            <a:r>
              <a:rPr lang="ru-RU" dirty="0" smtClean="0"/>
              <a:t>Задачи</a:t>
            </a:r>
            <a:endParaRPr lang="ru-RU" dirty="0"/>
          </a:p>
        </p:txBody>
      </p:sp>
      <p:sp>
        <p:nvSpPr>
          <p:cNvPr id="3" name="Объект 2"/>
          <p:cNvSpPr>
            <a:spLocks noGrp="1"/>
          </p:cNvSpPr>
          <p:nvPr>
            <p:ph idx="1"/>
          </p:nvPr>
        </p:nvSpPr>
        <p:spPr>
          <a:xfrm>
            <a:off x="1435608" y="1124744"/>
            <a:ext cx="7498080" cy="3312368"/>
          </a:xfrm>
        </p:spPr>
        <p:txBody>
          <a:bodyPr>
            <a:normAutofit/>
          </a:bodyPr>
          <a:lstStyle/>
          <a:p>
            <a:r>
              <a:rPr lang="ru-RU" sz="2000" dirty="0" smtClean="0">
                <a:latin typeface="Times New Roman" panose="02020603050405020304" pitchFamily="18" charset="0"/>
                <a:cs typeface="Times New Roman" panose="02020603050405020304" pitchFamily="18" charset="0"/>
              </a:rPr>
              <a:t>Подготовка кисти </a:t>
            </a:r>
            <a:r>
              <a:rPr lang="ru-RU" sz="2000" dirty="0">
                <a:latin typeface="Times New Roman" panose="02020603050405020304" pitchFamily="18" charset="0"/>
                <a:cs typeface="Times New Roman" panose="02020603050405020304" pitchFamily="18" charset="0"/>
              </a:rPr>
              <a:t>к правильному удержанию </a:t>
            </a:r>
            <a:r>
              <a:rPr lang="ru-RU" sz="2000" dirty="0" smtClean="0">
                <a:latin typeface="Times New Roman" panose="02020603050405020304" pitchFamily="18" charset="0"/>
                <a:cs typeface="Times New Roman" panose="02020603050405020304" pitchFamily="18" charset="0"/>
              </a:rPr>
              <a:t>ручки.</a:t>
            </a:r>
          </a:p>
          <a:p>
            <a:r>
              <a:rPr lang="ru-RU" sz="2000" dirty="0" smtClean="0">
                <a:latin typeface="Times New Roman" panose="02020603050405020304" pitchFamily="18" charset="0"/>
                <a:cs typeface="Times New Roman" panose="02020603050405020304" pitchFamily="18" charset="0"/>
              </a:rPr>
              <a:t>Развитие  точных  и </a:t>
            </a:r>
            <a:r>
              <a:rPr lang="ru-RU" sz="2000" dirty="0">
                <a:latin typeface="Times New Roman" panose="02020603050405020304" pitchFamily="18" charset="0"/>
                <a:cs typeface="Times New Roman" panose="02020603050405020304" pitchFamily="18" charset="0"/>
              </a:rPr>
              <a:t>дифференцированных движений кистей и </a:t>
            </a:r>
            <a:r>
              <a:rPr lang="ru-RU" sz="2000" dirty="0" smtClean="0">
                <a:latin typeface="Times New Roman" panose="02020603050405020304" pitchFamily="18" charset="0"/>
                <a:cs typeface="Times New Roman" panose="02020603050405020304" pitchFamily="18" charset="0"/>
              </a:rPr>
              <a:t>пальцев рук.</a:t>
            </a:r>
          </a:p>
          <a:p>
            <a:r>
              <a:rPr lang="ru-RU" sz="2000" dirty="0" smtClean="0">
                <a:latin typeface="Times New Roman" panose="02020603050405020304" pitchFamily="18" charset="0"/>
                <a:cs typeface="Times New Roman" panose="02020603050405020304" pitchFamily="18" charset="0"/>
              </a:rPr>
              <a:t>Развитие </a:t>
            </a:r>
            <a:r>
              <a:rPr lang="ru-RU" sz="2000" dirty="0">
                <a:latin typeface="Times New Roman" panose="02020603050405020304" pitchFamily="18" charset="0"/>
                <a:cs typeface="Times New Roman" panose="02020603050405020304" pitchFamily="18" charset="0"/>
              </a:rPr>
              <a:t>согласованных движений обеих </a:t>
            </a:r>
            <a:r>
              <a:rPr lang="ru-RU" sz="2000" dirty="0" smtClean="0">
                <a:latin typeface="Times New Roman" panose="02020603050405020304" pitchFamily="18" charset="0"/>
                <a:cs typeface="Times New Roman" panose="02020603050405020304" pitchFamily="18" charset="0"/>
              </a:rPr>
              <a:t>рук.</a:t>
            </a:r>
            <a:endParaRPr lang="ru-RU" sz="2000" dirty="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Развитие  глазомера. </a:t>
            </a:r>
            <a:endParaRPr lang="ru-RU" sz="2000" dirty="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Развитие  </a:t>
            </a:r>
            <a:r>
              <a:rPr lang="ru-RU" sz="2000" dirty="0">
                <a:latin typeface="Times New Roman" panose="02020603050405020304" pitchFamily="18" charset="0"/>
                <a:cs typeface="Times New Roman" panose="02020603050405020304" pitchFamily="18" charset="0"/>
              </a:rPr>
              <a:t>мыслительной деятельности, памяти, внимания, воображения, правильного произношения</a:t>
            </a:r>
            <a:r>
              <a:rPr lang="ru-RU" sz="2000" dirty="0" smtClean="0">
                <a:latin typeface="Times New Roman" panose="02020603050405020304" pitchFamily="18" charset="0"/>
                <a:cs typeface="Times New Roman" panose="02020603050405020304" pitchFamily="18" charset="0"/>
              </a:rPr>
              <a:t>.</a:t>
            </a:r>
          </a:p>
          <a:p>
            <a:r>
              <a:rPr lang="ru-RU" sz="2000" dirty="0">
                <a:latin typeface="Times New Roman" panose="02020603050405020304" pitchFamily="18" charset="0"/>
                <a:cs typeface="Times New Roman" panose="02020603050405020304" pitchFamily="18" charset="0"/>
              </a:rPr>
              <a:t>Совершенствование трудовых навыков, формирование культуры труда.</a:t>
            </a:r>
          </a:p>
          <a:p>
            <a:endParaRPr lang="ru-RU" sz="2000" dirty="0"/>
          </a:p>
          <a:p>
            <a:endParaRPr lang="ru-RU" sz="2000"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3956" y="4857750"/>
            <a:ext cx="1905000"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4800" y="4365104"/>
            <a:ext cx="1905000" cy="1733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4365104"/>
            <a:ext cx="1469907" cy="1696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4857750"/>
            <a:ext cx="2016224"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0744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dirty="0" smtClean="0">
                <a:latin typeface="Times New Roman" panose="02020603050405020304" pitchFamily="18" charset="0"/>
                <a:cs typeface="Times New Roman" panose="02020603050405020304" pitchFamily="18" charset="0"/>
              </a:rPr>
              <a:t>Практическая  работа</a:t>
            </a:r>
            <a:endParaRPr lang="ru-RU" sz="4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115616" y="1268761"/>
            <a:ext cx="7128792" cy="4104455"/>
          </a:xfrm>
        </p:spPr>
        <p:txBody>
          <a:bodyPr>
            <a:normAutofit fontScale="92500" lnSpcReduction="20000"/>
          </a:bodyPr>
          <a:lstStyle/>
          <a:p>
            <a:pPr lvl="0"/>
            <a:r>
              <a:rPr lang="ru-RU" sz="2200" dirty="0" smtClean="0">
                <a:latin typeface="Times New Roman" panose="02020603050405020304" pitchFamily="18" charset="0"/>
                <a:cs typeface="Times New Roman" panose="02020603050405020304" pitchFamily="18" charset="0"/>
              </a:rPr>
              <a:t>пальчиковые игры</a:t>
            </a:r>
            <a:endParaRPr lang="ru-RU" sz="2200" dirty="0">
              <a:latin typeface="Times New Roman" panose="02020603050405020304" pitchFamily="18" charset="0"/>
              <a:cs typeface="Times New Roman" panose="02020603050405020304" pitchFamily="18" charset="0"/>
            </a:endParaRPr>
          </a:p>
          <a:p>
            <a:pPr lvl="0"/>
            <a:r>
              <a:rPr lang="ru-RU" sz="2200" dirty="0">
                <a:latin typeface="Times New Roman" panose="02020603050405020304" pitchFamily="18" charset="0"/>
                <a:cs typeface="Times New Roman" panose="02020603050405020304" pitchFamily="18" charset="0"/>
              </a:rPr>
              <a:t>игры с </a:t>
            </a:r>
            <a:r>
              <a:rPr lang="ru-RU" sz="2200" dirty="0" smtClean="0">
                <a:latin typeface="Times New Roman" panose="02020603050405020304" pitchFamily="18" charset="0"/>
                <a:cs typeface="Times New Roman" panose="02020603050405020304" pitchFamily="18" charset="0"/>
              </a:rPr>
              <a:t>предметами</a:t>
            </a:r>
            <a:endParaRPr lang="ru-RU" sz="2200" dirty="0">
              <a:latin typeface="Times New Roman" panose="02020603050405020304" pitchFamily="18" charset="0"/>
              <a:cs typeface="Times New Roman" panose="02020603050405020304" pitchFamily="18" charset="0"/>
            </a:endParaRPr>
          </a:p>
          <a:p>
            <a:pPr lvl="0"/>
            <a:r>
              <a:rPr lang="ru-RU" sz="2200" dirty="0">
                <a:latin typeface="Times New Roman" panose="02020603050405020304" pitchFamily="18" charset="0"/>
                <a:cs typeface="Times New Roman" panose="02020603050405020304" pitchFamily="18" charset="0"/>
              </a:rPr>
              <a:t>дидактические </a:t>
            </a:r>
            <a:r>
              <a:rPr lang="ru-RU" sz="2200" dirty="0" smtClean="0">
                <a:latin typeface="Times New Roman" panose="02020603050405020304" pitchFamily="18" charset="0"/>
                <a:cs typeface="Times New Roman" panose="02020603050405020304" pitchFamily="18" charset="0"/>
              </a:rPr>
              <a:t>игры</a:t>
            </a:r>
            <a:endParaRPr lang="ru-RU" sz="2200" dirty="0">
              <a:latin typeface="Times New Roman" panose="02020603050405020304" pitchFamily="18" charset="0"/>
              <a:cs typeface="Times New Roman" panose="02020603050405020304" pitchFamily="18" charset="0"/>
            </a:endParaRPr>
          </a:p>
          <a:p>
            <a:pPr lvl="0"/>
            <a:r>
              <a:rPr lang="en-US" sz="2200" dirty="0" err="1">
                <a:latin typeface="Times New Roman" panose="02020603050405020304" pitchFamily="18" charset="0"/>
                <a:cs typeface="Times New Roman" panose="02020603050405020304" pitchFamily="18" charset="0"/>
              </a:rPr>
              <a:t>упражнения</a:t>
            </a:r>
            <a:r>
              <a:rPr lang="en-US" sz="2200" dirty="0">
                <a:latin typeface="Times New Roman" panose="02020603050405020304" pitchFamily="18" charset="0"/>
                <a:cs typeface="Times New Roman" panose="02020603050405020304" pitchFamily="18" charset="0"/>
              </a:rPr>
              <a:t> с </a:t>
            </a:r>
            <a:r>
              <a:rPr lang="en-US" sz="2200" dirty="0" err="1" smtClean="0">
                <a:latin typeface="Times New Roman" panose="02020603050405020304" pitchFamily="18" charset="0"/>
                <a:cs typeface="Times New Roman" panose="02020603050405020304" pitchFamily="18" charset="0"/>
              </a:rPr>
              <a:t>мозаико</a:t>
            </a:r>
            <a:r>
              <a:rPr lang="ru-RU" sz="2200" dirty="0" smtClean="0">
                <a:latin typeface="Times New Roman" panose="02020603050405020304" pitchFamily="18" charset="0"/>
                <a:cs typeface="Times New Roman" panose="02020603050405020304" pitchFamily="18" charset="0"/>
              </a:rPr>
              <a:t>й</a:t>
            </a:r>
            <a:endParaRPr lang="ru-RU" sz="2200" dirty="0">
              <a:latin typeface="Times New Roman" panose="02020603050405020304" pitchFamily="18" charset="0"/>
              <a:cs typeface="Times New Roman" panose="02020603050405020304" pitchFamily="18" charset="0"/>
            </a:endParaRPr>
          </a:p>
          <a:p>
            <a:r>
              <a:rPr lang="ru-RU" sz="2200" dirty="0" smtClean="0">
                <a:latin typeface="Times New Roman" panose="02020603050405020304" pitchFamily="18" charset="0"/>
                <a:cs typeface="Times New Roman" panose="02020603050405020304" pitchFamily="18" charset="0"/>
              </a:rPr>
              <a:t>к</a:t>
            </a:r>
            <a:r>
              <a:rPr lang="en-US" sz="2200" dirty="0" err="1" smtClean="0">
                <a:latin typeface="Times New Roman" panose="02020603050405020304" pitchFamily="18" charset="0"/>
                <a:cs typeface="Times New Roman" panose="02020603050405020304" pitchFamily="18" charset="0"/>
              </a:rPr>
              <a:t>онструирован</a:t>
            </a:r>
            <a:r>
              <a:rPr lang="ru-RU" sz="2200" dirty="0" err="1" smtClean="0">
                <a:latin typeface="Times New Roman" panose="02020603050405020304" pitchFamily="18" charset="0"/>
                <a:cs typeface="Times New Roman" panose="02020603050405020304" pitchFamily="18" charset="0"/>
              </a:rPr>
              <a:t>ие</a:t>
            </a:r>
            <a:r>
              <a:rPr lang="ru-RU" sz="2200" dirty="0" smtClean="0">
                <a:latin typeface="Times New Roman" panose="02020603050405020304" pitchFamily="18" charset="0"/>
                <a:cs typeface="Times New Roman" panose="02020603050405020304" pitchFamily="18" charset="0"/>
              </a:rPr>
              <a:t> и </a:t>
            </a:r>
            <a:r>
              <a:rPr lang="ru-RU" sz="2200" dirty="0">
                <a:latin typeface="Times New Roman" panose="02020603050405020304" pitchFamily="18" charset="0"/>
                <a:cs typeface="Times New Roman" panose="02020603050405020304" pitchFamily="18" charset="0"/>
              </a:rPr>
              <a:t>р</a:t>
            </a:r>
            <a:r>
              <a:rPr lang="en-US" sz="2200" dirty="0" err="1">
                <a:latin typeface="Times New Roman" panose="02020603050405020304" pitchFamily="18" charset="0"/>
                <a:cs typeface="Times New Roman" panose="02020603050405020304" pitchFamily="18" charset="0"/>
              </a:rPr>
              <a:t>исование</a:t>
            </a:r>
            <a:r>
              <a:rPr lang="ru-RU" sz="2200" dirty="0">
                <a:latin typeface="Times New Roman" panose="02020603050405020304" pitchFamily="18" charset="0"/>
                <a:cs typeface="Times New Roman" panose="02020603050405020304" pitchFamily="18" charset="0"/>
              </a:rPr>
              <a:t> </a:t>
            </a:r>
          </a:p>
          <a:p>
            <a:pPr lvl="0"/>
            <a:r>
              <a:rPr lang="ru-RU" sz="2200" dirty="0" smtClean="0">
                <a:latin typeface="Times New Roman" panose="02020603050405020304" pitchFamily="18" charset="0"/>
                <a:cs typeface="Times New Roman" panose="02020603050405020304" pitchFamily="18" charset="0"/>
              </a:rPr>
              <a:t>перевод </a:t>
            </a:r>
            <a:r>
              <a:rPr lang="ru-RU" sz="2200" dirty="0">
                <a:latin typeface="Times New Roman" panose="02020603050405020304" pitchFamily="18" charset="0"/>
                <a:cs typeface="Times New Roman" panose="02020603050405020304" pitchFamily="18" charset="0"/>
              </a:rPr>
              <a:t>картинок через копировальную бумагу </a:t>
            </a:r>
            <a:r>
              <a:rPr lang="ru-RU" sz="2200" dirty="0" smtClean="0">
                <a:latin typeface="Times New Roman" panose="02020603050405020304" pitchFamily="18" charset="0"/>
                <a:cs typeface="Times New Roman" panose="02020603050405020304" pitchFamily="18" charset="0"/>
              </a:rPr>
              <a:t>или </a:t>
            </a:r>
            <a:r>
              <a:rPr lang="ru-RU" sz="2200" dirty="0">
                <a:latin typeface="Times New Roman" panose="02020603050405020304" pitchFamily="18" charset="0"/>
                <a:cs typeface="Times New Roman" panose="02020603050405020304" pitchFamily="18" charset="0"/>
              </a:rPr>
              <a:t>обведение </a:t>
            </a:r>
            <a:r>
              <a:rPr lang="ru-RU" sz="2200" dirty="0" smtClean="0">
                <a:latin typeface="Times New Roman" panose="02020603050405020304" pitchFamily="18" charset="0"/>
                <a:cs typeface="Times New Roman" panose="02020603050405020304" pitchFamily="18" charset="0"/>
              </a:rPr>
              <a:t>контура</a:t>
            </a:r>
            <a:endParaRPr lang="ru-RU" sz="2200" dirty="0">
              <a:latin typeface="Times New Roman" panose="02020603050405020304" pitchFamily="18" charset="0"/>
              <a:cs typeface="Times New Roman" panose="02020603050405020304" pitchFamily="18" charset="0"/>
            </a:endParaRPr>
          </a:p>
          <a:p>
            <a:pPr lvl="0"/>
            <a:r>
              <a:rPr lang="en-US" sz="2200" dirty="0" err="1" smtClean="0">
                <a:latin typeface="Times New Roman" panose="02020603050405020304" pitchFamily="18" charset="0"/>
                <a:cs typeface="Times New Roman" panose="02020603050405020304" pitchFamily="18" charset="0"/>
              </a:rPr>
              <a:t>вырезание</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ножницами</a:t>
            </a:r>
            <a:r>
              <a:rPr lang="en-US" sz="2200" dirty="0">
                <a:latin typeface="Times New Roman" panose="02020603050405020304" pitchFamily="18" charset="0"/>
                <a:cs typeface="Times New Roman" panose="02020603050405020304" pitchFamily="18" charset="0"/>
              </a:rPr>
              <a:t> </a:t>
            </a:r>
            <a:endParaRPr lang="ru-RU" sz="2200" dirty="0" smtClean="0">
              <a:latin typeface="Times New Roman" panose="02020603050405020304" pitchFamily="18" charset="0"/>
              <a:cs typeface="Times New Roman" panose="02020603050405020304" pitchFamily="18" charset="0"/>
            </a:endParaRPr>
          </a:p>
          <a:p>
            <a:pPr lvl="0"/>
            <a:r>
              <a:rPr lang="ru-RU" sz="2200" dirty="0" smtClean="0">
                <a:latin typeface="Times New Roman" panose="02020603050405020304" pitchFamily="18" charset="0"/>
                <a:cs typeface="Times New Roman" panose="02020603050405020304" pitchFamily="18" charset="0"/>
              </a:rPr>
              <a:t>перебирание круп</a:t>
            </a:r>
          </a:p>
          <a:p>
            <a:pPr lvl="0"/>
            <a:r>
              <a:rPr lang="ru-RU" sz="2200" dirty="0" smtClean="0">
                <a:latin typeface="Times New Roman" panose="02020603050405020304" pitchFamily="18" charset="0"/>
                <a:cs typeface="Times New Roman" panose="02020603050405020304" pitchFamily="18" charset="0"/>
              </a:rPr>
              <a:t>перелистывание </a:t>
            </a:r>
            <a:r>
              <a:rPr lang="ru-RU" sz="2200" dirty="0">
                <a:latin typeface="Times New Roman" panose="02020603050405020304" pitchFamily="18" charset="0"/>
                <a:cs typeface="Times New Roman" panose="02020603050405020304" pitchFamily="18" charset="0"/>
              </a:rPr>
              <a:t>книжных страниц </a:t>
            </a:r>
            <a:endParaRPr lang="ru-RU" sz="2200" dirty="0" smtClean="0">
              <a:latin typeface="Times New Roman" panose="02020603050405020304" pitchFamily="18" charset="0"/>
              <a:cs typeface="Times New Roman" panose="02020603050405020304" pitchFamily="18" charset="0"/>
            </a:endParaRPr>
          </a:p>
          <a:p>
            <a:pPr lvl="0"/>
            <a:r>
              <a:rPr lang="ru-RU" sz="2200" dirty="0" smtClean="0">
                <a:latin typeface="Times New Roman" panose="02020603050405020304" pitchFamily="18" charset="0"/>
                <a:cs typeface="Times New Roman" panose="02020603050405020304" pitchFamily="18" charset="0"/>
              </a:rPr>
              <a:t>лепка </a:t>
            </a:r>
            <a:r>
              <a:rPr lang="ru-RU" sz="2200" dirty="0">
                <a:latin typeface="Times New Roman" panose="02020603050405020304" pitchFamily="18" charset="0"/>
                <a:cs typeface="Times New Roman" panose="02020603050405020304" pitchFamily="18" charset="0"/>
              </a:rPr>
              <a:t>из </a:t>
            </a:r>
            <a:r>
              <a:rPr lang="ru-RU" sz="2200" dirty="0" smtClean="0">
                <a:latin typeface="Times New Roman" panose="02020603050405020304" pitchFamily="18" charset="0"/>
                <a:cs typeface="Times New Roman" panose="02020603050405020304" pitchFamily="18" charset="0"/>
              </a:rPr>
              <a:t>пластилина</a:t>
            </a:r>
          </a:p>
          <a:p>
            <a:r>
              <a:rPr lang="ru-RU" sz="2200" dirty="0" smtClean="0">
                <a:latin typeface="Times New Roman" panose="02020603050405020304" pitchFamily="18" charset="0"/>
                <a:cs typeface="Times New Roman" panose="02020603050405020304" pitchFamily="18" charset="0"/>
              </a:rPr>
              <a:t>игры </a:t>
            </a:r>
            <a:r>
              <a:rPr lang="ru-RU" sz="2200" dirty="0">
                <a:latin typeface="Times New Roman" panose="02020603050405020304" pitchFamily="18" charset="0"/>
                <a:cs typeface="Times New Roman" panose="02020603050405020304" pitchFamily="18" charset="0"/>
              </a:rPr>
              <a:t>с песком, водой. </a:t>
            </a:r>
          </a:p>
          <a:p>
            <a:pPr lvl="0"/>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573015"/>
            <a:ext cx="2736304" cy="273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1124744"/>
            <a:ext cx="2180532"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82641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278</TotalTime>
  <Words>399</Words>
  <Application>Microsoft Office PowerPoint</Application>
  <PresentationFormat>Экран (4:3)</PresentationFormat>
  <Paragraphs>35</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Солнцестояние</vt:lpstr>
      <vt:lpstr>Выполнила  воспитатель МБДОУ д/с комбинированного вида №1 ст. Ленинградской Краснодарского края </vt:lpstr>
      <vt:lpstr>История  педагогического опыта</vt:lpstr>
      <vt:lpstr>Актуальность проблемы</vt:lpstr>
      <vt:lpstr>Задачи</vt:lpstr>
      <vt:lpstr>Практическая  работа</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XP</dc:creator>
  <cp:lastModifiedBy>XP</cp:lastModifiedBy>
  <cp:revision>14</cp:revision>
  <dcterms:created xsi:type="dcterms:W3CDTF">2014-10-12T15:59:42Z</dcterms:created>
  <dcterms:modified xsi:type="dcterms:W3CDTF">2014-10-12T20:37:46Z</dcterms:modified>
</cp:coreProperties>
</file>