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"/>
    <p:penClr>
      <a:srgbClr val="FF0000"/>
    </p:penClr>
  </p:showPr>
  <p:clrMru>
    <a:srgbClr val="422C16"/>
    <a:srgbClr val="0C788E"/>
    <a:srgbClr val="006666"/>
    <a:srgbClr val="0099CC"/>
    <a:srgbClr val="3366CC"/>
    <a:srgbClr val="660033"/>
    <a:srgbClr val="0033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29" autoAdjust="0"/>
    <p:restoredTop sz="94598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F7A1-8EC8-4CEF-8D17-1DBDE4F398F4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3263-72CC-4F62-8F13-29A94ABC9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3263-72CC-4F62-8F13-29A94ABC940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14282" y="5445125"/>
            <a:ext cx="8572560" cy="6477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Выполнила воспитатель МБДОУ №38</a:t>
            </a:r>
            <a:br>
              <a:rPr lang="ru-RU" sz="2000" b="1" dirty="0" smtClean="0">
                <a:solidFill>
                  <a:srgbClr val="663300"/>
                </a:solidFill>
              </a:rPr>
            </a:br>
            <a:r>
              <a:rPr lang="ru-RU" sz="2000" b="1" dirty="0" smtClean="0">
                <a:solidFill>
                  <a:srgbClr val="663300"/>
                </a:solidFill>
              </a:rPr>
              <a:t>БАСКОВА НАТАЛЬЯ АЛЕКСАНДРОНА</a:t>
            </a:r>
            <a:endParaRPr lang="es-ES" sz="2000" b="1" dirty="0">
              <a:solidFill>
                <a:srgbClr val="663300"/>
              </a:solidFill>
            </a:endParaRPr>
          </a:p>
        </p:txBody>
      </p:sp>
      <p:sp>
        <p:nvSpPr>
          <p:cNvPr id="20" name="Rectangle 150"/>
          <p:cNvSpPr txBox="1">
            <a:spLocks noChangeArrowheads="1"/>
          </p:cNvSpPr>
          <p:nvPr/>
        </p:nvSpPr>
        <p:spPr bwMode="auto">
          <a:xfrm>
            <a:off x="285720" y="1857364"/>
            <a:ext cx="857256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Пальчиковая гимнастика и развитие речи детей</a:t>
            </a:r>
            <a:endParaRPr kumimoji="0" lang="es-ES" sz="48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Требования к проведению пальчиковых игр:</a:t>
            </a:r>
          </a:p>
          <a:p>
            <a:r>
              <a:rPr lang="ru-RU" sz="2400" b="1" dirty="0" smtClean="0"/>
              <a:t>1) При выполнении различных упражнений необходимо задействовать все пальцы руки, пальцы левой и правой рук следует нагружать равномерно.</a:t>
            </a:r>
          </a:p>
          <a:p>
            <a:r>
              <a:rPr lang="ru-RU" sz="2400" b="1" dirty="0" smtClean="0"/>
              <a:t>2) После каждого упражнения нужно расслаблять пальцы ( например, потрясти кистями рук).</a:t>
            </a:r>
          </a:p>
          <a:p>
            <a:r>
              <a:rPr lang="ru-RU" sz="2400" b="1" dirty="0" smtClean="0"/>
              <a:t>3) Упражнения должны быть построены таким образом, чтобы сочетались сжатие, растяжение, расслабление кисти; использовались изолированные движения каждого пальца.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/>
          <a:lstStyle/>
          <a:p>
            <a:r>
              <a:rPr lang="ru-RU" sz="2400" b="1" dirty="0" smtClean="0"/>
              <a:t>4) Подбор упражнений с учётом возрастных и индивидуальных возможностей детей.</a:t>
            </a:r>
          </a:p>
          <a:p>
            <a:r>
              <a:rPr lang="ru-RU" sz="2400" b="1" dirty="0" smtClean="0"/>
              <a:t>5) Наличие познавательной направленности текстов к упражнениям. </a:t>
            </a:r>
          </a:p>
          <a:p>
            <a:r>
              <a:rPr lang="ru-RU" sz="2400" b="1" dirty="0" smtClean="0"/>
              <a:t>6) Главное помнить золотое правило: игры и упражнения, пальчиковые разминки должны проводиться систематически.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Рекомендации по выполнению пальчиковой гимнастики.</a:t>
            </a:r>
          </a:p>
          <a:p>
            <a:r>
              <a:rPr lang="ru-RU" sz="2400" b="1" dirty="0" smtClean="0"/>
              <a:t>Во время пальчиковых игр следует садиться друг против друга, так, чтобы лица взрослого и ребенка были на одной высоте и оба хорошо видели друг друга.</a:t>
            </a:r>
          </a:p>
          <a:p>
            <a:r>
              <a:rPr lang="ru-RU" sz="2400" b="1" dirty="0" smtClean="0"/>
              <a:t>Все упражнения выполняются в медленном темпе, от 3 до 5 раз, сначала правой рукой, затем левой, а потом двумя руками вместе.</a:t>
            </a:r>
            <a:br>
              <a:rPr lang="ru-RU" sz="2400" b="1" dirty="0" smtClean="0"/>
            </a:br>
            <a:r>
              <a:rPr lang="ru-RU" sz="2400" b="1" dirty="0" smtClean="0"/>
              <a:t>Выполняя упражнения вместе с детьми, обязательно нужно демонстрировать собственную увлеченность игрой.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r>
              <a:rPr lang="ru-RU" sz="2400" b="1" dirty="0" smtClean="0"/>
              <a:t>При выполнении упражнений необходимо вовлекать, по возможности, все пальцы руки.</a:t>
            </a:r>
          </a:p>
          <a:p>
            <a:r>
              <a:rPr lang="ru-RU" sz="2400" b="1" dirty="0" smtClean="0"/>
              <a:t>Нужно добиваться, чтобы все упражнения выполнялись детьми легко, без чрезмерного напряжения мышц руки, чтобы они приносили радость.</a:t>
            </a:r>
          </a:p>
          <a:p>
            <a:r>
              <a:rPr lang="ru-RU" sz="2400" b="1" dirty="0" smtClean="0"/>
              <a:t>Все указания даются спокойным, доброжелательным тоном, чётко, без лишних слов. При необходимости отдельным детям оказывается помощь.</a:t>
            </a:r>
          </a:p>
          <a:p>
            <a:r>
              <a:rPr lang="ru-RU" sz="2400" b="1" dirty="0" smtClean="0"/>
              <a:t>Выбрав два или три упражнения, постепенно заменяют их новыми.</a:t>
            </a:r>
            <a:endParaRPr lang="ru-RU" b="1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r>
              <a:rPr lang="ru-RU" sz="2400" b="1" dirty="0" smtClean="0"/>
              <a:t>Следует чётко придерживаться следующего правила: не ставить перед детьми несколько сложных задач сразу (к примеру: показывать движения и произносить текст). Так как объём внимания у детей ограничен, и невыполнимая задача может «отбить» интерес к игре.</a:t>
            </a:r>
          </a:p>
          <a:p>
            <a:r>
              <a:rPr lang="ru-RU" sz="2400" b="1" dirty="0" smtClean="0"/>
              <a:t>Никогда не следует принуждать ребенка играть. Попытайтесь разобраться в причинах отказа, если возможно, ликвидируйте их (например, изменив задание) или поменяйте игру.</a:t>
            </a:r>
          </a:p>
          <a:p>
            <a:endParaRPr lang="ru-RU" sz="2400" b="1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Все пальчиковые игры проводятся тремя способами: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1) взрослый сам выполняет движения – ребенок смотрит;</a:t>
            </a:r>
            <a:br>
              <a:rPr lang="ru-RU" b="1" dirty="0" smtClean="0"/>
            </a:br>
            <a:r>
              <a:rPr lang="ru-RU" b="1" dirty="0" smtClean="0"/>
              <a:t>2) взрослый выполняет движения руками ребенка;</a:t>
            </a:r>
            <a:br>
              <a:rPr lang="ru-RU" b="1" dirty="0" smtClean="0"/>
            </a:br>
            <a:r>
              <a:rPr lang="ru-RU" b="1" dirty="0" smtClean="0"/>
              <a:t>3) ребенок выполняет движения своими руками.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25963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Виды пальчиковых игр.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1) Игры – манипуляции.</a:t>
            </a:r>
          </a:p>
          <a:p>
            <a:r>
              <a:rPr lang="ru-RU" sz="2000" b="1" dirty="0" smtClean="0"/>
              <a:t>К ним можно отнести такие игры как: «Сорока, сорока», «</a:t>
            </a:r>
            <a:r>
              <a:rPr lang="ru-RU" sz="2000" b="1" dirty="0" err="1" smtClean="0"/>
              <a:t>Сорока-белобока</a:t>
            </a:r>
            <a:r>
              <a:rPr lang="ru-RU" sz="2000" b="1" dirty="0" smtClean="0"/>
              <a:t>», «Ладушки», «Пальчик-мальчик, где ты был?..», «Оладушки», «Мы делили апельсин…», «Этот пальчик хочет спать…», «Моя семья», «Раз, два, три, четыре, кто живёт в моей квартире?..», «Пальчики пошли гулять…» и др. - ребёнок поочерёдно загибает каждый пальчик. Эти упражнения он может выполнять самостоятельно или с помощью взрослого. Они развивают воображение: в каждом пальчике ребёнок видит тот или иной образ.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2) Сюжетные пальчиковые игры:</a:t>
            </a:r>
          </a:p>
          <a:p>
            <a:r>
              <a:rPr lang="ru-RU" sz="2000" b="1" dirty="0" smtClean="0"/>
              <a:t>«Птички», «Грибы», «Елка», «Урожай», «Распускается цветок», «Грабли» и др.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3) Пальчиковые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кинезиологические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упражнения, </a:t>
            </a:r>
            <a:r>
              <a:rPr lang="ru-RU" sz="2000" b="1" dirty="0" smtClean="0"/>
              <a:t>такие как: «Кулак – ладонь - ребро», «Ухо - нос», «Горизонтальная восьмерка», «Симметричные рисунки», «Колечко» и др.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4) Пальчиковые упражнения в сочетании с массажем кистей и пальцев рук.</a:t>
            </a:r>
          </a:p>
          <a:p>
            <a:r>
              <a:rPr lang="ru-RU" sz="2000" b="1" dirty="0" smtClean="0"/>
              <a:t>В данных упражнениях используются традиционные для массажа движения – разминание, растирание, надавливание, пощипывание (от периферии к центру).«Помоем руки под горячей струёй воды», «Надеваем перчатки», «Засолка капусты», «Согреем руки», «Молоточек» </a:t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r>
              <a:rPr lang="ru-RU" sz="2000" b="1" dirty="0" smtClean="0"/>
              <a:t>Для более эффективного </a:t>
            </a:r>
            <a:r>
              <a:rPr lang="ru-RU" sz="2000" b="1" dirty="0" err="1" smtClean="0"/>
              <a:t>самомассажа</a:t>
            </a:r>
            <a:r>
              <a:rPr lang="ru-RU" sz="2000" b="1" dirty="0" smtClean="0"/>
              <a:t> кисти рук используются грецкий орех, каштан, шестигранный карандаш, массажный мячик.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5) Пальчиковые упражнения в сочетании со звуковой гимнастикой.</a:t>
            </a:r>
          </a:p>
          <a:p>
            <a:r>
              <a:rPr lang="ru-RU" sz="2000" b="1" dirty="0" smtClean="0"/>
              <a:t>Ребёнок может поочерёдно соединять пальцы каждой руки друг с другом, или выпрямлять по очереди каждый палец, или сжимать пальцы в кулак и разжимать и в это время произносить звуки: </a:t>
            </a:r>
            <a:r>
              <a:rPr lang="ru-RU" sz="2000" b="1" dirty="0" err="1" smtClean="0"/>
              <a:t>б-п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д-т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к-г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6) «Театр в руке»: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Осьминожки</a:t>
            </a:r>
            <a:r>
              <a:rPr lang="ru-RU" sz="2000" b="1" dirty="0" smtClean="0"/>
              <a:t>», «Бабочка», «Сказка», «Зайчик», «Коза», «Кошка», «Курочка», «Мышка», «Собачка» и др.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Пальчиковая гимнастика включает очень разнообразные упражнения и фигуры, которые делаются с помощью положения рук и пальцев в пространстве.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/>
              <a:t>I. ВЫПОЛНЕНИЕ ФИГУРОК ИЗ ПАЛЬЦЕВ</a:t>
            </a:r>
          </a:p>
          <a:p>
            <a:r>
              <a:rPr lang="ru-RU" sz="2400" dirty="0" smtClean="0"/>
              <a:t>		</a:t>
            </a:r>
            <a:r>
              <a:rPr lang="ru-RU" sz="1800" b="1" dirty="0" smtClean="0"/>
              <a:t>Домик</a:t>
            </a:r>
          </a:p>
          <a:p>
            <a:pPr lvl="4">
              <a:buNone/>
            </a:pPr>
            <a:r>
              <a:rPr lang="ru-RU" sz="1800" b="1" i="1" dirty="0" smtClean="0"/>
              <a:t>Дом стоит с трубой и крышей,</a:t>
            </a:r>
          </a:p>
          <a:p>
            <a:pPr lvl="4">
              <a:buNone/>
            </a:pPr>
            <a:r>
              <a:rPr lang="ru-RU" sz="1800" b="1" i="1" dirty="0" smtClean="0"/>
              <a:t>На балкон гулять я вышел.</a:t>
            </a:r>
          </a:p>
          <a:p>
            <a:pPr lvl="4">
              <a:buNone/>
            </a:pPr>
            <a:r>
              <a:rPr lang="ru-RU" sz="1800" dirty="0" smtClean="0"/>
              <a:t>Ладони направлены под углом, кончики пальцев</a:t>
            </a:r>
          </a:p>
          <a:p>
            <a:pPr lvl="4">
              <a:buNone/>
            </a:pPr>
            <a:r>
              <a:rPr lang="ru-RU" sz="1800" dirty="0" smtClean="0"/>
              <a:t>соприкасаются; средний палец правой руки поднят вверх,</a:t>
            </a:r>
          </a:p>
          <a:p>
            <a:pPr lvl="4">
              <a:buNone/>
            </a:pPr>
            <a:r>
              <a:rPr lang="ru-RU" sz="1800" dirty="0" smtClean="0"/>
              <a:t>кончики мизинцев касаются друг друга, выполняя прямую</a:t>
            </a:r>
          </a:p>
          <a:p>
            <a:pPr lvl="4">
              <a:buNone/>
            </a:pPr>
            <a:r>
              <a:rPr lang="ru-RU" sz="1800" dirty="0" smtClean="0"/>
              <a:t>линию (труба, балкон).</a:t>
            </a:r>
          </a:p>
          <a:p>
            <a:endParaRPr lang="ru-RU" dirty="0"/>
          </a:p>
        </p:txBody>
      </p:sp>
      <p:pic>
        <p:nvPicPr>
          <p:cNvPr id="4" name="Содержимое 3" descr="domi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2643182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“</a:t>
            </a:r>
            <a:r>
              <a:rPr lang="ru-RU" b="1" dirty="0" smtClean="0"/>
              <a:t>Источник способностей и дарований детей – на кончиках их пальцев. От пальцев, образно говоря, идут тончайшие ручейки, которые питают источники творческой мысли”</a:t>
            </a:r>
          </a:p>
          <a:p>
            <a:pPr algn="ctr"/>
            <a:r>
              <a:rPr lang="ru-RU" b="1" dirty="0" smtClean="0"/>
              <a:t>(В.А. Сухомлинский).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r>
              <a:rPr lang="ru-RU" sz="1800" b="1" dirty="0" smtClean="0"/>
              <a:t>                             Очки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</a:t>
            </a:r>
            <a:r>
              <a:rPr lang="ru-RU" sz="1800" b="1" i="1" dirty="0" smtClean="0"/>
              <a:t>Бабушка очки надела</a:t>
            </a:r>
            <a:br>
              <a:rPr lang="ru-RU" sz="1800" b="1" i="1" dirty="0" smtClean="0"/>
            </a:br>
            <a:r>
              <a:rPr lang="ru-RU" sz="1800" b="1" i="1" dirty="0" smtClean="0"/>
              <a:t>                             И внучонка разглядела.</a:t>
            </a:r>
            <a:br>
              <a:rPr lang="ru-RU" sz="1800" b="1" i="1" dirty="0" smtClean="0"/>
            </a:br>
            <a:r>
              <a:rPr lang="ru-RU" sz="1800" b="1" i="1" dirty="0" smtClean="0"/>
              <a:t>                  </a:t>
            </a:r>
            <a:r>
              <a:rPr lang="ru-RU" sz="1000" b="1" dirty="0" smtClean="0"/>
              <a:t>Большой палец правой и левой руки вместе с  остальными образуют колечко.</a:t>
            </a:r>
            <a:br>
              <a:rPr lang="ru-RU" sz="1000" b="1" dirty="0" smtClean="0"/>
            </a:br>
            <a:r>
              <a:rPr lang="ru-RU" sz="1000" b="1" dirty="0" smtClean="0"/>
              <a:t>                                 Колечки поднести к глазам</a:t>
            </a:r>
          </a:p>
          <a:p>
            <a:endParaRPr lang="ru-RU" sz="1000" dirty="0" smtClean="0"/>
          </a:p>
          <a:p>
            <a:r>
              <a:rPr lang="ru-RU" sz="1800" b="1" dirty="0" smtClean="0"/>
              <a:t>                             Лодка.</a:t>
            </a:r>
          </a:p>
          <a:p>
            <a:r>
              <a:rPr lang="ru-RU" sz="1800" b="1" dirty="0" smtClean="0"/>
              <a:t>                             </a:t>
            </a:r>
            <a:r>
              <a:rPr lang="ru-RU" sz="1800" b="1" i="1" dirty="0" smtClean="0"/>
              <a:t>Лодочка плывет по речке,</a:t>
            </a:r>
            <a:br>
              <a:rPr lang="ru-RU" sz="1800" b="1" i="1" dirty="0" smtClean="0"/>
            </a:br>
            <a:r>
              <a:rPr lang="ru-RU" sz="1800" b="1" i="1" dirty="0" smtClean="0"/>
              <a:t>                             Оставляя на воде колечки.</a:t>
            </a:r>
          </a:p>
          <a:p>
            <a:r>
              <a:rPr lang="ru-RU" sz="1000" b="1" dirty="0" smtClean="0"/>
              <a:t>                                 Обе ладони поставлены на ребро, большие пальцы прижаты к ладоням</a:t>
            </a:r>
          </a:p>
          <a:p>
            <a:r>
              <a:rPr lang="ru-RU" sz="1000" b="1" dirty="0" smtClean="0"/>
              <a:t>                                 (как ковшик).</a:t>
            </a:r>
          </a:p>
          <a:p>
            <a:r>
              <a:rPr lang="ru-RU" sz="1800" b="1" dirty="0" smtClean="0"/>
              <a:t>                             </a:t>
            </a:r>
          </a:p>
          <a:p>
            <a:r>
              <a:rPr lang="ru-RU" sz="1800" b="1" dirty="0" smtClean="0"/>
              <a:t>                             Пароход</a:t>
            </a:r>
            <a:br>
              <a:rPr lang="ru-RU" sz="1800" b="1" dirty="0" smtClean="0"/>
            </a:br>
            <a:r>
              <a:rPr lang="ru-RU" sz="1800" b="1" i="1" dirty="0" smtClean="0"/>
              <a:t>                             Пароход плывет по речке,</a:t>
            </a:r>
            <a:br>
              <a:rPr lang="ru-RU" sz="1800" b="1" i="1" dirty="0" smtClean="0"/>
            </a:br>
            <a:r>
              <a:rPr lang="ru-RU" sz="1800" b="1" i="1" dirty="0" smtClean="0"/>
              <a:t>                             И пыхтит он, словно печка</a:t>
            </a:r>
            <a:br>
              <a:rPr lang="ru-RU" sz="1800" b="1" i="1" dirty="0" smtClean="0"/>
            </a:br>
            <a:r>
              <a:rPr lang="ru-RU" sz="1800" b="1" i="1" dirty="0" smtClean="0"/>
              <a:t>                  </a:t>
            </a:r>
            <a:r>
              <a:rPr lang="ru-RU" sz="1000" b="1" dirty="0" smtClean="0"/>
              <a:t>Обе ладони поставлены на ребро, мизинцы прижаты (как ковшик), а большие</a:t>
            </a:r>
            <a:br>
              <a:rPr lang="ru-RU" sz="1000" b="1" dirty="0" smtClean="0"/>
            </a:br>
            <a:r>
              <a:rPr lang="ru-RU" sz="1000" b="1" dirty="0" smtClean="0"/>
              <a:t>                                 пальцы подняты вверх.</a:t>
            </a:r>
          </a:p>
          <a:p>
            <a:endParaRPr lang="ru-RU" dirty="0" smtClean="0"/>
          </a:p>
        </p:txBody>
      </p:sp>
      <p:pic>
        <p:nvPicPr>
          <p:cNvPr id="4" name="Содержимое 3" descr="othk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428604"/>
            <a:ext cx="1428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3" descr="lodk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15206" y="2143116"/>
            <a:ext cx="1428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r>
              <a:rPr lang="ru-RU" sz="2400" b="1" dirty="0" smtClean="0"/>
              <a:t>Пальчиковая гимнастика — пальчиковые загадки.</a:t>
            </a:r>
          </a:p>
          <a:p>
            <a:r>
              <a:rPr lang="ru-RU" sz="2400" dirty="0" smtClean="0"/>
              <a:t>Поиграйте с детьми в пальчиковые загадки. Вы показываете фигуру пальчиками, а они  отгадывают, что это за предмет и повторяют Ваше движение. Сначала фигуры показываете Вы, а потом дети. Можно придумывать свои фигуры. Фигуры должны быть понятными и узнаваемыми детьми.</a:t>
            </a:r>
          </a:p>
          <a:p>
            <a:r>
              <a:rPr lang="ru-RU" sz="2400" dirty="0" smtClean="0"/>
              <a:t>Вот еще несколько пальчиковых фигур для  таких игр-загадок. 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alchikovaya-gimnastika-v-kartinkah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500042"/>
            <a:ext cx="6643734" cy="4380542"/>
          </a:xfr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54032"/>
          </a:xfrm>
        </p:spPr>
        <p:txBody>
          <a:bodyPr/>
          <a:lstStyle/>
          <a:p>
            <a:r>
              <a:rPr lang="ru-RU" sz="2400" b="1" dirty="0" smtClean="0"/>
              <a:t>Пальчиковые сказки и загадки</a:t>
            </a:r>
            <a:endParaRPr lang="ru-RU" sz="2400" b="1" dirty="0"/>
          </a:p>
        </p:txBody>
      </p:sp>
      <p:pic>
        <p:nvPicPr>
          <p:cNvPr id="4" name="Содержимое 3" descr="palchikovaya-gimnastika-v-kartinkah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928670"/>
            <a:ext cx="5929354" cy="3944079"/>
          </a:xfrm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r>
              <a:rPr lang="ru-RU" sz="2400" b="1" dirty="0" smtClean="0"/>
              <a:t>Пальчиковая гимнастика — теневой пальчиковый театр</a:t>
            </a:r>
            <a:br>
              <a:rPr lang="ru-RU" sz="2400" b="1" dirty="0" smtClean="0"/>
            </a:br>
            <a:r>
              <a:rPr lang="ru-RU" sz="2400" dirty="0" smtClean="0"/>
              <a:t>очень полезен для развития мелкой моторики и теневой пальчиковый театр. На рисунке в начале статьи и ниже даны схемы фигур, которые можно использовать для показа сказок в таком театре.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nevoy-palchikovyi-teatr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428604"/>
            <a:ext cx="6643734" cy="4419269"/>
          </a:xfrm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Тренируем пальчики, развиваем речь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P1050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142984"/>
            <a:ext cx="5715040" cy="3769750"/>
          </a:xfrm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50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000108"/>
            <a:ext cx="5429288" cy="3626594"/>
          </a:xfrm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501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857232"/>
            <a:ext cx="5572164" cy="3722031"/>
          </a:xfrm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50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928670"/>
            <a:ext cx="5572164" cy="3722031"/>
          </a:xfr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pPr algn="ctr"/>
            <a:r>
              <a:rPr lang="ru-RU" b="1" dirty="0" smtClean="0"/>
              <a:t>Моторные центры речи в коре головного мозга человека находятся рядом с моторными центрами пальцев, поэтому, развивая речь и стимулируя моторику пальцев, мы передаём импульсы в речевые центры, что активизирует речь.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1050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857232"/>
            <a:ext cx="5572164" cy="3722031"/>
          </a:xfrm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428868"/>
            <a:ext cx="8229600" cy="857256"/>
          </a:xfrm>
        </p:spPr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Развитие мелкой моторики рук благотворно сказывается на развитии речи ребенка, так как все движения организма и речевая моторика имеют единые механизмы.</a:t>
            </a:r>
            <a:endParaRPr lang="ru-RU" b="1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/>
          <a:lstStyle/>
          <a:p>
            <a:pPr algn="ctr"/>
            <a:r>
              <a:rPr lang="ru-RU" sz="2400" b="1" dirty="0" smtClean="0"/>
              <a:t>Исследования учёных доказали, что уровень развития детской речи находится в прямой зависимости от степени </a:t>
            </a:r>
            <a:r>
              <a:rPr lang="ru-RU" sz="2400" b="1" dirty="0" err="1" smtClean="0"/>
              <a:t>сформированности</a:t>
            </a:r>
            <a:r>
              <a:rPr lang="ru-RU" sz="2400" b="1" dirty="0" smtClean="0"/>
              <a:t> тонких движений пальцев рук.</a:t>
            </a:r>
            <a:r>
              <a:rPr lang="ru-RU" sz="2400" dirty="0" smtClean="0"/>
              <a:t> </a:t>
            </a:r>
            <a:r>
              <a:rPr lang="ru-RU" sz="2400" b="1" dirty="0" smtClean="0"/>
              <a:t>Невропатолог и психиатр В.М. Бехтерев писал, что движения руки всегда были тесно связаны с речью и способствовали ее развитию. Результаты исследований Н.С. Жуковой, М.М. Кольцовой, Е.М. </a:t>
            </a:r>
            <a:r>
              <a:rPr lang="ru-RU" sz="2400" b="1" dirty="0" err="1" smtClean="0"/>
              <a:t>Мастюковой</a:t>
            </a:r>
            <a:r>
              <a:rPr lang="ru-RU" sz="2400" b="1" dirty="0" smtClean="0"/>
              <a:t>, Т.Б. Филичевой подтверждают – тренировка тонких движений пальцев рук стимулирует развитие речи.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525963"/>
          </a:xfrm>
        </p:spPr>
        <p:txBody>
          <a:bodyPr/>
          <a:lstStyle/>
          <a:p>
            <a:pPr algn="ctr"/>
            <a:r>
              <a:rPr lang="ru-RU" sz="2400" b="1" dirty="0" smtClean="0"/>
              <a:t>На основе проведенных опытов и обследования большого количества детей была выявлена следующая закономерность: если развитие движений пальцев соответствует возрасту, то и речевое развитие находится в пределах нормы. Если же развитие движений пальцев отстает, то задерживается и речевое развитие, хотя общая моторика при этом может быть нормальной и даже выше нормы (Л.В.Фомина).</a:t>
            </a:r>
            <a:endParaRPr lang="ru-RU" sz="2400" dirty="0" smtClean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2357454"/>
          </a:xfrm>
        </p:spPr>
        <p:txBody>
          <a:bodyPr/>
          <a:lstStyle/>
          <a:p>
            <a:pPr algn="ctr"/>
            <a:r>
              <a:rPr lang="ru-RU" b="1" dirty="0" smtClean="0"/>
              <a:t>Вопрос речевого развития детей имеет огромную социальную значимость.</a:t>
            </a:r>
          </a:p>
          <a:p>
            <a:pPr algn="ctr"/>
            <a:r>
              <a:rPr lang="ru-RU" b="1" dirty="0" smtClean="0"/>
              <a:t>Пальчиковая гимнастика – мощный стимул для развития речи.</a:t>
            </a:r>
            <a:endParaRPr lang="ru-RU" b="1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Значение пальчиковой гимнастики для умственного и психического развития ребенка: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b="1" dirty="0" smtClean="0"/>
              <a:t>1) Достигается хорошее развитие мелкой моторики и стимулируется развитие речи.</a:t>
            </a:r>
            <a:endParaRPr lang="ru-RU" sz="2400" dirty="0" smtClean="0"/>
          </a:p>
          <a:p>
            <a:r>
              <a:rPr lang="ru-RU" sz="2400" b="1" dirty="0" smtClean="0"/>
              <a:t>2) Развивается умение подражать взрослому, вслушиваться, повторять действия.</a:t>
            </a:r>
            <a:endParaRPr lang="ru-RU" sz="2400" dirty="0" smtClean="0"/>
          </a:p>
          <a:p>
            <a:r>
              <a:rPr lang="ru-RU" sz="2400" b="1" dirty="0" smtClean="0"/>
              <a:t>3) Достигается понимание смысла речи.</a:t>
            </a:r>
            <a:endParaRPr lang="ru-RU" sz="2400" dirty="0" smtClean="0"/>
          </a:p>
          <a:p>
            <a:r>
              <a:rPr lang="ru-RU" sz="2400" b="1" dirty="0" smtClean="0"/>
              <a:t>4) Повышается речевая активность.</a:t>
            </a:r>
            <a:endParaRPr lang="ru-RU" sz="2400" dirty="0" smtClean="0"/>
          </a:p>
          <a:p>
            <a:r>
              <a:rPr lang="ru-RU" sz="2400" b="1" dirty="0" smtClean="0"/>
              <a:t>5) Развивается память ребенка, внимание, мышление, воображение.</a:t>
            </a:r>
            <a:endParaRPr lang="ru-RU" sz="2400" dirty="0" smtClean="0"/>
          </a:p>
          <a:p>
            <a:r>
              <a:rPr lang="ru-RU" sz="2400" b="1" dirty="0" smtClean="0"/>
              <a:t>6) Развиваются творческие способности, фантазия.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4525963"/>
          </a:xfrm>
        </p:spPr>
        <p:txBody>
          <a:bodyPr/>
          <a:lstStyle/>
          <a:p>
            <a:r>
              <a:rPr lang="ru-RU" sz="2400" b="1" dirty="0" smtClean="0"/>
              <a:t>7) Расширяется кругозор ребенка.</a:t>
            </a:r>
            <a:endParaRPr lang="ru-RU" sz="2400" dirty="0" smtClean="0"/>
          </a:p>
          <a:p>
            <a:r>
              <a:rPr lang="ru-RU" sz="2400" b="1" dirty="0" smtClean="0"/>
              <a:t>8) Формируются добрые отношения между ребенком и взрослым.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5033</TotalTime>
  <Words>1016</Words>
  <Application>Microsoft Office PowerPoint</Application>
  <PresentationFormat>Экран (4:3)</PresentationFormat>
  <Paragraphs>73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Diseño predeterminado</vt:lpstr>
      <vt:lpstr>Выполнила воспитатель МБДОУ №38 БАСКОВА НАТАЛЬЯ АЛЕКСАНДРОНА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Пальчиковые сказки и загадки</vt:lpstr>
      <vt:lpstr>Слайд 24</vt:lpstr>
      <vt:lpstr>Слайд 25</vt:lpstr>
      <vt:lpstr>Тренируем пальчики, развиваем речь</vt:lpstr>
      <vt:lpstr>Слайд 27</vt:lpstr>
      <vt:lpstr>Слайд 28</vt:lpstr>
      <vt:lpstr>Слайд 29</vt:lpstr>
      <vt:lpstr>Слайд 30</vt:lpstr>
      <vt:lpstr>Слайд 31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бас</cp:lastModifiedBy>
  <cp:revision>735</cp:revision>
  <dcterms:created xsi:type="dcterms:W3CDTF">2010-05-23T14:28:12Z</dcterms:created>
  <dcterms:modified xsi:type="dcterms:W3CDTF">2014-05-24T15:11:06Z</dcterms:modified>
</cp:coreProperties>
</file>