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6" r:id="rId1"/>
  </p:sldMasterIdLst>
  <p:notesMasterIdLst>
    <p:notesMasterId r:id="rId13"/>
  </p:notesMasterIdLst>
  <p:sldIdLst>
    <p:sldId id="303" r:id="rId2"/>
    <p:sldId id="307" r:id="rId3"/>
    <p:sldId id="311" r:id="rId4"/>
    <p:sldId id="301" r:id="rId5"/>
    <p:sldId id="302" r:id="rId6"/>
    <p:sldId id="314" r:id="rId7"/>
    <p:sldId id="263" r:id="rId8"/>
    <p:sldId id="305" r:id="rId9"/>
    <p:sldId id="306" r:id="rId10"/>
    <p:sldId id="315" r:id="rId11"/>
    <p:sldId id="31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2"/>
    <a:srgbClr val="B31DA1"/>
    <a:srgbClr val="29A3FF"/>
    <a:srgbClr val="DE36CA"/>
    <a:srgbClr val="E977DB"/>
    <a:srgbClr val="F0A2E7"/>
    <a:srgbClr val="E561D5"/>
    <a:srgbClr val="65D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72183" autoAdjust="0"/>
  </p:normalViewPr>
  <p:slideViewPr>
    <p:cSldViewPr>
      <p:cViewPr varScale="1">
        <p:scale>
          <a:sx n="49" d="100"/>
          <a:sy n="49" d="100"/>
        </p:scale>
        <p:origin x="-18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EDA46-1D31-48D1-A768-8BB827C6F33C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E3D4E-95F5-4128-B9E7-264F37262B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E3D4E-95F5-4128-B9E7-264F37262B6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E3D4E-95F5-4128-B9E7-264F37262B6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DB18F5-4666-4E7B-918E-BAA57590D015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3F855F-A78E-49B1-9A4C-FE95CE6981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C5C726-7B4D-4513-BFFF-4AFA5E076918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E593D-BE55-46E0-A0F3-7D9887E80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C6B5BB7C-A804-4BA5-BE96-AFD86C38D924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C4D53815-C288-4582-8116-1565DC1415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C783C-6665-43C0-B024-7B0F3491F8BD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D03C69-FEDF-4E8A-90D9-078ECF31F9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E63CA-84A4-47F2-8FE9-C4B0CB2AB8B3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C1D3A2-DD09-4A40-A239-DD4D01AFC8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5D12DF1-A9B5-41B7-BF64-32DD3FC57C8B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199891B-26AB-4228-9BB0-CD306A60D0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9261A086-AC30-429C-8E31-B015E2173659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D07C583-8333-4260-9DAA-D45C39FA5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26F93-772C-4EE9-8D48-FAB7B1B14013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1C1E5D-567B-4EA2-878A-4497B6EC3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C5881D-DE4F-406A-B621-AD0A193CB2CE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D1DF49-1B6F-4D08-827F-3B93CD1A77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365F0-B43A-4170-95C4-A91117B15AB3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8D8DBA-E836-46BA-B760-7F5F940D16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223F6DB-E1EA-406B-A2D2-43816E046FE5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B313244-3636-4F32-99D3-0A8723364F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A446AB-B9C1-426E-B210-D56F7611F3FF}" type="datetimeFigureOut">
              <a:rPr lang="ru-RU" smtClean="0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99A344-16DD-4152-BABF-2517708601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6840760" cy="17281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Развитие эмоциональной сферы у детей дошкольного возраста</a:t>
            </a:r>
            <a:endParaRPr lang="ru-RU" b="1" i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941169"/>
            <a:ext cx="6705600" cy="12241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Педагог-психолог ДОУ №5 г.о.Жуковский</a:t>
            </a:r>
          </a:p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Трушечкина Т.В.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75189040_detskayaagressiy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8364" y="1"/>
            <a:ext cx="1545636" cy="2060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289837094__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348880"/>
            <a:ext cx="1728192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agr_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140968"/>
            <a:ext cx="1650665" cy="1815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mg5олш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0"/>
            <a:ext cx="1928440" cy="14400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впр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4355976" y="2825552"/>
            <a:ext cx="4788024" cy="4032448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Arial Black" pitchFamily="34" charset="0"/>
                <a:ea typeface="BatangChe" pitchFamily="49" charset="-127"/>
              </a:rPr>
              <a:t>Диагностика проводилась с помощью:</a:t>
            </a:r>
            <a:endParaRPr lang="ru-RU" sz="2400" b="1" i="1" dirty="0">
              <a:solidFill>
                <a:srgbClr val="7030A0"/>
              </a:solidFill>
              <a:latin typeface="Arial Black" pitchFamily="34" charset="0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14528" cy="568863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методики «Контурный САТ–Н» (Детский апперцептивный тест - Л. </a:t>
            </a:r>
            <a:r>
              <a:rPr lang="ru-RU" sz="2600" dirty="0" err="1" smtClean="0"/>
              <a:t>Беллак</a:t>
            </a:r>
            <a:r>
              <a:rPr lang="ru-RU" sz="2600" dirty="0" smtClean="0"/>
              <a:t>, О. </a:t>
            </a:r>
            <a:r>
              <a:rPr lang="ru-RU" sz="2600" dirty="0" err="1" smtClean="0"/>
              <a:t>Беллак</a:t>
            </a:r>
            <a:r>
              <a:rPr lang="ru-RU" sz="2600" dirty="0" smtClean="0"/>
              <a:t>),</a:t>
            </a:r>
          </a:p>
          <a:p>
            <a:r>
              <a:rPr lang="ru-RU" sz="2600" dirty="0" smtClean="0"/>
              <a:t>методики СОМОР (Н. Я. Семаго, М. М. Семаго), методика ЦТО (Цветовой тест отношений А.М. Эткинд)</a:t>
            </a:r>
          </a:p>
          <a:p>
            <a:r>
              <a:rPr lang="ru-RU" sz="2600" dirty="0" smtClean="0"/>
              <a:t>методики «Эмоциональные лица» (Н. Я. Семаго)</a:t>
            </a:r>
          </a:p>
          <a:p>
            <a:r>
              <a:rPr lang="ru-RU" sz="2600" dirty="0" smtClean="0"/>
              <a:t>метода наблюдения.</a:t>
            </a:r>
          </a:p>
          <a:p>
            <a:pPr>
              <a:buNone/>
            </a:pPr>
            <a:r>
              <a:rPr lang="ru-RU" sz="2600" dirty="0" smtClean="0"/>
              <a:t> Используемые проективные методики предполагают качественный анализ и интерпретацию результатов.</a:t>
            </a:r>
          </a:p>
          <a:p>
            <a:pPr>
              <a:buNone/>
            </a:pPr>
            <a:r>
              <a:rPr lang="ru-RU" sz="2600" b="1" u="sng" dirty="0" smtClean="0"/>
              <a:t>РЕЗУЛЬТАТЫ:</a:t>
            </a:r>
          </a:p>
          <a:p>
            <a:r>
              <a:rPr lang="ru-RU" sz="2600" dirty="0" smtClean="0"/>
              <a:t>Низкий уровень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эмоционально-волевой сферы у 7,5% детей.</a:t>
            </a:r>
          </a:p>
          <a:p>
            <a:r>
              <a:rPr lang="ru-RU" sz="2600" dirty="0" smtClean="0"/>
              <a:t>Средний уровень у  73,5% детей.</a:t>
            </a:r>
          </a:p>
          <a:p>
            <a:r>
              <a:rPr lang="ru-RU" sz="2600" dirty="0" smtClean="0"/>
              <a:t>          Высокий уровень у 10% детей.</a:t>
            </a:r>
          </a:p>
          <a:p>
            <a:r>
              <a:rPr lang="ru-RU" sz="2600" dirty="0" smtClean="0"/>
              <a:t>          83,5% детей имеют средние и высокие показатели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э</a:t>
            </a:r>
            <a:r>
              <a:rPr lang="ru-RU" dirty="0" smtClean="0"/>
              <a:t>моционально-волевой сферы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97838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89040"/>
            <a:ext cx="514806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645024"/>
            <a:ext cx="8712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>
              <a:solidFill>
                <a:srgbClr val="FF0000"/>
              </a:solidFill>
              <a:latin typeface="Segoe Script" pitchFamily="34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Segoe Script" pitchFamily="34" charset="0"/>
              </a:rPr>
              <a:t>Спасибо за внимание и до скорых встреч!</a:t>
            </a:r>
            <a:endParaRPr lang="ru-RU" sz="28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92333"/>
            <a:ext cx="6948264" cy="415498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Таким образом, технология психолого-педагогического сопровождения развития эмоционального интеллекта детей старшего дошкольного возраста имеет структурный и содержательный аспекты, характеризуется единством целей и задач, ориентированностью на личностное развитие ребенка и взаимодействием всех участников образовательного процесса на каждом из этапов ее реализации</a:t>
            </a: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72400" y="4437112"/>
            <a:ext cx="7200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96944" cy="46409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Развитие эмоциональной сферы в дошкольном возрасте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0405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cs typeface="Aharoni" pitchFamily="2" charset="-79"/>
              </a:rPr>
              <a:t>Высокая эмоциональность ребенка</a:t>
            </a:r>
            <a:r>
              <a:rPr lang="ru-RU" sz="2000" dirty="0" smtClean="0">
                <a:cs typeface="Aharoni" pitchFamily="2" charset="-79"/>
              </a:rPr>
              <a:t>, которая окрашивает его психическую жизнь и практический опыт, </a:t>
            </a:r>
            <a:r>
              <a:rPr lang="ru-RU" sz="2000" b="1" dirty="0" smtClean="0">
                <a:cs typeface="Aharoni" pitchFamily="2" charset="-79"/>
              </a:rPr>
              <a:t>составляет характерную особенность дошкольного детства</a:t>
            </a:r>
            <a:r>
              <a:rPr lang="ru-RU" sz="2000" dirty="0" smtClean="0">
                <a:cs typeface="Aharoni" pitchFamily="2" charset="-79"/>
              </a:rPr>
              <a:t>. Эмоциональное мироощущение - это «выражение субъективного переживания, его интенсивности и глубины, зрелости эмоций и чувств в целом» :</a:t>
            </a:r>
          </a:p>
          <a:p>
            <a:r>
              <a:rPr lang="ru-RU" sz="2000" dirty="0" smtClean="0">
                <a:cs typeface="Aharoni" pitchFamily="2" charset="-79"/>
              </a:rPr>
              <a:t>это радость, полнота жизни, согласие с миром и самим собой, отсутствие </a:t>
            </a:r>
            <a:r>
              <a:rPr lang="ru-RU" sz="2000" dirty="0" err="1" smtClean="0">
                <a:cs typeface="Aharoni" pitchFamily="2" charset="-79"/>
              </a:rPr>
              <a:t>аффективности</a:t>
            </a:r>
            <a:r>
              <a:rPr lang="ru-RU" sz="2000" dirty="0" smtClean="0">
                <a:cs typeface="Aharoni" pitchFamily="2" charset="-79"/>
              </a:rPr>
              <a:t> и уходов в себя или</a:t>
            </a:r>
          </a:p>
          <a:p>
            <a:r>
              <a:rPr lang="ru-RU" sz="2000" dirty="0" smtClean="0">
                <a:cs typeface="Aharoni" pitchFamily="2" charset="-79"/>
              </a:rPr>
              <a:t>чрезмерная напряженность взаимодействия, состояние подавленности, сниженное настроение или, наоборот, выраженная агрессия.</a:t>
            </a:r>
          </a:p>
          <a:p>
            <a:pPr>
              <a:buNone/>
            </a:pPr>
            <a:r>
              <a:rPr lang="ru-RU" sz="2000" dirty="0" smtClean="0">
                <a:cs typeface="Aharoni" pitchFamily="2" charset="-79"/>
              </a:rPr>
              <a:t>       </a:t>
            </a:r>
          </a:p>
          <a:p>
            <a:pPr>
              <a:buNone/>
            </a:pPr>
            <a:r>
              <a:rPr lang="ru-RU" sz="2000" dirty="0" smtClean="0">
                <a:cs typeface="Aharoni" pitchFamily="2" charset="-79"/>
              </a:rPr>
              <a:t>       Для психического здоровья детей необходима </a:t>
            </a:r>
            <a:r>
              <a:rPr lang="ru-RU" sz="2000" b="1" u="sng" dirty="0" smtClean="0">
                <a:cs typeface="Aharoni" pitchFamily="2" charset="-79"/>
              </a:rPr>
              <a:t>сбалансированность </a:t>
            </a:r>
            <a:r>
              <a:rPr lang="ru-RU" sz="2000" dirty="0" smtClean="0">
                <a:cs typeface="Aharoni" pitchFamily="2" charset="-79"/>
              </a:rPr>
              <a:t>положительных и отрицательных эмоций, обеспечивающая поддержание душевного равновесия и жизнеутверждающего поведения.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Нарушение эмоционального баланса способствует возникновению эмоциональных расстройств</a:t>
            </a:r>
            <a:r>
              <a:rPr lang="ru-RU" sz="2000" dirty="0" smtClean="0">
                <a:cs typeface="Aharoni" pitchFamily="2" charset="-79"/>
              </a:rPr>
              <a:t>, приводящих к отклонению в развитии личности ребенка, к нарушению у него социальных контактов.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Работа педагога-психолога по развитию эмоциональной сферы детей в ДОУ: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была создана </a:t>
            </a:r>
            <a:r>
              <a:rPr lang="ru-RU" b="1" u="sng" dirty="0" smtClean="0"/>
              <a:t>модель психолого-педагогического сопровождения развития эмоционального интеллекта детей дошкольного возраста</a:t>
            </a:r>
            <a:r>
              <a:rPr lang="ru-RU" dirty="0" smtClean="0"/>
              <a:t>, которая включает в себя:</a:t>
            </a:r>
          </a:p>
          <a:p>
            <a:r>
              <a:rPr lang="ru-RU" dirty="0" smtClean="0"/>
              <a:t>- целевой, </a:t>
            </a:r>
          </a:p>
          <a:p>
            <a:r>
              <a:rPr lang="ru-RU" dirty="0" smtClean="0"/>
              <a:t>- организационный и </a:t>
            </a:r>
          </a:p>
          <a:p>
            <a:r>
              <a:rPr lang="ru-RU" dirty="0" smtClean="0"/>
              <a:t>- результативный компоненты. </a:t>
            </a:r>
          </a:p>
          <a:p>
            <a:r>
              <a:rPr lang="ru-RU" b="1" u="sng" dirty="0" smtClean="0"/>
              <a:t>Цель</a:t>
            </a:r>
            <a:r>
              <a:rPr lang="ru-RU" dirty="0" smtClean="0"/>
              <a:t> психолого-педагогического сопровождения: обеспечение оптимальных условий для развития эмоционального интеллекта детей дошкольного возраста.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6483" y="4047823"/>
            <a:ext cx="3077517" cy="28101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</a:rPr>
              <a:t>Реализация рабочей программы по развитию ЭВС у детей старших и подготовительных групп в ДОУ</a:t>
            </a:r>
            <a:endParaRPr lang="ru-RU" sz="28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562377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Для  отбора  детей  проводится  диагностика, целью  которой  является  изучение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-особенностей использования  детьми  мимики, пантомимики  и  выразительности  речи  при  демонстрации  заданной  эмоции;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-понимание детьми  эмоциональных  состояний  других  людей  по  изображению;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-понимание  детьми  своего  эмоционального  состояния.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Критерием отбора  являются  показатели  ниже  среднего  уровня по  двум  и  более  параметрам.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Основное содержание комплексной программы.</a:t>
            </a:r>
            <a:br>
              <a:rPr lang="ru-RU" b="1" dirty="0" smtClean="0"/>
            </a:br>
            <a:r>
              <a:rPr lang="ru-RU" dirty="0" smtClean="0"/>
              <a:t>Коррекционно-развивающая программа по развитию эмоциональной сферы средствами </a:t>
            </a:r>
            <a:r>
              <a:rPr lang="ru-RU" b="1" dirty="0" err="1" smtClean="0"/>
              <a:t>арт-терапии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Основывается на понимании, </a:t>
            </a:r>
            <a:r>
              <a:rPr lang="ru-RU" dirty="0" err="1" smtClean="0"/>
              <a:t>эмпатии</a:t>
            </a:r>
            <a:r>
              <a:rPr lang="ru-RU" dirty="0" smtClean="0"/>
              <a:t> со стороны психолога. Она помогает снять эмоциональное напряжение, дает возможность открыть свое «Я</a:t>
            </a:r>
          </a:p>
          <a:p>
            <a:r>
              <a:rPr lang="ru-RU" b="1" dirty="0" smtClean="0"/>
              <a:t>Важная роль в программе отводиться методу личностной перспективы, которая помогает поверить ребенку в свои силы.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Первый шаг </a:t>
            </a:r>
            <a:r>
              <a:rPr lang="ru-RU" dirty="0" smtClean="0"/>
              <a:t>в коррекционно-развивающей программе –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 детей умения распознавать свои эмоции, овладеть и управлять ими. </a:t>
            </a:r>
          </a:p>
          <a:p>
            <a:r>
              <a:rPr lang="ru-RU" dirty="0" smtClean="0"/>
              <a:t>Чтобы дети осознали свои эмоциональные состояния (радость, печаль, гнев, обиду т. д.), необходимо научить их распознавать, называть, сравнивать и видеть эти эмоции не только в себе, но и в других людях. Т.е. у них необходимо выработать чувство </a:t>
            </a:r>
            <a:r>
              <a:rPr lang="ru-RU" b="1" u="sng" dirty="0" err="1" smtClean="0"/>
              <a:t>эмпатии</a:t>
            </a:r>
            <a:r>
              <a:rPr lang="ru-RU" b="1" u="sng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3016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4776" y="260648"/>
            <a:ext cx="2659224" cy="1772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327585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Сказкотерапия</a:t>
            </a:r>
            <a:endParaRPr lang="ru-RU" sz="28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Проводились </a:t>
            </a:r>
            <a:r>
              <a:rPr lang="ru-RU" dirty="0" smtClean="0"/>
              <a:t>коррекционно-развивающие занятия по комплексной </a:t>
            </a:r>
            <a:r>
              <a:rPr lang="ru-RU" dirty="0" err="1" smtClean="0"/>
              <a:t>сказкотерапии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Сказочные сюжеты и ситуации смоделированы на собственное поведение и повседневные ситуации в жизни самого ребенка таким образом, что ребенок вместе с психологом учится находить и преодолевать свои проблемы в поведении и общении. Дети очень чутко воспринимают эмоциональный фон и замысел сказки, характер и взаимоотношения героев, образы добра и зла в сюжете сказки. </a:t>
            </a:r>
          </a:p>
          <a:p>
            <a:r>
              <a:rPr lang="ru-RU" dirty="0" smtClean="0"/>
              <a:t>Направления работы со сказкой: </a:t>
            </a:r>
            <a:br>
              <a:rPr lang="ru-RU" dirty="0" smtClean="0"/>
            </a:br>
            <a:r>
              <a:rPr lang="ru-RU" dirty="0" smtClean="0"/>
              <a:t>      - чтение сказок и беседа о прочитанном; </a:t>
            </a:r>
            <a:br>
              <a:rPr lang="ru-RU" dirty="0" smtClean="0"/>
            </a:br>
            <a:r>
              <a:rPr lang="ru-RU" dirty="0" smtClean="0"/>
              <a:t>      - игры; </a:t>
            </a:r>
            <a:br>
              <a:rPr lang="ru-RU" dirty="0" smtClean="0"/>
            </a:br>
            <a:r>
              <a:rPr lang="ru-RU" dirty="0" smtClean="0"/>
              <a:t>      - </a:t>
            </a:r>
            <a:r>
              <a:rPr lang="ru-RU" dirty="0" err="1" smtClean="0"/>
              <a:t>сказкотерапевтические</a:t>
            </a:r>
            <a:r>
              <a:rPr lang="ru-RU" dirty="0" smtClean="0"/>
              <a:t> занятия; </a:t>
            </a:r>
            <a:br>
              <a:rPr lang="ru-RU" dirty="0" smtClean="0"/>
            </a:br>
            <a:r>
              <a:rPr lang="ru-RU" dirty="0" smtClean="0"/>
              <a:t>      - коллективное сочинение сказок;</a:t>
            </a:r>
          </a:p>
          <a:p>
            <a:r>
              <a:rPr lang="ru-RU" dirty="0" smtClean="0"/>
              <a:t>- также в работу по </a:t>
            </a:r>
            <a:r>
              <a:rPr lang="ru-RU" dirty="0" err="1" smtClean="0"/>
              <a:t>сказкотерапии</a:t>
            </a:r>
            <a:r>
              <a:rPr lang="ru-RU" dirty="0" smtClean="0"/>
              <a:t>  могут быть включены элементы проективного рисования и </a:t>
            </a:r>
            <a:r>
              <a:rPr lang="ru-RU" dirty="0" err="1" smtClean="0"/>
              <a:t>арттерапии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lichnost1"/>
          <p:cNvPicPr>
            <a:picLocks noChangeAspect="1" noChangeArrowheads="1"/>
          </p:cNvPicPr>
          <p:nvPr/>
        </p:nvPicPr>
        <p:blipFill>
          <a:blip r:embed="rId2" cstate="print">
            <a:lum bright="10000" contrast="-40000"/>
          </a:blip>
          <a:srcRect/>
          <a:stretch>
            <a:fillRect/>
          </a:stretch>
        </p:blipFill>
        <p:spPr bwMode="auto">
          <a:xfrm>
            <a:off x="0" y="4149080"/>
            <a:ext cx="2627784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Фото2041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5940152" y="0"/>
            <a:ext cx="3203848" cy="2492896"/>
          </a:xfrm>
          <a:prstGeom prst="snip1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Организация занятий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77952" y="1628800"/>
            <a:ext cx="8766048" cy="2187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Занятия проводятся </a:t>
            </a:r>
            <a:r>
              <a:rPr lang="ru-RU" sz="2000" i="1" dirty="0" smtClean="0"/>
              <a:t>с группой</a:t>
            </a:r>
            <a:r>
              <a:rPr lang="ru-RU" sz="2000" dirty="0" smtClean="0"/>
              <a:t>, состоящей из 4-6 человек, 1-2 раза в неделю. Длительность занятия от 20 до 60 минут в зависимости от желания и работоспособности детей. </a:t>
            </a:r>
            <a:br>
              <a:rPr lang="ru-RU" sz="2000" dirty="0" smtClean="0"/>
            </a:br>
            <a:r>
              <a:rPr lang="ru-RU" sz="2000" dirty="0" smtClean="0"/>
              <a:t>Пространство кабинета организовывается таким образом, чтобы получилось три условных круга: свободное от мебели пространство, в котором можно легко перемещаться, танцевать; круг из стульев (количество стульев равно числу присутствующих); столы для работы, расположенные также по кругу.</a:t>
            </a:r>
            <a:br>
              <a:rPr lang="ru-RU" sz="2000" dirty="0" smtClean="0"/>
            </a:br>
            <a:r>
              <a:rPr lang="ru-RU" sz="2000" dirty="0" smtClean="0"/>
              <a:t>В течение всего цикла занятий нарисованные картины развешиваются так, чтобы комната впитывала атмосферу группы и отражала текущий процесс.</a:t>
            </a:r>
            <a:br>
              <a:rPr lang="ru-RU" sz="2000" dirty="0" smtClean="0"/>
            </a:br>
            <a:r>
              <a:rPr lang="ru-RU" sz="2000" dirty="0" smtClean="0"/>
              <a:t>Таким образом, каждый рисунок постоянно находится в поле зрения. Он излучает свою атмосферу, и любой ученик практически всегда может обратиться к нему. Если есть фотоаппарат, рисунки можно фотографировать и протоколировать процесс.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0" y="6572250"/>
            <a:ext cx="2071688" cy="2857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715125" y="6572250"/>
            <a:ext cx="2428875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3714750" y="6572250"/>
            <a:ext cx="1357313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Pictures\imagesCAICPXNQ.jpg"/>
          <p:cNvPicPr>
            <a:picLocks noChangeAspect="1" noChangeArrowheads="1"/>
          </p:cNvPicPr>
          <p:nvPr/>
        </p:nvPicPr>
        <p:blipFill>
          <a:blip r:embed="rId3" cstate="print">
            <a:lum contrast="-40000"/>
          </a:blip>
          <a:srcRect/>
          <a:stretch>
            <a:fillRect/>
          </a:stretch>
        </p:blipFill>
        <p:spPr bwMode="auto">
          <a:xfrm>
            <a:off x="6300192" y="4005064"/>
            <a:ext cx="2843808" cy="285293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820472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Constantia" pitchFamily="18" charset="0"/>
              </a:rPr>
              <a:t>* </a:t>
            </a:r>
            <a:r>
              <a:rPr lang="ru-RU" sz="2400" dirty="0" smtClean="0">
                <a:solidFill>
                  <a:srgbClr val="7030A0"/>
                </a:solidFill>
                <a:latin typeface="Constantia" pitchFamily="18" charset="0"/>
              </a:rPr>
              <a:t>Создание более благоприятного эмоционального  климата в  группе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* По результатам диагностики выяснилось, что дети стали знакомы  со  </a:t>
            </a:r>
            <a:r>
              <a:rPr lang="ru-RU" sz="2400" dirty="0" smtClean="0">
                <a:solidFill>
                  <a:srgbClr val="7030A0"/>
                </a:solidFill>
                <a:latin typeface="Constantia" pitchFamily="18" charset="0"/>
              </a:rPr>
              <a:t>способами выражения и  изменения эмоциональных  состояний </a:t>
            </a:r>
            <a:r>
              <a:rPr lang="ru-RU" sz="2400" dirty="0" smtClean="0">
                <a:latin typeface="Constantia" pitchFamily="18" charset="0"/>
              </a:rPr>
              <a:t>(</a:t>
            </a:r>
            <a:r>
              <a:rPr lang="ru-RU" sz="2400" dirty="0" err="1" smtClean="0">
                <a:latin typeface="Constantia" pitchFamily="18" charset="0"/>
              </a:rPr>
              <a:t>радость,восторг</a:t>
            </a:r>
            <a:r>
              <a:rPr lang="ru-RU" sz="2400" dirty="0" smtClean="0">
                <a:latin typeface="Constantia" pitchFamily="18" charset="0"/>
              </a:rPr>
              <a:t>, грусть, удивление, спокойствие, гнев, ярость). А также знакомство  с </a:t>
            </a:r>
            <a:r>
              <a:rPr lang="ru-RU" sz="2400" dirty="0" err="1" smtClean="0">
                <a:latin typeface="Constantia" pitchFamily="18" charset="0"/>
              </a:rPr>
              <a:t>эмоциями-испуг,тревога</a:t>
            </a:r>
            <a:r>
              <a:rPr lang="ru-RU" sz="2400" dirty="0" smtClean="0">
                <a:latin typeface="Constantia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*  В результате </a:t>
            </a:r>
            <a:r>
              <a:rPr lang="ru-RU" sz="2400" dirty="0" smtClean="0">
                <a:solidFill>
                  <a:srgbClr val="7030A0"/>
                </a:solidFill>
                <a:latin typeface="Constantia" pitchFamily="18" charset="0"/>
              </a:rPr>
              <a:t>работы  со  страхом </a:t>
            </a:r>
            <a:r>
              <a:rPr lang="ru-RU" sz="2400" dirty="0" smtClean="0">
                <a:latin typeface="Constantia" pitchFamily="18" charset="0"/>
              </a:rPr>
              <a:t>и составления  словаря   эмоций отмечается снижение общего уровня тревожности в группе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* Была проведена работа по </a:t>
            </a:r>
            <a:r>
              <a:rPr lang="ru-RU" sz="2400" dirty="0" smtClean="0">
                <a:solidFill>
                  <a:srgbClr val="7030A0"/>
                </a:solidFill>
                <a:latin typeface="Constantia" pitchFamily="18" charset="0"/>
              </a:rPr>
              <a:t>установлению  взаимосвязи  черт  характера  и  личностных  качеств с  </a:t>
            </a:r>
            <a:r>
              <a:rPr lang="ru-RU" sz="2400" dirty="0" err="1" smtClean="0">
                <a:solidFill>
                  <a:srgbClr val="7030A0"/>
                </a:solidFill>
                <a:latin typeface="Constantia" pitchFamily="18" charset="0"/>
              </a:rPr>
              <a:t>эмоциальными</a:t>
            </a:r>
            <a:r>
              <a:rPr lang="ru-RU" sz="2400" dirty="0" smtClean="0">
                <a:solidFill>
                  <a:srgbClr val="7030A0"/>
                </a:solidFill>
                <a:latin typeface="Constantia" pitchFamily="18" charset="0"/>
              </a:rPr>
              <a:t>  проявлениями</a:t>
            </a:r>
          </a:p>
          <a:p>
            <a:pPr>
              <a:buFont typeface="Arial" pitchFamily="34" charset="0"/>
              <a:buChar char="•"/>
            </a:pPr>
            <a:endParaRPr lang="ru-RU" sz="23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404664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4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BatangChe" pitchFamily="49" charset="-127"/>
              </a:rPr>
              <a:t>В результате проведенной работы отмечалось:</a:t>
            </a:r>
            <a:endParaRPr lang="ru-RU" sz="2400" b="1" dirty="0">
              <a:solidFill>
                <a:srgbClr val="004A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BatangChe" pitchFamily="49" charset="-127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4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BatangChe" pitchFamily="49" charset="-127"/>
              </a:rPr>
              <a:t>В результате проведенной работы отмечалось:</a:t>
            </a:r>
            <a:r>
              <a:rPr lang="ru-RU" b="1" dirty="0" smtClean="0">
                <a:solidFill>
                  <a:srgbClr val="004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BatangChe" pitchFamily="49" charset="-127"/>
              </a:rPr>
              <a:t/>
            </a:r>
            <a:br>
              <a:rPr lang="ru-RU" b="1" dirty="0" smtClean="0">
                <a:solidFill>
                  <a:srgbClr val="004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BatangChe" pitchFamily="49" charset="-127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514528" cy="6165304"/>
          </a:xfrm>
        </p:spPr>
        <p:txBody>
          <a:bodyPr>
            <a:noAutofit/>
          </a:bodyPr>
          <a:lstStyle/>
          <a:p>
            <a:r>
              <a:rPr lang="ru-RU" sz="2200" dirty="0" smtClean="0"/>
              <a:t> </a:t>
            </a:r>
            <a:r>
              <a:rPr lang="ru-RU" sz="2200" dirty="0" smtClean="0">
                <a:latin typeface="Constantia" pitchFamily="18" charset="0"/>
              </a:rPr>
              <a:t>Благодаря формированию  </a:t>
            </a:r>
            <a:r>
              <a:rPr lang="ru-RU" sz="2200" dirty="0" smtClean="0">
                <a:solidFill>
                  <a:srgbClr val="7030A0"/>
                </a:solidFill>
                <a:latin typeface="Constantia" pitchFamily="18" charset="0"/>
              </a:rPr>
              <a:t>позитивного  эмоционального  отношения к  членам  своей  семьи</a:t>
            </a:r>
            <a:r>
              <a:rPr lang="ru-RU" sz="2200" dirty="0" smtClean="0">
                <a:latin typeface="Constantia" pitchFamily="18" charset="0"/>
              </a:rPr>
              <a:t> – внутрисемейная обстановка стала более спокойной (проведены проективные методики с целью выяснения данного факта). В том числе и были даны рекомендации родителям (</a:t>
            </a:r>
            <a:r>
              <a:rPr lang="ru-RU" sz="2200" dirty="0" smtClean="0">
                <a:latin typeface="Constantia" pitchFamily="18" charset="0"/>
                <a:cs typeface="Angsana New" pitchFamily="18" charset="-34"/>
              </a:rPr>
              <a:t>«</a:t>
            </a:r>
            <a:r>
              <a:rPr lang="ru-RU" sz="2200" b="1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Чтобы суметь реализовать любовные, уважительные и доверительные отношения с ребенком, необходимо:…»)</a:t>
            </a:r>
            <a:endParaRPr lang="ru-RU" sz="2200" dirty="0" smtClean="0">
              <a:latin typeface="Constantia" pitchFamily="18" charset="0"/>
            </a:endParaRPr>
          </a:p>
          <a:p>
            <a:r>
              <a:rPr lang="ru-RU" sz="2200" dirty="0" smtClean="0">
                <a:latin typeface="Constantia" pitchFamily="18" charset="0"/>
              </a:rPr>
              <a:t>Была оказана помощь детям в  </a:t>
            </a:r>
            <a:r>
              <a:rPr lang="ru-RU" sz="2200" dirty="0" smtClean="0">
                <a:solidFill>
                  <a:srgbClr val="7030A0"/>
                </a:solidFill>
                <a:latin typeface="Constantia" pitchFamily="18" charset="0"/>
              </a:rPr>
              <a:t>осознании значения эмоциональной  культуры  человека  в  его  жизни</a:t>
            </a:r>
            <a:r>
              <a:rPr lang="ru-RU" sz="2200" dirty="0" smtClean="0">
                <a:latin typeface="Constantia" pitchFamily="18" charset="0"/>
              </a:rPr>
              <a:t>, - в результате беседы выяснилась эффективность проведенной работы.</a:t>
            </a:r>
          </a:p>
          <a:p>
            <a:r>
              <a:rPr lang="ru-RU" sz="2200" dirty="0" smtClean="0">
                <a:latin typeface="Constantia" pitchFamily="18" charset="0"/>
              </a:rPr>
              <a:t>Проводилась работа по </a:t>
            </a:r>
            <a:r>
              <a:rPr lang="ru-RU" sz="2200" dirty="0" smtClean="0">
                <a:solidFill>
                  <a:srgbClr val="7030A0"/>
                </a:solidFill>
                <a:latin typeface="Constantia" pitchFamily="18" charset="0"/>
              </a:rPr>
              <a:t>развитию  эмоционально  положительного  отношения к  своему  отношения к  своим друзьям</a:t>
            </a:r>
            <a:r>
              <a:rPr lang="ru-RU" sz="2200" dirty="0" smtClean="0">
                <a:latin typeface="Constantia" pitchFamily="18" charset="0"/>
              </a:rPr>
              <a:t>, в результате проведенной социометрии (повторного исследования) отмечались явно положительные результаты- уменьшилось число «отверженных» детей в группе, увеличилось число </a:t>
            </a:r>
            <a:r>
              <a:rPr lang="ru-RU" sz="2200" dirty="0" err="1" smtClean="0">
                <a:latin typeface="Constantia" pitchFamily="18" charset="0"/>
              </a:rPr>
              <a:t>взаимноположительных</a:t>
            </a:r>
            <a:r>
              <a:rPr lang="ru-RU" sz="2200" dirty="0" smtClean="0">
                <a:latin typeface="Constantia" pitchFamily="18" charset="0"/>
              </a:rPr>
              <a:t> выборов 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">
      <a:dk1>
        <a:sysClr val="windowText" lastClr="000000"/>
      </a:dk1>
      <a:lt1>
        <a:sysClr val="window" lastClr="FFFFFF"/>
      </a:lt1>
      <a:dk2>
        <a:srgbClr val="A0A5B8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1373</TotalTime>
  <Words>695</Words>
  <Application>Microsoft Office PowerPoint</Application>
  <PresentationFormat>Экран (4:3)</PresentationFormat>
  <Paragraphs>59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Развитие эмоциональной сферы у детей дошкольного возраста</vt:lpstr>
      <vt:lpstr>Развитие эмоциональной сферы в дошкольном возрасте</vt:lpstr>
      <vt:lpstr>Работа педагога-психолога по развитию эмоциональной сферы детей в ДОУ:</vt:lpstr>
      <vt:lpstr>Реализация рабочей программы по развитию ЭВС у детей старших и подготовительных групп в ДОУ</vt:lpstr>
      <vt:lpstr>Слайд 5</vt:lpstr>
      <vt:lpstr>Сказкотерапия</vt:lpstr>
      <vt:lpstr>Организация занятий</vt:lpstr>
      <vt:lpstr>Слайд 8</vt:lpstr>
      <vt:lpstr>В результате проведенной работы отмечалось: </vt:lpstr>
      <vt:lpstr>Диагностика проводилась с помощью: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артем</dc:creator>
  <cp:lastModifiedBy>User</cp:lastModifiedBy>
  <cp:revision>119</cp:revision>
  <dcterms:created xsi:type="dcterms:W3CDTF">2010-06-08T05:04:10Z</dcterms:created>
  <dcterms:modified xsi:type="dcterms:W3CDTF">2015-01-21T00:03:20Z</dcterms:modified>
</cp:coreProperties>
</file>