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71" r:id="rId13"/>
    <p:sldId id="272" r:id="rId14"/>
    <p:sldId id="273" r:id="rId15"/>
    <p:sldId id="275" r:id="rId16"/>
    <p:sldId id="276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FF"/>
    <a:srgbClr val="0066FF"/>
    <a:srgbClr val="FFCC00"/>
    <a:srgbClr val="FF9900"/>
    <a:srgbClr val="3333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5" autoAdjust="0"/>
    <p:restoredTop sz="94660"/>
  </p:normalViewPr>
  <p:slideViewPr>
    <p:cSldViewPr>
      <p:cViewPr>
        <p:scale>
          <a:sx n="50" d="100"/>
          <a:sy n="50" d="100"/>
        </p:scale>
        <p:origin x="-1878" y="-4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2A34-5860-4590-BF88-7713A5903AFB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6019-3475-47D2-BE06-03C77A007C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499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2A34-5860-4590-BF88-7713A5903AFB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6019-3475-47D2-BE06-03C77A007C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44629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2A34-5860-4590-BF88-7713A5903AFB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6019-3475-47D2-BE06-03C77A007C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1114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2A34-5860-4590-BF88-7713A5903AFB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6019-3475-47D2-BE06-03C77A007C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59030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2A34-5860-4590-BF88-7713A5903AFB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6019-3475-47D2-BE06-03C77A007C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9859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2A34-5860-4590-BF88-7713A5903AFB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6019-3475-47D2-BE06-03C77A007C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559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2A34-5860-4590-BF88-7713A5903AFB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6019-3475-47D2-BE06-03C77A007C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7518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2A34-5860-4590-BF88-7713A5903AFB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6019-3475-47D2-BE06-03C77A007C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2000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2A34-5860-4590-BF88-7713A5903AFB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6019-3475-47D2-BE06-03C77A007C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19497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2A34-5860-4590-BF88-7713A5903AFB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6019-3475-47D2-BE06-03C77A007C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637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22A34-5860-4590-BF88-7713A5903AFB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56019-3475-47D2-BE06-03C77A007C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6977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22A34-5860-4590-BF88-7713A5903AFB}" type="datetimeFigureOut">
              <a:rPr lang="ru-RU" smtClean="0"/>
              <a:pPr/>
              <a:t>05.06.2013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56019-3475-47D2-BE06-03C77A007C0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7185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Layer\Desktop\фон\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586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4365104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rPr>
              <a:t>Астровикторина</a:t>
            </a:r>
            <a:endParaRPr lang="ru-RU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73854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Layer\Desktop\фон\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06" y="-47625"/>
            <a:ext cx="9196176" cy="690914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7685" y="642491"/>
            <a:ext cx="89194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bg1"/>
                </a:solidFill>
                <a:latin typeface="Comic Sans MS" pitchFamily="66" charset="0"/>
              </a:defRPr>
            </a:lvl1pPr>
          </a:lstStyle>
          <a:p>
            <a:r>
              <a:rPr lang="ru-RU" dirty="0"/>
              <a:t>В чём сходство Венеры и Земли? Чем они отличаются?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27865" y="1988840"/>
            <a:ext cx="5976663" cy="2677656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FFCC00"/>
                </a:solidFill>
                <a:latin typeface="Comic Sans MS" pitchFamily="66" charset="0"/>
              </a:defRPr>
            </a:lvl1pPr>
          </a:lstStyle>
          <a:p>
            <a:r>
              <a:rPr lang="ru-RU" sz="2400" dirty="0"/>
              <a:t>Некоторые учёные считают, что яркая Вифлеемская звезда, которую, </a:t>
            </a:r>
            <a:r>
              <a:rPr lang="ru-RU" sz="2400" dirty="0" smtClean="0"/>
              <a:t>согласно Евангелию</a:t>
            </a:r>
            <a:r>
              <a:rPr lang="ru-RU" sz="2400" dirty="0"/>
              <a:t>, наблюдали при рождении Христа, - это как Венера и </a:t>
            </a:r>
            <a:r>
              <a:rPr lang="ru-RU" sz="2400" dirty="0" smtClean="0"/>
              <a:t>Юпитер, Оказавшиеся </a:t>
            </a:r>
            <a:r>
              <a:rPr lang="ru-RU" sz="2400" dirty="0"/>
              <a:t>необычайно близко друг к другу на небе.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7235" y="4797152"/>
            <a:ext cx="71130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bg1"/>
                </a:solidFill>
                <a:latin typeface="Comic Sans MS" pitchFamily="66" charset="0"/>
              </a:defRPr>
            </a:lvl1pPr>
          </a:lstStyle>
          <a:p>
            <a:r>
              <a:rPr lang="ru-RU" dirty="0"/>
              <a:t>Земля и Венера примерно одного размера и на обеих </a:t>
            </a:r>
            <a:r>
              <a:rPr lang="ru-RU" dirty="0" smtClean="0"/>
              <a:t>планетах есть </a:t>
            </a:r>
            <a:r>
              <a:rPr lang="ru-RU" dirty="0"/>
              <a:t>активные вулканы. Земля отличается от </a:t>
            </a:r>
            <a:r>
              <a:rPr lang="ru-RU" dirty="0" smtClean="0"/>
              <a:t>Венеры наличием воды, спутника (Луны) и пригодного для дыхания воздуха.</a:t>
            </a:r>
            <a:endParaRPr lang="ru-RU" dirty="0"/>
          </a:p>
        </p:txBody>
      </p:sp>
      <p:pic>
        <p:nvPicPr>
          <p:cNvPr id="9" name="Picture 3" descr="C:\Users\SLayer\Desktop\звёздам навстречу\астровикторина\4436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54985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022679" y="5954985"/>
            <a:ext cx="1013817" cy="714375"/>
          </a:xfrm>
          <a:prstGeom prst="actionButtonForwardNex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455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Layer\Desktop\фон\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831" r="5415"/>
          <a:stretch/>
        </p:blipFill>
        <p:spPr bwMode="auto">
          <a:xfrm>
            <a:off x="-14308" y="1"/>
            <a:ext cx="9172616" cy="686990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620688"/>
            <a:ext cx="5889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bg1"/>
                </a:solidFill>
                <a:latin typeface="Comic Sans MS" pitchFamily="66" charset="0"/>
              </a:defRPr>
            </a:lvl1pPr>
          </a:lstStyle>
          <a:p>
            <a:r>
              <a:rPr lang="ru-RU" dirty="0"/>
              <a:t>Сколько ты будешь </a:t>
            </a:r>
            <a:r>
              <a:rPr lang="ru-RU" dirty="0" smtClean="0"/>
              <a:t>весить </a:t>
            </a:r>
            <a:r>
              <a:rPr lang="ru-RU" dirty="0"/>
              <a:t>на Луне?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27784" y="2348880"/>
            <a:ext cx="6203765" cy="193899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FFCC00"/>
                </a:solidFill>
                <a:latin typeface="Comic Sans MS" pitchFamily="66" charset="0"/>
              </a:defRPr>
            </a:lvl1pPr>
          </a:lstStyle>
          <a:p>
            <a:r>
              <a:rPr lang="ru-RU" sz="2400" dirty="0"/>
              <a:t>Следы астронавтов сохранятся на Луне на протяжении миллионов </a:t>
            </a:r>
            <a:r>
              <a:rPr lang="ru-RU" sz="2400" dirty="0" smtClean="0"/>
              <a:t>Лет</a:t>
            </a:r>
            <a:r>
              <a:rPr lang="ru-RU" sz="2400" dirty="0"/>
              <a:t>, потому что там нет ни ветра, ни воды, которые могли бы их размыть</a:t>
            </a:r>
          </a:p>
          <a:p>
            <a:r>
              <a:rPr lang="ru-RU" sz="2400" dirty="0"/>
              <a:t>Или занести.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3650" y="5541039"/>
            <a:ext cx="67506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Для того чтобы узнать, сколько ты весишь на 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Луне, нужно </a:t>
            </a:r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разделить свой вес на 6.</a:t>
            </a:r>
          </a:p>
        </p:txBody>
      </p:sp>
      <p:pic>
        <p:nvPicPr>
          <p:cNvPr id="7" name="Picture 3" descr="C:\Users\SLayer\Desktop\звёздам навстречу\астровикторина\4436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54985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022679" y="5954985"/>
            <a:ext cx="1013817" cy="714375"/>
          </a:xfrm>
          <a:prstGeom prst="actionButtonForwardNex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344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Layer\Desktop\Mars-Space-Wallpapers-3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062" t="18691" r="10795" b="11280"/>
          <a:stretch/>
        </p:blipFill>
        <p:spPr bwMode="auto">
          <a:xfrm>
            <a:off x="0" y="-270718"/>
            <a:ext cx="9430072" cy="716337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2692" y="476672"/>
            <a:ext cx="80586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bg1"/>
                </a:solidFill>
                <a:latin typeface="Comic Sans MS" pitchFamily="66" charset="0"/>
              </a:defRPr>
            </a:lvl1pPr>
          </a:lstStyle>
          <a:p>
            <a:r>
              <a:rPr lang="ru-RU" dirty="0"/>
              <a:t>Какое геологическое образование на поверхности </a:t>
            </a:r>
            <a:endParaRPr lang="ru-RU" dirty="0" smtClean="0"/>
          </a:p>
          <a:p>
            <a:r>
              <a:rPr lang="ru-RU" dirty="0" smtClean="0"/>
              <a:t>Марса является самым </a:t>
            </a:r>
            <a:r>
              <a:rPr lang="ru-RU" dirty="0"/>
              <a:t>большим в Солнечной</a:t>
            </a:r>
          </a:p>
          <a:p>
            <a:r>
              <a:rPr lang="ru-RU" dirty="0"/>
              <a:t>с</a:t>
            </a:r>
            <a:r>
              <a:rPr lang="ru-RU" dirty="0" smtClean="0"/>
              <a:t>истеме</a:t>
            </a:r>
            <a:r>
              <a:rPr lang="ru-RU" dirty="0"/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78424" y="3053035"/>
            <a:ext cx="6621596" cy="156966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FFCC00"/>
                </a:solidFill>
                <a:latin typeface="Comic Sans MS" pitchFamily="66" charset="0"/>
              </a:defRPr>
            </a:lvl1pPr>
          </a:lstStyle>
          <a:p>
            <a:r>
              <a:rPr lang="ru-RU" sz="2400" dirty="0"/>
              <a:t>Своим красным светом Марс обязан большому содержанию оксида железа в породах, п</a:t>
            </a:r>
            <a:r>
              <a:rPr lang="ru-RU" sz="2400" dirty="0" smtClean="0"/>
              <a:t>окрывающих </a:t>
            </a:r>
            <a:r>
              <a:rPr lang="ru-RU" sz="2400" dirty="0"/>
              <a:t>поверхность планеты.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4564" y="5661248"/>
            <a:ext cx="59121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bg1"/>
                </a:solidFill>
                <a:latin typeface="Comic Sans MS" pitchFamily="66" charset="0"/>
              </a:defRPr>
            </a:lvl1pPr>
          </a:lstStyle>
          <a:p>
            <a:r>
              <a:rPr lang="ru-RU" dirty="0"/>
              <a:t>На Марсе находится самый большой</a:t>
            </a:r>
          </a:p>
          <a:p>
            <a:r>
              <a:rPr lang="ru-RU" dirty="0"/>
              <a:t>в</a:t>
            </a:r>
            <a:r>
              <a:rPr lang="ru-RU" dirty="0" smtClean="0"/>
              <a:t>улкан </a:t>
            </a:r>
            <a:r>
              <a:rPr lang="ru-RU" dirty="0"/>
              <a:t>Солнечной системы.</a:t>
            </a:r>
          </a:p>
        </p:txBody>
      </p:sp>
      <p:pic>
        <p:nvPicPr>
          <p:cNvPr id="7" name="Picture 3" descr="C:\Users\SLayer\Desktop\звёздам навстречу\астровикторина\4436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54985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022679" y="5954985"/>
            <a:ext cx="1013817" cy="714375"/>
          </a:xfrm>
          <a:prstGeom prst="actionButtonForwardNex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974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Layer\Desktop\фон\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9248" y="-171400"/>
            <a:ext cx="9631072" cy="7200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404664"/>
            <a:ext cx="73100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33CCFF"/>
                </a:solidFill>
                <a:latin typeface="Comic Sans MS" pitchFamily="66" charset="0"/>
              </a:rPr>
              <a:t>Найди ошибку и исправь </a:t>
            </a:r>
            <a:r>
              <a:rPr lang="ru-RU" sz="2400" dirty="0" smtClean="0">
                <a:solidFill>
                  <a:srgbClr val="33CCFF"/>
                </a:solidFill>
                <a:latin typeface="Comic Sans MS" pitchFamily="66" charset="0"/>
              </a:rPr>
              <a:t>её.</a:t>
            </a:r>
          </a:p>
          <a:p>
            <a:r>
              <a:rPr lang="ru-RU" sz="2400" dirty="0" smtClean="0">
                <a:solidFill>
                  <a:srgbClr val="33CCFF"/>
                </a:solidFill>
                <a:latin typeface="Comic Sans MS" pitchFamily="66" charset="0"/>
              </a:rPr>
              <a:t>На </a:t>
            </a:r>
            <a:r>
              <a:rPr lang="ru-RU" sz="2400" dirty="0">
                <a:solidFill>
                  <a:srgbClr val="33CCFF"/>
                </a:solidFill>
                <a:latin typeface="Comic Sans MS" pitchFamily="66" charset="0"/>
              </a:rPr>
              <a:t>поверхности Юпитера уже многие </a:t>
            </a:r>
            <a:r>
              <a:rPr lang="ru-RU" sz="2400" dirty="0" smtClean="0">
                <a:solidFill>
                  <a:srgbClr val="33CCFF"/>
                </a:solidFill>
                <a:latin typeface="Comic Sans MS" pitchFamily="66" charset="0"/>
              </a:rPr>
              <a:t>столетия</a:t>
            </a:r>
          </a:p>
          <a:p>
            <a:r>
              <a:rPr lang="ru-RU" sz="2400" dirty="0" smtClean="0">
                <a:solidFill>
                  <a:srgbClr val="33CCFF"/>
                </a:solidFill>
                <a:latin typeface="Comic Sans MS" pitchFamily="66" charset="0"/>
              </a:rPr>
              <a:t>свирепствует </a:t>
            </a:r>
            <a:r>
              <a:rPr lang="ru-RU" sz="2400" dirty="0">
                <a:solidFill>
                  <a:srgbClr val="33CCFF"/>
                </a:solidFill>
                <a:latin typeface="Comic Sans MS" pitchFamily="66" charset="0"/>
              </a:rPr>
              <a:t>ураган </a:t>
            </a:r>
            <a:r>
              <a:rPr lang="ru-RU" sz="2400" dirty="0" smtClean="0">
                <a:solidFill>
                  <a:srgbClr val="33CCFF"/>
                </a:solidFill>
                <a:latin typeface="Comic Sans MS" pitchFamily="66" charset="0"/>
              </a:rPr>
              <a:t>«</a:t>
            </a:r>
            <a:r>
              <a:rPr lang="ru-RU" sz="2400" dirty="0">
                <a:solidFill>
                  <a:srgbClr val="33CCFF"/>
                </a:solidFill>
                <a:latin typeface="Comic Sans MS" pitchFamily="66" charset="0"/>
              </a:rPr>
              <a:t>Большая Красная собака».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95198" y="2852936"/>
            <a:ext cx="6141298" cy="193899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FFCC00"/>
                </a:solidFill>
                <a:latin typeface="Comic Sans MS" pitchFamily="66" charset="0"/>
              </a:defRPr>
            </a:lvl1pPr>
          </a:lstStyle>
          <a:p>
            <a:r>
              <a:rPr lang="ru-RU" sz="2400" dirty="0"/>
              <a:t>На данный момент у Юпитера обнаружено 63 спутника, а у Земли </a:t>
            </a:r>
            <a:r>
              <a:rPr lang="ru-RU" sz="2400" dirty="0" smtClean="0"/>
              <a:t>спутник Всего </a:t>
            </a:r>
            <a:r>
              <a:rPr lang="ru-RU" sz="2400" dirty="0"/>
              <a:t>один. Но это справедливо: ведь Юпитер в 1500 раз больше </a:t>
            </a:r>
            <a:r>
              <a:rPr lang="ru-RU" sz="2400" dirty="0" smtClean="0"/>
              <a:t>Земли по </a:t>
            </a:r>
            <a:r>
              <a:rPr lang="ru-RU" sz="2400" dirty="0"/>
              <a:t>объёму!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5517232"/>
            <a:ext cx="64027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>
                <a:solidFill>
                  <a:srgbClr val="33CCFF"/>
                </a:solidFill>
                <a:latin typeface="Comic Sans MS" pitchFamily="66" charset="0"/>
              </a:defRPr>
            </a:lvl1pPr>
          </a:lstStyle>
          <a:p>
            <a:r>
              <a:rPr lang="ru-RU" dirty="0"/>
              <a:t>На поверхности Юпитера уже </a:t>
            </a:r>
            <a:r>
              <a:rPr lang="ru-RU" dirty="0" smtClean="0"/>
              <a:t>многие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/>
              <a:t>столетия свирепствует ураган «Большое </a:t>
            </a:r>
            <a:endParaRPr lang="en-US" dirty="0" smtClean="0"/>
          </a:p>
          <a:p>
            <a:r>
              <a:rPr lang="ru-RU" dirty="0" smtClean="0"/>
              <a:t>Красное </a:t>
            </a:r>
            <a:r>
              <a:rPr lang="ru-RU" dirty="0"/>
              <a:t>Пятно».</a:t>
            </a:r>
          </a:p>
        </p:txBody>
      </p:sp>
      <p:pic>
        <p:nvPicPr>
          <p:cNvPr id="10" name="Picture 3" descr="C:\Users\SLayer\Desktop\звёздам навстречу\астровикторина\4436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54985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022679" y="5954985"/>
            <a:ext cx="1013817" cy="714375"/>
          </a:xfrm>
          <a:prstGeom prst="actionButtonForwardNex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492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Layer\Desktop\Ring-of-Satur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612" r="20869" b="10952"/>
          <a:stretch/>
        </p:blipFill>
        <p:spPr bwMode="auto">
          <a:xfrm>
            <a:off x="372" y="-4714"/>
            <a:ext cx="9225398" cy="68900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476672"/>
            <a:ext cx="71384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bg1"/>
                </a:solidFill>
                <a:latin typeface="Comic Sans MS" pitchFamily="66" charset="0"/>
              </a:defRPr>
            </a:lvl1pPr>
          </a:lstStyle>
          <a:p>
            <a:r>
              <a:rPr lang="ru-RU" dirty="0"/>
              <a:t>Многочисленные кольца Сатурна состоят из:</a:t>
            </a:r>
          </a:p>
          <a:p>
            <a:r>
              <a:rPr lang="ru-RU" dirty="0"/>
              <a:t>А) льда;</a:t>
            </a:r>
          </a:p>
          <a:p>
            <a:r>
              <a:rPr lang="ru-RU" dirty="0"/>
              <a:t>Б) пыли;</a:t>
            </a:r>
          </a:p>
          <a:p>
            <a:r>
              <a:rPr lang="ru-RU" dirty="0"/>
              <a:t>В) </a:t>
            </a:r>
            <a:r>
              <a:rPr lang="ru-RU" dirty="0" smtClean="0"/>
              <a:t>газа;</a:t>
            </a:r>
          </a:p>
          <a:p>
            <a:r>
              <a:rPr lang="ru-RU" dirty="0" smtClean="0"/>
              <a:t>Г) камней.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5919663"/>
            <a:ext cx="151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Из пыли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53870" y="2983384"/>
            <a:ext cx="6782626" cy="156966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FFCC00"/>
                </a:solidFill>
                <a:latin typeface="Comic Sans MS" pitchFamily="66" charset="0"/>
              </a:defRPr>
            </a:lvl1pPr>
          </a:lstStyle>
          <a:p>
            <a:r>
              <a:rPr lang="ru-RU" sz="2400" dirty="0"/>
              <a:t>Диаметр Сатурна превосходит земной</a:t>
            </a:r>
          </a:p>
          <a:p>
            <a:r>
              <a:rPr lang="ru-RU" sz="2400" dirty="0"/>
              <a:t>Более чем в 10 раз. Но плотность планеты столь </a:t>
            </a:r>
            <a:r>
              <a:rPr lang="ru-RU" sz="2400" dirty="0" err="1" smtClean="0"/>
              <a:t>мала,что</a:t>
            </a:r>
            <a:r>
              <a:rPr lang="ru-RU" sz="2400" dirty="0" smtClean="0"/>
              <a:t> </a:t>
            </a:r>
            <a:r>
              <a:rPr lang="ru-RU" sz="2400" dirty="0"/>
              <a:t>погружённый в воду Сатурн остался бы на плаву.</a:t>
            </a:r>
          </a:p>
        </p:txBody>
      </p:sp>
      <p:pic>
        <p:nvPicPr>
          <p:cNvPr id="7" name="Picture 3" descr="C:\Users\SLayer\Desktop\звёздам навстречу\астровикторина\4436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54985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022679" y="5954985"/>
            <a:ext cx="1013817" cy="714375"/>
          </a:xfrm>
          <a:prstGeom prst="actionButtonForwardNex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8587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4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SLayer\Desktop\фон\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078" y="-27384"/>
            <a:ext cx="9313035" cy="6984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5736" y="2276872"/>
            <a:ext cx="6768752" cy="2677656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FFCC00"/>
                </a:solidFill>
                <a:latin typeface="Comic Sans MS" pitchFamily="66" charset="0"/>
              </a:defRPr>
            </a:lvl1pPr>
          </a:lstStyle>
          <a:p>
            <a:r>
              <a:rPr lang="ru-RU" sz="2400" dirty="0"/>
              <a:t>На Нептуне не просто холодно, а прямо – таки ужасный </a:t>
            </a:r>
            <a:r>
              <a:rPr lang="ru-RU" sz="2400" dirty="0" smtClean="0"/>
              <a:t>мороз. Средняя </a:t>
            </a:r>
            <a:r>
              <a:rPr lang="ru-RU" sz="2400" dirty="0"/>
              <a:t>температура на его поверхности составляет -</a:t>
            </a:r>
            <a:r>
              <a:rPr lang="ru-RU" sz="2400" dirty="0" smtClean="0"/>
              <a:t>223</a:t>
            </a:r>
            <a:r>
              <a:rPr lang="ru-RU" sz="2400" baseline="30000" dirty="0" smtClean="0"/>
              <a:t>0 </a:t>
            </a:r>
            <a:r>
              <a:rPr lang="ru-RU" sz="2400" dirty="0" smtClean="0"/>
              <a:t>С</a:t>
            </a:r>
            <a:r>
              <a:rPr lang="ru-RU" sz="2400" dirty="0"/>
              <a:t>.</a:t>
            </a:r>
            <a:r>
              <a:rPr lang="en-US" sz="2400" dirty="0"/>
              <a:t> </a:t>
            </a:r>
            <a:r>
              <a:rPr lang="ru-RU" sz="2400" dirty="0" smtClean="0"/>
              <a:t>Для сравнения </a:t>
            </a:r>
            <a:r>
              <a:rPr lang="ru-RU" sz="2400" dirty="0"/>
              <a:t>самая низкая температура, зафиксированная в самом холодном месте Земли </a:t>
            </a:r>
            <a:r>
              <a:rPr lang="ru-RU" sz="2400" dirty="0" smtClean="0"/>
              <a:t>– В </a:t>
            </a:r>
            <a:r>
              <a:rPr lang="ru-RU" sz="2400" dirty="0"/>
              <a:t>Антарктиде, - составляет всего -</a:t>
            </a:r>
            <a:r>
              <a:rPr lang="ru-RU" sz="2400" dirty="0" smtClean="0"/>
              <a:t>88</a:t>
            </a:r>
            <a:r>
              <a:rPr lang="ru-RU" sz="2400" baseline="30000" dirty="0" smtClean="0"/>
              <a:t>0 </a:t>
            </a:r>
            <a:r>
              <a:rPr lang="ru-RU" sz="2400" dirty="0" smtClean="0"/>
              <a:t>С</a:t>
            </a:r>
            <a:r>
              <a:rPr lang="ru-RU" sz="2400" dirty="0"/>
              <a:t>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566242"/>
            <a:ext cx="82301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bg1"/>
                </a:solidFill>
                <a:latin typeface="Comic Sans MS" pitchFamily="66" charset="0"/>
              </a:defRPr>
            </a:lvl1pPr>
          </a:lstStyle>
          <a:p>
            <a:r>
              <a:rPr lang="ru-RU" dirty="0"/>
              <a:t>Сутки на Нептуне короче земных. Тогда </a:t>
            </a:r>
            <a:r>
              <a:rPr lang="ru-RU" dirty="0" smtClean="0"/>
              <a:t>почему</a:t>
            </a:r>
          </a:p>
          <a:p>
            <a:r>
              <a:rPr lang="ru-RU" dirty="0" smtClean="0"/>
              <a:t> </a:t>
            </a:r>
            <a:r>
              <a:rPr lang="ru-RU" dirty="0"/>
              <a:t>же год на Нептуне длится </a:t>
            </a:r>
            <a:r>
              <a:rPr lang="ru-RU" dirty="0" smtClean="0"/>
              <a:t>дольше,</a:t>
            </a:r>
            <a:r>
              <a:rPr lang="en-US" dirty="0" smtClean="0"/>
              <a:t> </a:t>
            </a:r>
            <a:r>
              <a:rPr lang="ru-RU" dirty="0" smtClean="0"/>
              <a:t>чем </a:t>
            </a:r>
            <a:r>
              <a:rPr lang="ru-RU" dirty="0"/>
              <a:t>на Земле?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1520" y="5171708"/>
            <a:ext cx="71259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bg1"/>
                </a:solidFill>
                <a:latin typeface="Comic Sans MS" pitchFamily="66" charset="0"/>
              </a:defRPr>
            </a:lvl1pPr>
          </a:lstStyle>
          <a:p>
            <a:r>
              <a:rPr lang="ru-RU" dirty="0"/>
              <a:t>Нептун – наиболее удалённая от Солнца планета</a:t>
            </a:r>
            <a:r>
              <a:rPr lang="ru-RU" dirty="0" smtClean="0"/>
              <a:t>. </a:t>
            </a:r>
            <a:r>
              <a:rPr lang="ru-RU" dirty="0"/>
              <a:t>Ему требуется </a:t>
            </a:r>
            <a:r>
              <a:rPr lang="ru-RU" dirty="0" smtClean="0"/>
              <a:t>примерно 165 </a:t>
            </a:r>
            <a:r>
              <a:rPr lang="ru-RU" dirty="0"/>
              <a:t>земных лет, </a:t>
            </a:r>
            <a:r>
              <a:rPr lang="ru-RU" dirty="0" smtClean="0"/>
              <a:t>чтобы </a:t>
            </a:r>
            <a:r>
              <a:rPr lang="ru-RU" dirty="0"/>
              <a:t>совершить </a:t>
            </a:r>
            <a:r>
              <a:rPr lang="ru-RU" dirty="0" smtClean="0"/>
              <a:t>один оборот </a:t>
            </a:r>
            <a:r>
              <a:rPr lang="ru-RU" dirty="0"/>
              <a:t>вокруг нашей звезды.</a:t>
            </a:r>
          </a:p>
        </p:txBody>
      </p:sp>
      <p:pic>
        <p:nvPicPr>
          <p:cNvPr id="7" name="Picture 3" descr="C:\Users\SLayer\Desktop\звёздам навстречу\астровикторина\4436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54985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022679" y="5954985"/>
            <a:ext cx="1013817" cy="714375"/>
          </a:xfrm>
          <a:prstGeom prst="actionButtonForwardNex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2053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Layer\Desktop\hs-2010-06-b-large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0"/>
            <a:ext cx="6824786" cy="682478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6448" y="764704"/>
            <a:ext cx="54216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bg1"/>
                </a:solidFill>
                <a:latin typeface="Comic Sans MS" pitchFamily="66" charset="0"/>
              </a:defRPr>
            </a:lvl1pPr>
          </a:lstStyle>
          <a:p>
            <a:r>
              <a:rPr lang="ru-RU" dirty="0"/>
              <a:t>Заполни пробелы.</a:t>
            </a:r>
          </a:p>
          <a:p>
            <a:r>
              <a:rPr lang="ru-RU" dirty="0"/>
              <a:t>Плутон настолько ______,</a:t>
            </a:r>
          </a:p>
          <a:p>
            <a:r>
              <a:rPr lang="ru-RU" dirty="0"/>
              <a:t>Что был открыт лишь в _______.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9552" y="5622339"/>
            <a:ext cx="5102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bg1"/>
                </a:solidFill>
                <a:latin typeface="Comic Sans MS" pitchFamily="66" charset="0"/>
              </a:defRPr>
            </a:lvl1pPr>
          </a:lstStyle>
          <a:p>
            <a:r>
              <a:rPr lang="ru-RU" dirty="0"/>
              <a:t>Плутон настолько далеко,</a:t>
            </a:r>
          </a:p>
          <a:p>
            <a:r>
              <a:rPr lang="ru-RU" dirty="0"/>
              <a:t>Что был открыт лишь в 1930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95737" y="3164775"/>
            <a:ext cx="6912768" cy="193899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FFCC00"/>
                </a:solidFill>
                <a:latin typeface="Comic Sans MS" pitchFamily="66" charset="0"/>
              </a:defRPr>
            </a:lvl1pPr>
          </a:lstStyle>
          <a:p>
            <a:r>
              <a:rPr lang="ru-RU" sz="2400" dirty="0"/>
              <a:t>Герой многих диснеевских мультфильмов – пёс </a:t>
            </a:r>
            <a:r>
              <a:rPr lang="ru-RU" sz="2400" dirty="0" err="1"/>
              <a:t>Плуто</a:t>
            </a:r>
            <a:r>
              <a:rPr lang="ru-RU" sz="2400" dirty="0"/>
              <a:t> – б</a:t>
            </a:r>
            <a:r>
              <a:rPr lang="ru-RU" sz="2400" dirty="0" smtClean="0"/>
              <a:t>ыл </a:t>
            </a:r>
            <a:r>
              <a:rPr lang="ru-RU" sz="2400" dirty="0"/>
              <a:t>так назван в честь, как тогда считалось, девятой планеты. </a:t>
            </a:r>
            <a:r>
              <a:rPr lang="ru-RU" sz="2400" dirty="0" err="1" smtClean="0"/>
              <a:t>Плуто</a:t>
            </a:r>
            <a:r>
              <a:rPr lang="ru-RU" sz="2400" dirty="0" smtClean="0"/>
              <a:t> </a:t>
            </a:r>
            <a:r>
              <a:rPr lang="ru-RU" sz="2400" dirty="0"/>
              <a:t>впервые появился на экране в 1930 г., когда как раз и был открыт Плутон.</a:t>
            </a:r>
          </a:p>
        </p:txBody>
      </p:sp>
      <p:pic>
        <p:nvPicPr>
          <p:cNvPr id="8" name="Picture 3" descr="C:\Users\SLayer\Desktop\звёздам навстречу\астровикторина\4436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54985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алее 8">
            <a:hlinkClick r:id="" action="ppaction://hlinkshowjump?jump=endshow" highlightClick="1"/>
          </p:cNvPr>
          <p:cNvSpPr/>
          <p:nvPr/>
        </p:nvSpPr>
        <p:spPr>
          <a:xfrm>
            <a:off x="8022679" y="5954985"/>
            <a:ext cx="1013817" cy="714375"/>
          </a:xfrm>
          <a:prstGeom prst="actionButtonForwardNex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362" name="Picture 2" descr="C:\Users\SLayer\Desktop\звёздам навстречу\астровикторина\Пес_Плуто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923" y="1899077"/>
            <a:ext cx="1969511" cy="1120924"/>
          </a:xfrm>
          <a:prstGeom prst="rect">
            <a:avLst/>
          </a:prstGeom>
          <a:solidFill>
            <a:srgbClr val="333333"/>
          </a:solidFill>
        </p:spPr>
      </p:pic>
    </p:spTree>
    <p:extLst>
      <p:ext uri="{BB962C8B-B14F-4D97-AF65-F5344CB8AC3E}">
        <p14:creationId xmlns="" xmlns:p14="http://schemas.microsoft.com/office/powerpoint/2010/main" val="304190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75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Layer\Desktop\фон\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332656"/>
            <a:ext cx="7829387" cy="230832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2400" b="1" spc="150" dirty="0" smtClean="0">
                <a:ln w="11430"/>
                <a:solidFill>
                  <a:schemeClr val="bg1"/>
                </a:solidFill>
                <a:latin typeface="Comic Sans MS" pitchFamily="66" charset="0"/>
                <a:ea typeface="Batang" pitchFamily="18" charset="-127"/>
              </a:rPr>
              <a:t>Что из перечисленного изучают астрономы?</a:t>
            </a:r>
          </a:p>
          <a:p>
            <a:r>
              <a:rPr lang="ru-RU" sz="2400" b="1" spc="150" dirty="0">
                <a:ln w="11430"/>
                <a:solidFill>
                  <a:schemeClr val="bg1"/>
                </a:solidFill>
                <a:latin typeface="Comic Sans MS" pitchFamily="66" charset="0"/>
                <a:ea typeface="Batang" pitchFamily="18" charset="-127"/>
              </a:rPr>
              <a:t>а</a:t>
            </a:r>
            <a:r>
              <a:rPr lang="ru-RU" sz="2400" b="1" spc="150" dirty="0" smtClean="0">
                <a:ln w="11430"/>
                <a:solidFill>
                  <a:schemeClr val="bg1"/>
                </a:solidFill>
                <a:latin typeface="Comic Sans MS" pitchFamily="66" charset="0"/>
                <a:ea typeface="Batang" pitchFamily="18" charset="-127"/>
              </a:rPr>
              <a:t>) звёзды;</a:t>
            </a:r>
          </a:p>
          <a:p>
            <a:r>
              <a:rPr lang="ru-RU" sz="2400" b="1" spc="150" dirty="0">
                <a:ln w="11430"/>
                <a:solidFill>
                  <a:schemeClr val="bg1"/>
                </a:solidFill>
                <a:latin typeface="Comic Sans MS" pitchFamily="66" charset="0"/>
                <a:ea typeface="Batang" pitchFamily="18" charset="-127"/>
              </a:rPr>
              <a:t>б</a:t>
            </a:r>
            <a:r>
              <a:rPr lang="ru-RU" sz="2400" b="1" spc="150" dirty="0" smtClean="0">
                <a:ln w="11430"/>
                <a:solidFill>
                  <a:schemeClr val="bg1"/>
                </a:solidFill>
                <a:latin typeface="Comic Sans MS" pitchFamily="66" charset="0"/>
                <a:ea typeface="Batang" pitchFamily="18" charset="-127"/>
              </a:rPr>
              <a:t>) планеты;</a:t>
            </a:r>
          </a:p>
          <a:p>
            <a:r>
              <a:rPr lang="ru-RU" sz="2400" b="1" spc="150" dirty="0" smtClean="0">
                <a:ln w="11430"/>
                <a:solidFill>
                  <a:schemeClr val="bg1"/>
                </a:solidFill>
                <a:latin typeface="Comic Sans MS" pitchFamily="66" charset="0"/>
                <a:ea typeface="Batang" pitchFamily="18" charset="-127"/>
              </a:rPr>
              <a:t>в) спутники планет;</a:t>
            </a:r>
          </a:p>
          <a:p>
            <a:r>
              <a:rPr lang="ru-RU" sz="2400" b="1" spc="150" dirty="0">
                <a:ln w="11430"/>
                <a:solidFill>
                  <a:schemeClr val="bg1"/>
                </a:solidFill>
                <a:latin typeface="Comic Sans MS" pitchFamily="66" charset="0"/>
                <a:ea typeface="Batang" pitchFamily="18" charset="-127"/>
              </a:rPr>
              <a:t>г</a:t>
            </a:r>
            <a:r>
              <a:rPr lang="ru-RU" sz="2400" b="1" spc="150" dirty="0" smtClean="0">
                <a:ln w="11430"/>
                <a:solidFill>
                  <a:schemeClr val="bg1"/>
                </a:solidFill>
                <a:latin typeface="Comic Sans MS" pitchFamily="66" charset="0"/>
                <a:ea typeface="Batang" pitchFamily="18" charset="-127"/>
              </a:rPr>
              <a:t>) космические корабли;</a:t>
            </a:r>
          </a:p>
          <a:p>
            <a:r>
              <a:rPr lang="ru-RU" sz="2400" b="1" spc="150" dirty="0">
                <a:ln w="11430"/>
                <a:solidFill>
                  <a:schemeClr val="bg1"/>
                </a:solidFill>
                <a:latin typeface="Comic Sans MS" pitchFamily="66" charset="0"/>
                <a:ea typeface="Batang" pitchFamily="18" charset="-127"/>
              </a:rPr>
              <a:t>д</a:t>
            </a:r>
            <a:r>
              <a:rPr lang="ru-RU" sz="2400" b="1" spc="150" dirty="0" smtClean="0">
                <a:ln w="11430"/>
                <a:solidFill>
                  <a:schemeClr val="bg1"/>
                </a:solidFill>
                <a:latin typeface="Comic Sans MS" pitchFamily="66" charset="0"/>
                <a:ea typeface="Batang" pitchFamily="18" charset="-127"/>
              </a:rPr>
              <a:t>) кометы?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5661248"/>
            <a:ext cx="67890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spc="150" dirty="0">
                <a:ln w="11430"/>
                <a:solidFill>
                  <a:schemeClr val="bg1"/>
                </a:solidFill>
                <a:latin typeface="Comic Sans MS" pitchFamily="66" charset="0"/>
                <a:ea typeface="Batang" pitchFamily="18" charset="-127"/>
              </a:rPr>
              <a:t>Они изучают всё из перечисленного, </a:t>
            </a:r>
          </a:p>
          <a:p>
            <a:r>
              <a:rPr lang="ru-RU" sz="2400" b="1" spc="150" dirty="0">
                <a:ln w="11430"/>
                <a:solidFill>
                  <a:schemeClr val="bg1"/>
                </a:solidFill>
                <a:latin typeface="Comic Sans MS" pitchFamily="66" charset="0"/>
                <a:ea typeface="Batang" pitchFamily="18" charset="-127"/>
              </a:rPr>
              <a:t>кроме космических кораблей.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1800" y="3515524"/>
            <a:ext cx="6266283" cy="1569660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CC00"/>
                </a:solidFill>
                <a:latin typeface="Comic Sans MS" pitchFamily="66" charset="0"/>
              </a:rPr>
              <a:t>Расстояние от Земли до Плутона столь </a:t>
            </a:r>
            <a:r>
              <a:rPr lang="ru-RU" sz="2400" b="1" dirty="0" smtClean="0">
                <a:solidFill>
                  <a:srgbClr val="FFCC00"/>
                </a:solidFill>
                <a:latin typeface="Comic Sans MS" pitchFamily="66" charset="0"/>
              </a:rPr>
              <a:t>велико</a:t>
            </a:r>
            <a:r>
              <a:rPr lang="ru-RU" sz="2400" b="1" dirty="0">
                <a:solidFill>
                  <a:srgbClr val="FFCC00"/>
                </a:solidFill>
                <a:latin typeface="Comic Sans MS" pitchFamily="66" charset="0"/>
              </a:rPr>
              <a:t>, что лучу</a:t>
            </a:r>
            <a:r>
              <a:rPr lang="en-US" sz="2400" b="1" dirty="0">
                <a:solidFill>
                  <a:srgbClr val="FFCC00"/>
                </a:solidFill>
                <a:latin typeface="Comic Sans MS" pitchFamily="66" charset="0"/>
              </a:rPr>
              <a:t> c</a:t>
            </a:r>
            <a:r>
              <a:rPr lang="ru-RU" sz="2400" b="1" dirty="0" err="1">
                <a:solidFill>
                  <a:srgbClr val="FFCC00"/>
                </a:solidFill>
                <a:latin typeface="Comic Sans MS" pitchFamily="66" charset="0"/>
              </a:rPr>
              <a:t>вета</a:t>
            </a:r>
            <a:r>
              <a:rPr lang="ru-RU" sz="2400" b="1" dirty="0">
                <a:solidFill>
                  <a:srgbClr val="FFCC00"/>
                </a:solidFill>
                <a:latin typeface="Comic Sans MS" pitchFamily="66" charset="0"/>
              </a:rPr>
              <a:t> требуется более </a:t>
            </a:r>
            <a:r>
              <a:rPr lang="ru-RU" sz="2400" b="1" dirty="0" smtClean="0">
                <a:solidFill>
                  <a:srgbClr val="FFCC00"/>
                </a:solidFill>
                <a:latin typeface="Comic Sans MS" pitchFamily="66" charset="0"/>
              </a:rPr>
              <a:t>пяти </a:t>
            </a:r>
            <a:r>
              <a:rPr lang="ru-RU" sz="2400" b="1" dirty="0">
                <a:solidFill>
                  <a:srgbClr val="FFCC00"/>
                </a:solidFill>
                <a:latin typeface="Comic Sans MS" pitchFamily="66" charset="0"/>
              </a:rPr>
              <a:t>часов, чтобы достичь этой </a:t>
            </a:r>
            <a:r>
              <a:rPr lang="ru-RU" sz="2400" b="1" dirty="0" err="1" smtClean="0">
                <a:solidFill>
                  <a:srgbClr val="FFCC00"/>
                </a:solidFill>
                <a:latin typeface="Comic Sans MS" pitchFamily="66" charset="0"/>
              </a:rPr>
              <a:t>карликовойпланеты</a:t>
            </a:r>
            <a:r>
              <a:rPr lang="ru-RU" sz="2400" b="1" dirty="0">
                <a:solidFill>
                  <a:srgbClr val="FFCC00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7" name="Picture 3" descr="C:\Users\SLayer\Desktop\звёздам навстречу\астровикторина\4436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54985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022679" y="5954985"/>
            <a:ext cx="1013817" cy="714375"/>
          </a:xfrm>
          <a:prstGeom prst="actionButtonForwardNex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293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Layer\Desktop\фон\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598"/>
          <a:stretch/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764704"/>
            <a:ext cx="55210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spc="150" dirty="0">
                <a:ln w="11430"/>
                <a:solidFill>
                  <a:schemeClr val="bg1"/>
                </a:solidFill>
                <a:latin typeface="Comic Sans MS" pitchFamily="66" charset="0"/>
                <a:ea typeface="Batang" pitchFamily="18" charset="-127"/>
              </a:rPr>
              <a:t>Найди </a:t>
            </a:r>
            <a:r>
              <a:rPr lang="ru-RU" sz="2400" b="1" spc="150" dirty="0" smtClean="0">
                <a:ln w="11430"/>
                <a:solidFill>
                  <a:schemeClr val="bg1"/>
                </a:solidFill>
                <a:latin typeface="Comic Sans MS" pitchFamily="66" charset="0"/>
                <a:ea typeface="Batang" pitchFamily="18" charset="-127"/>
              </a:rPr>
              <a:t>ошибку и </a:t>
            </a:r>
            <a:r>
              <a:rPr lang="ru-RU" sz="2400" b="1" spc="150" dirty="0">
                <a:ln w="11430"/>
                <a:solidFill>
                  <a:schemeClr val="bg1"/>
                </a:solidFill>
                <a:latin typeface="Comic Sans MS" pitchFamily="66" charset="0"/>
                <a:ea typeface="Batang" pitchFamily="18" charset="-127"/>
              </a:rPr>
              <a:t>исправь её.</a:t>
            </a:r>
          </a:p>
          <a:p>
            <a:r>
              <a:rPr lang="ru-RU" sz="2400" b="1" i="1" spc="150" dirty="0">
                <a:ln w="11430"/>
                <a:solidFill>
                  <a:schemeClr val="bg1"/>
                </a:solidFill>
                <a:latin typeface="Comic Sans MS" pitchFamily="66" charset="0"/>
                <a:ea typeface="Batang" pitchFamily="18" charset="-127"/>
              </a:rPr>
              <a:t>В галактике много Вселенных.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5806628"/>
            <a:ext cx="5359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spc="150" dirty="0">
                <a:ln w="11430"/>
                <a:solidFill>
                  <a:schemeClr val="bg1"/>
                </a:solidFill>
                <a:latin typeface="Comic Sans MS" pitchFamily="66" charset="0"/>
                <a:ea typeface="Batang" pitchFamily="18" charset="-127"/>
              </a:rPr>
              <a:t>Во Вселенной много Галактик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0434" y="2420888"/>
            <a:ext cx="6122045" cy="3046988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CC00"/>
                </a:solidFill>
                <a:latin typeface="Comic Sans MS" pitchFamily="66" charset="0"/>
              </a:rPr>
              <a:t>В отличие от галактик, созвездия – </a:t>
            </a:r>
            <a:r>
              <a:rPr lang="ru-RU" sz="2400" b="1" dirty="0" smtClean="0">
                <a:solidFill>
                  <a:srgbClr val="FFCC00"/>
                </a:solidFill>
                <a:latin typeface="Comic Sans MS" pitchFamily="66" charset="0"/>
              </a:rPr>
              <a:t>это группы звёзд, в расположении которых древние </a:t>
            </a:r>
            <a:r>
              <a:rPr lang="ru-RU" sz="2400" b="1" dirty="0">
                <a:solidFill>
                  <a:srgbClr val="FFCC00"/>
                </a:solidFill>
                <a:latin typeface="Comic Sans MS" pitchFamily="66" charset="0"/>
              </a:rPr>
              <a:t>звездочёты </a:t>
            </a:r>
            <a:r>
              <a:rPr lang="ru-RU" sz="2400" b="1" dirty="0" smtClean="0">
                <a:solidFill>
                  <a:srgbClr val="FFCC00"/>
                </a:solidFill>
                <a:latin typeface="Comic Sans MS" pitchFamily="66" charset="0"/>
              </a:rPr>
              <a:t>увидели очертания животных или </a:t>
            </a:r>
            <a:r>
              <a:rPr lang="ru-RU" sz="2400" b="1" dirty="0">
                <a:solidFill>
                  <a:srgbClr val="FFCC00"/>
                </a:solidFill>
                <a:latin typeface="Comic Sans MS" pitchFamily="66" charset="0"/>
              </a:rPr>
              <a:t>персонажей </a:t>
            </a:r>
            <a:r>
              <a:rPr lang="ru-RU" sz="2400" b="1" dirty="0" smtClean="0">
                <a:solidFill>
                  <a:srgbClr val="FFCC00"/>
                </a:solidFill>
                <a:latin typeface="Comic Sans MS" pitchFamily="66" charset="0"/>
              </a:rPr>
              <a:t>мифов</a:t>
            </a:r>
            <a:r>
              <a:rPr lang="ru-RU" sz="2400" b="1" dirty="0">
                <a:solidFill>
                  <a:srgbClr val="FFCC00"/>
                </a:solidFill>
                <a:latin typeface="Comic Sans MS" pitchFamily="66" charset="0"/>
              </a:rPr>
              <a:t>. </a:t>
            </a:r>
            <a:r>
              <a:rPr lang="ru-RU" sz="2400" b="1" dirty="0" smtClean="0">
                <a:solidFill>
                  <a:srgbClr val="FFCC00"/>
                </a:solidFill>
                <a:latin typeface="Comic Sans MS" pitchFamily="66" charset="0"/>
              </a:rPr>
              <a:t>Созвездия используются </a:t>
            </a:r>
            <a:r>
              <a:rPr lang="ru-RU" sz="2400" b="1" dirty="0">
                <a:solidFill>
                  <a:srgbClr val="FFCC00"/>
                </a:solidFill>
                <a:latin typeface="Comic Sans MS" pitchFamily="66" charset="0"/>
              </a:rPr>
              <a:t>как </a:t>
            </a:r>
            <a:r>
              <a:rPr lang="ru-RU" sz="2400" b="1" dirty="0" smtClean="0">
                <a:solidFill>
                  <a:srgbClr val="FFCC00"/>
                </a:solidFill>
                <a:latin typeface="Comic Sans MS" pitchFamily="66" charset="0"/>
              </a:rPr>
              <a:t>в астрономии, так </a:t>
            </a:r>
            <a:r>
              <a:rPr lang="ru-RU" sz="2400" b="1" dirty="0">
                <a:solidFill>
                  <a:srgbClr val="FFCC00"/>
                </a:solidFill>
                <a:latin typeface="Comic Sans MS" pitchFamily="66" charset="0"/>
              </a:rPr>
              <a:t>и в навигации – </a:t>
            </a:r>
            <a:r>
              <a:rPr lang="ru-RU" sz="2400" b="1" dirty="0" smtClean="0">
                <a:solidFill>
                  <a:srgbClr val="FFCC00"/>
                </a:solidFill>
                <a:latin typeface="Comic Sans MS" pitchFamily="66" charset="0"/>
              </a:rPr>
              <a:t>по ним </a:t>
            </a:r>
            <a:r>
              <a:rPr lang="ru-RU" sz="2400" b="1" dirty="0">
                <a:solidFill>
                  <a:srgbClr val="FFCC00"/>
                </a:solidFill>
                <a:latin typeface="Comic Sans MS" pitchFamily="66" charset="0"/>
              </a:rPr>
              <a:t>легче находить на </a:t>
            </a:r>
            <a:r>
              <a:rPr lang="ru-RU" sz="2400" b="1" dirty="0" smtClean="0">
                <a:solidFill>
                  <a:srgbClr val="FFCC00"/>
                </a:solidFill>
                <a:latin typeface="Comic Sans MS" pitchFamily="66" charset="0"/>
              </a:rPr>
              <a:t>небе нужные звёзды</a:t>
            </a:r>
            <a:r>
              <a:rPr lang="ru-RU" sz="2400" b="1" dirty="0">
                <a:solidFill>
                  <a:srgbClr val="FFCC00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8" name="Picture 3" descr="C:\Users\SLayer\Desktop\звёздам навстречу\астровикторина\4436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54985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022679" y="5954985"/>
            <a:ext cx="1013817" cy="714375"/>
          </a:xfrm>
          <a:prstGeom prst="actionButtonForwardNex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451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Layer\Desktop\фон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768" y="0"/>
            <a:ext cx="9344630" cy="70100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692696"/>
            <a:ext cx="79255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Верно ли что чёрные дыры – это бывшие звёзды?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331" y="4581128"/>
            <a:ext cx="86004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В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ерно. Чёрные дыры – это бывшие звёзды, </a:t>
            </a:r>
          </a:p>
          <a:p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к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оторые </a:t>
            </a:r>
            <a:r>
              <a:rPr lang="ru-RU" sz="2400" b="1" dirty="0" err="1" smtClean="0">
                <a:solidFill>
                  <a:schemeClr val="bg1"/>
                </a:solidFill>
                <a:latin typeface="Comic Sans MS" pitchFamily="66" charset="0"/>
              </a:rPr>
              <a:t>сколлапсировали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 (сжались под действием</a:t>
            </a:r>
          </a:p>
          <a:p>
            <a:r>
              <a:rPr lang="ru-RU" sz="2400" b="1" dirty="0">
                <a:solidFill>
                  <a:schemeClr val="bg1"/>
                </a:solidFill>
                <a:latin typeface="Comic Sans MS" pitchFamily="66" charset="0"/>
              </a:rPr>
              <a:t>с</a:t>
            </a: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обственной тяжести) и теперь затягивают и вещество</a:t>
            </a:r>
            <a:b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Comic Sans MS" pitchFamily="66" charset="0"/>
              </a:rPr>
              <a:t>и свет – всё, что окажется поблизости.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7824" y="2535518"/>
            <a:ext cx="6020084" cy="193899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FFCC00"/>
                </a:solidFill>
                <a:latin typeface="Comic Sans MS" pitchFamily="66" charset="0"/>
              </a:defRPr>
            </a:lvl1pPr>
          </a:lstStyle>
          <a:p>
            <a:r>
              <a:rPr lang="ru-RU" sz="2400" dirty="0"/>
              <a:t>Ближайшая к нам после Солнца звезда – это </a:t>
            </a:r>
            <a:r>
              <a:rPr lang="ru-RU" sz="2400" dirty="0" err="1"/>
              <a:t>Проксима</a:t>
            </a:r>
            <a:r>
              <a:rPr lang="ru-RU" sz="2400" dirty="0"/>
              <a:t> Центавра, </a:t>
            </a:r>
            <a:r>
              <a:rPr lang="ru-RU" sz="2400" dirty="0" smtClean="0"/>
              <a:t>которая </a:t>
            </a:r>
            <a:r>
              <a:rPr lang="ru-RU" sz="2400" dirty="0"/>
              <a:t>находится </a:t>
            </a:r>
            <a:r>
              <a:rPr lang="ru-RU" sz="2400" dirty="0" smtClean="0"/>
              <a:t>на расстоянии </a:t>
            </a:r>
            <a:r>
              <a:rPr lang="ru-RU" sz="2400" dirty="0"/>
              <a:t>4,3 светового года, или почто </a:t>
            </a:r>
            <a:r>
              <a:rPr lang="ru-RU" sz="2400" dirty="0" smtClean="0"/>
              <a:t>40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трлн км.</a:t>
            </a:r>
          </a:p>
        </p:txBody>
      </p:sp>
      <p:pic>
        <p:nvPicPr>
          <p:cNvPr id="7" name="Picture 3" descr="C:\Users\SLayer\Desktop\звёздам навстречу\астровикторина\4436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54985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022679" y="5954985"/>
            <a:ext cx="1013817" cy="714375"/>
          </a:xfrm>
          <a:prstGeom prst="actionButtonForwardNex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6705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4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Layer\Desktop\Мочалова Е.Н\85087989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961" y="0"/>
            <a:ext cx="9336218" cy="70021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260648"/>
            <a:ext cx="812914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bg1"/>
                </a:solidFill>
                <a:latin typeface="Comic Sans MS" pitchFamily="66" charset="0"/>
              </a:defRPr>
            </a:lvl1pPr>
          </a:lstStyle>
          <a:p>
            <a:r>
              <a:rPr lang="ru-RU" dirty="0"/>
              <a:t>Раздели планеты на группы по типу </a:t>
            </a:r>
            <a:r>
              <a:rPr lang="ru-RU" dirty="0" err="1" smtClean="0"/>
              <a:t>вещества,из</a:t>
            </a:r>
            <a:r>
              <a:rPr lang="ru-RU" dirty="0" smtClean="0"/>
              <a:t> </a:t>
            </a:r>
          </a:p>
          <a:p>
            <a:r>
              <a:rPr lang="ru-RU" dirty="0" smtClean="0"/>
              <a:t>которого </a:t>
            </a:r>
            <a:r>
              <a:rPr lang="ru-RU" dirty="0"/>
              <a:t>они состоят (газ или твёрдые </a:t>
            </a:r>
            <a:r>
              <a:rPr lang="ru-RU" dirty="0" smtClean="0"/>
              <a:t>породы/</a:t>
            </a:r>
          </a:p>
          <a:p>
            <a:r>
              <a:rPr lang="ru-RU" dirty="0" smtClean="0"/>
              <a:t>металлы): Сатурн </a:t>
            </a:r>
            <a:r>
              <a:rPr lang="ru-RU" dirty="0"/>
              <a:t>– Марс – Венера – Уран – Земля </a:t>
            </a:r>
            <a:endParaRPr lang="ru-RU" dirty="0" smtClean="0"/>
          </a:p>
          <a:p>
            <a:r>
              <a:rPr lang="ru-RU" dirty="0" smtClean="0"/>
              <a:t>– </a:t>
            </a:r>
            <a:r>
              <a:rPr lang="ru-RU" dirty="0"/>
              <a:t>Меркурий – Нептун.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" y="5373216"/>
            <a:ext cx="7164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bg1"/>
                </a:solidFill>
                <a:latin typeface="Comic Sans MS" pitchFamily="66" charset="0"/>
              </a:defRPr>
            </a:lvl1pPr>
          </a:lstStyle>
          <a:p>
            <a:r>
              <a:rPr lang="ru-RU" b="0" dirty="0">
                <a:solidFill>
                  <a:srgbClr val="33CCFF"/>
                </a:solidFill>
              </a:rPr>
              <a:t>Газообразные планеты </a:t>
            </a:r>
            <a:r>
              <a:rPr lang="ru-RU" b="0" dirty="0"/>
              <a:t>– Юпитер, Сатурн, Уран, </a:t>
            </a:r>
            <a:r>
              <a:rPr lang="ru-RU" b="0" dirty="0" smtClean="0"/>
              <a:t>Нептун. Планеты</a:t>
            </a:r>
            <a:r>
              <a:rPr lang="ru-RU" b="0" dirty="0"/>
              <a:t>, состоящие из </a:t>
            </a:r>
            <a:r>
              <a:rPr lang="ru-RU" b="0" dirty="0">
                <a:solidFill>
                  <a:srgbClr val="33CCFF"/>
                </a:solidFill>
              </a:rPr>
              <a:t>твёрдых пород и металлов</a:t>
            </a:r>
            <a:r>
              <a:rPr lang="ru-RU" b="0" dirty="0"/>
              <a:t>: </a:t>
            </a:r>
            <a:r>
              <a:rPr lang="ru-RU" b="0" dirty="0" smtClean="0"/>
              <a:t>Марс, Венера</a:t>
            </a:r>
            <a:r>
              <a:rPr lang="ru-RU" b="0" dirty="0"/>
              <a:t>, Земля. Меркурий.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43808" y="2780928"/>
            <a:ext cx="6203433" cy="2308324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FFCC00"/>
                </a:solidFill>
                <a:latin typeface="Comic Sans MS" pitchFamily="66" charset="0"/>
              </a:defRPr>
            </a:lvl1pPr>
          </a:lstStyle>
          <a:p>
            <a:r>
              <a:rPr lang="ru-RU" sz="2400" dirty="0"/>
              <a:t>Астрономы обнаружили три </a:t>
            </a:r>
            <a:r>
              <a:rPr lang="ru-RU" sz="2400" dirty="0" smtClean="0"/>
              <a:t>планеты, образующиеся вокруг звезды Ипсилон Андромеды</a:t>
            </a:r>
            <a:r>
              <a:rPr lang="ru-RU" sz="2400" dirty="0"/>
              <a:t>. Некоторые учёные считают это </a:t>
            </a:r>
            <a:r>
              <a:rPr lang="ru-RU" sz="2400" dirty="0" smtClean="0"/>
              <a:t>свидетельством Возможности </a:t>
            </a:r>
            <a:r>
              <a:rPr lang="ru-RU" sz="2400" dirty="0"/>
              <a:t>существования жизни на </a:t>
            </a:r>
            <a:r>
              <a:rPr lang="ru-RU" sz="2400" dirty="0" smtClean="0"/>
              <a:t>одной из </a:t>
            </a:r>
            <a:r>
              <a:rPr lang="ru-RU" sz="2400" dirty="0"/>
              <a:t>планет.</a:t>
            </a:r>
          </a:p>
        </p:txBody>
      </p:sp>
      <p:pic>
        <p:nvPicPr>
          <p:cNvPr id="7" name="Picture 3" descr="C:\Users\SLayer\Desktop\звёздам навстречу\астровикторина\4436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54985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022679" y="5954985"/>
            <a:ext cx="1013817" cy="714375"/>
          </a:xfrm>
          <a:prstGeom prst="actionButtonForwardNex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483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Layer\Desktop\1525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589"/>
          <a:stretch/>
        </p:blipFill>
        <p:spPr bwMode="auto">
          <a:xfrm>
            <a:off x="-36512" y="-27384"/>
            <a:ext cx="9182106" cy="68853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548680"/>
            <a:ext cx="68210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bg1"/>
                </a:solidFill>
                <a:latin typeface="Comic Sans MS" pitchFamily="66" charset="0"/>
              </a:defRPr>
            </a:lvl1pPr>
          </a:lstStyle>
          <a:p>
            <a:r>
              <a:rPr lang="ru-RU" dirty="0"/>
              <a:t>Вставь пропущенное слово.</a:t>
            </a:r>
          </a:p>
          <a:p>
            <a:r>
              <a:rPr lang="ru-RU" dirty="0"/>
              <a:t>Столкновение астероида с ___________</a:t>
            </a:r>
          </a:p>
          <a:p>
            <a:r>
              <a:rPr lang="ru-RU" dirty="0"/>
              <a:t>м</a:t>
            </a:r>
            <a:r>
              <a:rPr lang="ru-RU" dirty="0" smtClean="0"/>
              <a:t>огло </a:t>
            </a:r>
            <a:r>
              <a:rPr lang="ru-RU" dirty="0"/>
              <a:t>привести к вымиранию динозавров.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5073" y="5572690"/>
            <a:ext cx="66880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bg1"/>
                </a:solidFill>
                <a:latin typeface="Comic Sans MS" pitchFamily="66" charset="0"/>
              </a:defRPr>
            </a:lvl1pPr>
          </a:lstStyle>
          <a:p>
            <a:r>
              <a:rPr lang="ru-RU" dirty="0"/>
              <a:t>Столкновение астероида с Землёй </a:t>
            </a:r>
          </a:p>
          <a:p>
            <a:r>
              <a:rPr lang="ru-RU" dirty="0"/>
              <a:t>могло привести к вымиранию динозавров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27784" y="2708626"/>
            <a:ext cx="6378781" cy="1938992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FFCC00"/>
                </a:solidFill>
                <a:latin typeface="Comic Sans MS" pitchFamily="66" charset="0"/>
              </a:defRPr>
            </a:lvl1pPr>
          </a:lstStyle>
          <a:p>
            <a:r>
              <a:rPr lang="ru-RU" sz="2400" dirty="0"/>
              <a:t>Не все астероиды находятся в космосе</a:t>
            </a:r>
            <a:r>
              <a:rPr lang="en-US" sz="2400" dirty="0" smtClean="0"/>
              <a:t>!</a:t>
            </a:r>
            <a:r>
              <a:rPr lang="ru-RU" sz="2400" dirty="0" smtClean="0"/>
              <a:t> Морские </a:t>
            </a:r>
            <a:r>
              <a:rPr lang="ru-RU" sz="2400" dirty="0"/>
              <a:t>звёзды по–</a:t>
            </a:r>
            <a:r>
              <a:rPr lang="ru-RU" sz="2400" dirty="0" err="1"/>
              <a:t>гречески</a:t>
            </a:r>
            <a:r>
              <a:rPr lang="ru-RU" sz="2400" dirty="0"/>
              <a:t> также </a:t>
            </a:r>
            <a:r>
              <a:rPr lang="ru-RU" sz="2400" dirty="0" smtClean="0"/>
              <a:t>называют астероидами </a:t>
            </a:r>
            <a:r>
              <a:rPr lang="ru-RU" sz="2400" dirty="0"/>
              <a:t>(</a:t>
            </a:r>
            <a:r>
              <a:rPr lang="en-US" sz="2400" dirty="0" err="1"/>
              <a:t>Asteroidea</a:t>
            </a:r>
            <a:r>
              <a:rPr lang="ru-RU" sz="2400" dirty="0"/>
              <a:t>). Как и в случае малых планет, это название </a:t>
            </a:r>
            <a:r>
              <a:rPr lang="ru-RU" sz="2400" dirty="0" smtClean="0"/>
              <a:t>означает «</a:t>
            </a:r>
            <a:r>
              <a:rPr lang="ru-RU" sz="2400" dirty="0" err="1" smtClean="0"/>
              <a:t>звёздоподобный</a:t>
            </a:r>
            <a:r>
              <a:rPr lang="ru-RU" sz="2400" dirty="0"/>
              <a:t>».</a:t>
            </a:r>
          </a:p>
        </p:txBody>
      </p:sp>
      <p:pic>
        <p:nvPicPr>
          <p:cNvPr id="7" name="Picture 3" descr="C:\Users\SLayer\Desktop\звёздам навстречу\астровикторина\4436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54985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022679" y="5954985"/>
            <a:ext cx="1013817" cy="714375"/>
          </a:xfrm>
          <a:prstGeom prst="actionButtonForwardNex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3593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Layer\Desktop\фон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41"/>
            <a:ext cx="9153526" cy="6905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692696"/>
            <a:ext cx="89162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bg1"/>
                </a:solidFill>
                <a:latin typeface="Comic Sans MS" pitchFamily="66" charset="0"/>
              </a:defRPr>
            </a:lvl1pPr>
          </a:lstStyle>
          <a:p>
            <a:r>
              <a:rPr lang="ru-RU" dirty="0"/>
              <a:t>Комета Галлея появилась на небе в 1759, 1835, </a:t>
            </a:r>
            <a:endParaRPr lang="ru-RU" dirty="0" smtClean="0"/>
          </a:p>
          <a:p>
            <a:r>
              <a:rPr lang="ru-RU" dirty="0" smtClean="0"/>
              <a:t>1910 </a:t>
            </a:r>
            <a:r>
              <a:rPr lang="ru-RU" dirty="0"/>
              <a:t>и 1986 гг. Определи </a:t>
            </a:r>
            <a:r>
              <a:rPr lang="ru-RU" dirty="0" smtClean="0"/>
              <a:t>промежуток времени </a:t>
            </a:r>
            <a:r>
              <a:rPr lang="ru-RU" dirty="0"/>
              <a:t>между </a:t>
            </a:r>
            <a:endParaRPr lang="ru-RU" dirty="0" smtClean="0"/>
          </a:p>
          <a:p>
            <a:r>
              <a:rPr lang="ru-RU" dirty="0" smtClean="0"/>
              <a:t>возвращениями </a:t>
            </a:r>
            <a:r>
              <a:rPr lang="ru-RU" dirty="0"/>
              <a:t>кометы.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7824" y="2780928"/>
            <a:ext cx="5976664" cy="2308324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FFCC00"/>
                </a:solidFill>
                <a:latin typeface="Comic Sans MS" pitchFamily="66" charset="0"/>
              </a:defRPr>
            </a:lvl1pPr>
          </a:lstStyle>
          <a:p>
            <a:r>
              <a:rPr lang="ru-RU" sz="2400" dirty="0"/>
              <a:t>Американский писатель Марк Твен родился в 1835 г., </a:t>
            </a:r>
            <a:r>
              <a:rPr lang="ru-RU" sz="2400" dirty="0" smtClean="0"/>
              <a:t>когда На </a:t>
            </a:r>
            <a:r>
              <a:rPr lang="ru-RU" sz="2400" dirty="0"/>
              <a:t>небе появилась комета Галлея. Как писатель и </a:t>
            </a:r>
            <a:r>
              <a:rPr lang="ru-RU" sz="2400" dirty="0" err="1" smtClean="0"/>
              <a:t>предсказывал,Умер</a:t>
            </a:r>
            <a:r>
              <a:rPr lang="ru-RU" sz="2400" dirty="0" smtClean="0"/>
              <a:t> </a:t>
            </a:r>
            <a:r>
              <a:rPr lang="ru-RU" sz="2400" dirty="0"/>
              <a:t>он во время очередного возвращения кометы в 1910 г.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8830" y="5461198"/>
            <a:ext cx="613341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bg1"/>
                </a:solidFill>
                <a:latin typeface="Comic Sans MS" pitchFamily="66" charset="0"/>
              </a:defRPr>
            </a:lvl1pPr>
          </a:lstStyle>
          <a:p>
            <a:r>
              <a:rPr lang="ru-RU" dirty="0"/>
              <a:t>Комета Галлея обычно появляется на </a:t>
            </a:r>
          </a:p>
          <a:p>
            <a:r>
              <a:rPr lang="ru-RU" dirty="0"/>
              <a:t>небе раз в 75 -76 лет.</a:t>
            </a:r>
          </a:p>
        </p:txBody>
      </p:sp>
      <p:pic>
        <p:nvPicPr>
          <p:cNvPr id="7" name="Picture 3" descr="C:\Users\SLayer\Desktop\звёздам навстречу\астровикторина\4436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54985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022679" y="5954985"/>
            <a:ext cx="1013817" cy="714375"/>
          </a:xfrm>
          <a:prstGeom prst="actionButtonForwardNex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7948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62000">
              <a:schemeClr val="bg1">
                <a:lumMod val="50000"/>
              </a:schemeClr>
            </a:gs>
            <a:gs pos="95000">
              <a:srgbClr val="8C3D9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Layer\Desktop\фон\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r="1045" b="3243"/>
          <a:stretch/>
        </p:blipFill>
        <p:spPr bwMode="auto">
          <a:xfrm>
            <a:off x="9524" y="555352"/>
            <a:ext cx="9134476" cy="5616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528340"/>
            <a:ext cx="826861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bg1"/>
                </a:solidFill>
                <a:latin typeface="Comic Sans MS" pitchFamily="66" charset="0"/>
              </a:defRPr>
            </a:lvl1pPr>
          </a:lstStyle>
          <a:p>
            <a:r>
              <a:rPr lang="ru-RU" dirty="0"/>
              <a:t>Какие из перечисленных объектов не встречаются </a:t>
            </a:r>
            <a:r>
              <a:rPr lang="ru-RU" dirty="0" smtClean="0"/>
              <a:t>в</a:t>
            </a:r>
          </a:p>
          <a:p>
            <a:r>
              <a:rPr lang="ru-RU" dirty="0" smtClean="0"/>
              <a:t>Солнечной </a:t>
            </a:r>
            <a:r>
              <a:rPr lang="ru-RU" dirty="0"/>
              <a:t>системе:</a:t>
            </a:r>
          </a:p>
          <a:p>
            <a:r>
              <a:rPr lang="ru-RU" dirty="0"/>
              <a:t>А) галактики;</a:t>
            </a:r>
          </a:p>
          <a:p>
            <a:r>
              <a:rPr lang="ru-RU" dirty="0"/>
              <a:t>Б) звёзды;</a:t>
            </a:r>
          </a:p>
          <a:p>
            <a:r>
              <a:rPr lang="ru-RU" dirty="0"/>
              <a:t>В) планеты;</a:t>
            </a:r>
          </a:p>
          <a:p>
            <a:r>
              <a:rPr lang="ru-RU" dirty="0"/>
              <a:t>Г) кометы;</a:t>
            </a:r>
          </a:p>
          <a:p>
            <a:r>
              <a:rPr lang="ru-RU" dirty="0"/>
              <a:t>Д) астероиды</a:t>
            </a:r>
            <a:r>
              <a:rPr lang="ru-RU" dirty="0" smtClean="0"/>
              <a:t>;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30746" y="5666878"/>
            <a:ext cx="1736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>
              <a:defRPr sz="2400" b="1">
                <a:solidFill>
                  <a:schemeClr val="bg1"/>
                </a:solidFill>
                <a:latin typeface="Comic Sans MS" pitchFamily="66" charset="0"/>
              </a:defRPr>
            </a:lvl1pPr>
          </a:lstStyle>
          <a:p>
            <a:r>
              <a:rPr lang="ru-RU" dirty="0"/>
              <a:t>Галактики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59832" y="3452807"/>
            <a:ext cx="5904656" cy="1200329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FFCC00"/>
                </a:solidFill>
                <a:latin typeface="Comic Sans MS" pitchFamily="66" charset="0"/>
              </a:defRPr>
            </a:lvl1pPr>
          </a:lstStyle>
          <a:p>
            <a:r>
              <a:rPr lang="ru-RU" sz="2400" dirty="0"/>
              <a:t>Масса Солнца огромна – она превышает массу сразу </a:t>
            </a:r>
            <a:r>
              <a:rPr lang="ru-RU" sz="2400" dirty="0" smtClean="0"/>
              <a:t>всех планет </a:t>
            </a:r>
            <a:r>
              <a:rPr lang="ru-RU" sz="2400" dirty="0"/>
              <a:t>Солнечной системы в 750 раз.</a:t>
            </a:r>
          </a:p>
        </p:txBody>
      </p:sp>
      <p:pic>
        <p:nvPicPr>
          <p:cNvPr id="8" name="Picture 3" descr="C:\Users\SLayer\Desktop\звёздам навстречу\астровикторина\44362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54985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022679" y="5954985"/>
            <a:ext cx="1013817" cy="714375"/>
          </a:xfrm>
          <a:prstGeom prst="actionButtonForwardNex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1203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SLayer\Desktop\фон\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6" y="0"/>
            <a:ext cx="9267826" cy="68865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500976"/>
            <a:ext cx="7032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</a:defRPr>
            </a:lvl1pPr>
          </a:lstStyle>
          <a:p>
            <a:r>
              <a:rPr lang="ru-RU" b="1" dirty="0">
                <a:ln>
                  <a:noFill/>
                </a:ln>
                <a:solidFill>
                  <a:srgbClr val="0066FF"/>
                </a:solidFill>
                <a:effectLst/>
              </a:rPr>
              <a:t>Почему близость к Солнцу сильно </a:t>
            </a:r>
            <a:r>
              <a:rPr lang="ru-RU" b="1" dirty="0" smtClean="0">
                <a:ln>
                  <a:noFill/>
                </a:ln>
                <a:solidFill>
                  <a:srgbClr val="0066FF"/>
                </a:solidFill>
                <a:effectLst/>
              </a:rPr>
              <a:t>затрудняет </a:t>
            </a:r>
            <a:r>
              <a:rPr lang="ru-RU" b="1" dirty="0">
                <a:ln>
                  <a:noFill/>
                </a:ln>
                <a:solidFill>
                  <a:srgbClr val="0066FF"/>
                </a:solidFill>
                <a:effectLst/>
              </a:rPr>
              <a:t>исследование Меркурия?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915816" y="2420888"/>
            <a:ext cx="6369355" cy="156966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path path="circle">
              <a:fillToRect l="100000" t="100000"/>
            </a:path>
          </a:gradFill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rgbClr val="FFCC00"/>
                </a:solidFill>
                <a:latin typeface="Comic Sans MS" pitchFamily="66" charset="0"/>
              </a:defRPr>
            </a:lvl1pPr>
          </a:lstStyle>
          <a:p>
            <a:r>
              <a:rPr lang="ru-RU" sz="2400" dirty="0"/>
              <a:t>Меркурий был назван в честь крылоного римского </a:t>
            </a:r>
            <a:r>
              <a:rPr lang="ru-RU" sz="2400" dirty="0" smtClean="0"/>
              <a:t>бога Из-за </a:t>
            </a:r>
            <a:r>
              <a:rPr lang="ru-RU" sz="2400" dirty="0"/>
              <a:t>своего очень быстрого </a:t>
            </a:r>
            <a:r>
              <a:rPr lang="ru-RU" sz="2400" dirty="0" smtClean="0"/>
              <a:t>видимого перемещения </a:t>
            </a:r>
            <a:r>
              <a:rPr lang="ru-RU" sz="2400" dirty="0"/>
              <a:t>на небе.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5537" y="4135720"/>
            <a:ext cx="69847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2400" b="1">
                <a:ln>
                  <a:noFill/>
                </a:ln>
                <a:solidFill>
                  <a:srgbClr val="0066FF"/>
                </a:solidFill>
                <a:effectLst/>
                <a:latin typeface="Comic Sans MS" pitchFamily="66" charset="0"/>
              </a:defRPr>
            </a:lvl1pPr>
          </a:lstStyle>
          <a:p>
            <a:r>
              <a:rPr lang="ru-RU" dirty="0"/>
              <a:t>Проблемы с исследованием Меркурия связаны с его близостью к сильному источнику света и  тепла. Планету трудно наблюдать, а отправка к </a:t>
            </a:r>
            <a:r>
              <a:rPr lang="ru-RU" dirty="0" smtClean="0"/>
              <a:t>ней </a:t>
            </a:r>
            <a:r>
              <a:rPr lang="ru-RU" dirty="0"/>
              <a:t>космического аппарата – тоже нелёгкая </a:t>
            </a:r>
            <a:r>
              <a:rPr lang="ru-RU" dirty="0" smtClean="0"/>
              <a:t>задача, поскольку приборы </a:t>
            </a:r>
            <a:r>
              <a:rPr lang="ru-RU" dirty="0"/>
              <a:t>на борту должны </a:t>
            </a:r>
            <a:r>
              <a:rPr lang="ru-RU" dirty="0" smtClean="0"/>
              <a:t>выдерживать высокую </a:t>
            </a:r>
            <a:r>
              <a:rPr lang="ru-RU" dirty="0"/>
              <a:t>температуру.</a:t>
            </a:r>
          </a:p>
        </p:txBody>
      </p:sp>
      <p:pic>
        <p:nvPicPr>
          <p:cNvPr id="7" name="Picture 3" descr="C:\Users\SLayer\Desktop\звёздам навстречу\астровикторина\44362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954985"/>
            <a:ext cx="714375" cy="714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022679" y="5954985"/>
            <a:ext cx="1013817" cy="714375"/>
          </a:xfrm>
          <a:prstGeom prst="actionButtonForwardNext">
            <a:avLst/>
          </a:prstGeo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3134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3" grpId="1" animBg="1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921</Words>
  <Application>Microsoft Office PowerPoint</Application>
  <PresentationFormat>Экран (4:3)</PresentationFormat>
  <Paragraphs>88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SLayer</dc:creator>
  <cp:lastModifiedBy>User</cp:lastModifiedBy>
  <cp:revision>54</cp:revision>
  <dcterms:created xsi:type="dcterms:W3CDTF">2012-03-27T13:41:24Z</dcterms:created>
  <dcterms:modified xsi:type="dcterms:W3CDTF">2013-06-05T04:51:18Z</dcterms:modified>
</cp:coreProperties>
</file>