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  <p:sldId id="265" r:id="rId9"/>
    <p:sldId id="264" r:id="rId10"/>
    <p:sldId id="270" r:id="rId11"/>
    <p:sldId id="266" r:id="rId12"/>
    <p:sldId id="258" r:id="rId13"/>
    <p:sldId id="268" r:id="rId14"/>
    <p:sldId id="271" r:id="rId15"/>
    <p:sldId id="272" r:id="rId16"/>
    <p:sldId id="273" r:id="rId17"/>
    <p:sldId id="275" r:id="rId18"/>
    <p:sldId id="276" r:id="rId19"/>
    <p:sldId id="277" r:id="rId20"/>
    <p:sldId id="279" r:id="rId21"/>
    <p:sldId id="278" r:id="rId22"/>
    <p:sldId id="274" r:id="rId23"/>
    <p:sldId id="267" r:id="rId24"/>
    <p:sldId id="269" r:id="rId25"/>
    <p:sldId id="280" r:id="rId26"/>
    <p:sldId id="281" r:id="rId27"/>
    <p:sldId id="282" r:id="rId28"/>
    <p:sldId id="285" r:id="rId29"/>
    <p:sldId id="284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537" autoAdjust="0"/>
  </p:normalViewPr>
  <p:slideViewPr>
    <p:cSldViewPr>
      <p:cViewPr varScale="1">
        <p:scale>
          <a:sx n="68" d="100"/>
          <a:sy n="68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94297-2319-4F5C-B61E-39F74AA52ED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4D50-A686-4035-9EA3-0E8E560B8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4D50-A686-4035-9EA3-0E8E560B857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1/10/2013</a:t>
            </a:fld>
            <a:endParaRPr lang="en-US" sz="1600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1/10/2013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74;&#1089;&#1077;&#1086;&#1073;&#1091;&#1095;%202\&#1059;&#1084;&#1077;&#1077;&#1090;&#1077;%20&#1083;&#1080;%20&#1074;&#1099;%20&#1083;&#1102;&#1073;&#1080;&#1090;&#1100;%20&#1056;&#1086;&#1076;&#1080;&#1090;&#1077;&#1083;&#1100;&#1089;&#1082;&#1086;&#1077;%20&#1089;&#1086;&#1073;&#1088;&#1072;&#1085;&#1080;&#1077;\&#1056;&#1086;&#1076;&#1080;&#1090;&#1077;&#1083;&#1100;&#1089;&#1082;&#1086;&#1077;%20&#1089;&#1086;&#1073;&#1088;&#1072;&#1085;&#1080;&#1077;.%20&#1051;&#1102;&#1073;&#1086;&#1074;&#1100;\&#1060;&#1086;&#1085;_1.mid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74;&#1089;&#1077;&#1086;&#1073;&#1091;&#1095;%202\&#1059;&#1084;&#1077;&#1077;&#1090;&#1077;%20&#1083;&#1080;%20&#1074;&#1099;%20&#1083;&#1102;&#1073;&#1080;&#1090;&#1100;%20&#1056;&#1086;&#1076;&#1080;&#1090;&#1077;&#1083;&#1100;&#1089;&#1082;&#1086;&#1077;%20&#1089;&#1086;&#1073;&#1088;&#1072;&#1085;&#1080;&#1077;\&#1056;&#1086;&#1076;&#1080;&#1090;&#1077;&#1083;&#1100;&#1089;&#1082;&#1086;&#1077;%20&#1089;&#1086;&#1073;&#1088;&#1072;&#1085;&#1080;&#1077;.%20&#1051;&#1102;&#1073;&#1086;&#1074;&#1100;\&#1060;&#1086;&#1085;_7.mid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74;&#1089;&#1077;&#1086;&#1073;&#1091;&#1095;%202\&#1059;&#1084;&#1077;&#1077;&#1090;&#1077;%20&#1083;&#1080;%20&#1074;&#1099;%20&#1083;&#1102;&#1073;&#1080;&#1090;&#1100;%20&#1056;&#1086;&#1076;&#1080;&#1090;&#1077;&#1083;&#1100;&#1089;&#1082;&#1086;&#1077;%20&#1089;&#1086;&#1073;&#1088;&#1072;&#1085;&#1080;&#1077;\&#1056;&#1086;&#1076;&#1080;&#1090;&#1077;&#1083;&#1100;&#1089;&#1082;&#1086;&#1077;%20&#1089;&#1086;&#1073;&#1088;&#1072;&#1085;&#1080;&#1077;.%20&#1051;&#1102;&#1073;&#1086;&#1074;&#1100;\&#1060;&#1086;&#1085;_1.mid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1571612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</a:rPr>
              <a:t>Родительское собрание</a:t>
            </a:r>
          </a:p>
          <a:p>
            <a:r>
              <a:rPr lang="ru-RU" sz="3600" b="1" i="1" dirty="0" smtClean="0">
                <a:solidFill>
                  <a:srgbClr val="C00000"/>
                </a:solidFill>
              </a:rPr>
              <a:t>«Умеете ли вы любить своего ребёнка»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pic>
        <p:nvPicPr>
          <p:cNvPr id="8" name="Picture 2" descr="D:\Мои документы2\love26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929066"/>
            <a:ext cx="3481824" cy="2534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357166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FF00"/>
                </a:solidFill>
              </a:rPr>
              <a:t>Считаем количество набранных баллов.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pic>
        <p:nvPicPr>
          <p:cNvPr id="2" name="Picture 2" descr="D:\Мои документы2\Умеете ли вы любить\love4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2985" y="4852978"/>
            <a:ext cx="2121015" cy="200502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214422"/>
            <a:ext cx="82153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Если вы набрали </a:t>
            </a:r>
            <a:r>
              <a:rPr lang="ru-RU" sz="3200" b="1" dirty="0" smtClean="0">
                <a:solidFill>
                  <a:srgbClr val="C00000"/>
                </a:solidFill>
              </a:rPr>
              <a:t>БОЛЕЕ 20 БАЛЛОВ</a:t>
            </a:r>
            <a:r>
              <a:rPr lang="ru-RU" sz="3600" b="1" dirty="0" smtClean="0">
                <a:solidFill>
                  <a:srgbClr val="C00000"/>
                </a:solidFill>
              </a:rPr>
              <a:t>, </a:t>
            </a:r>
            <a:r>
              <a:rPr lang="ru-RU" sz="3200" b="1" dirty="0" smtClean="0">
                <a:solidFill>
                  <a:srgbClr val="00B050"/>
                </a:solidFill>
              </a:rPr>
              <a:t>ваши отношения с детьми, в основном,  можно назвать благополучными,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3000372"/>
            <a:ext cx="82153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 10 до 20 БАЛЛОВ - </a:t>
            </a:r>
            <a:r>
              <a:rPr lang="ru-RU" sz="3200" b="1" dirty="0" smtClean="0">
                <a:solidFill>
                  <a:srgbClr val="00B050"/>
                </a:solidFill>
              </a:rPr>
              <a:t>Отношения можно оценить как удовлетворительные, но недостаточно многосторонние. Вам надо подумать, как их улучшить и чем их дополнить.  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10" name="Фон_1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28596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">
                <p:cTn id="1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1928802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МЕНЕЕ 10 БАЛЛОВ - </a:t>
            </a:r>
            <a:r>
              <a:rPr lang="ru-RU" sz="3200" b="1" dirty="0" smtClean="0">
                <a:solidFill>
                  <a:srgbClr val="00B050"/>
                </a:solidFill>
              </a:rPr>
              <a:t>Ваши контакты с детьми явно недостаточны. Необходимо срочно принимать меры для их улучшения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11" name="Picture 2" descr="D:\Мои документы2\Умеете ли вы любить\love4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572008"/>
            <a:ext cx="2121015" cy="20050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D:\Мои документы2\f1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4709528"/>
            <a:ext cx="2214578" cy="21484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857232"/>
            <a:ext cx="81439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«</a:t>
            </a:r>
            <a:r>
              <a:rPr lang="ru-RU" sz="3600" b="1" dirty="0" smtClean="0">
                <a:solidFill>
                  <a:srgbClr val="0070C0"/>
                </a:solidFill>
              </a:rPr>
              <a:t>Человек меняется не от манипуляций, которые с ним проделывают, не от воздействий, а только  от собственных душевных движений , возникающих в его отношениях с людьми».</a:t>
            </a:r>
          </a:p>
          <a:p>
            <a:endParaRPr lang="ru-RU" sz="3600" b="1" dirty="0" smtClean="0">
              <a:solidFill>
                <a:srgbClr val="0070C0"/>
              </a:solidFill>
            </a:endParaRPr>
          </a:p>
          <a:p>
            <a:r>
              <a:rPr lang="ru-RU" sz="3600" b="1" dirty="0" smtClean="0">
                <a:solidFill>
                  <a:srgbClr val="0070C0"/>
                </a:solidFill>
              </a:rPr>
              <a:t>					</a:t>
            </a:r>
            <a:r>
              <a:rPr lang="ru-RU" sz="3200" b="1" dirty="0" smtClean="0">
                <a:solidFill>
                  <a:srgbClr val="0070C0"/>
                </a:solidFill>
              </a:rPr>
              <a:t>С. Соловейчик</a:t>
            </a:r>
            <a:r>
              <a:rPr lang="ru-RU" sz="2800" b="1" dirty="0" smtClean="0">
                <a:solidFill>
                  <a:srgbClr val="0070C0"/>
                </a:solidFill>
              </a:rPr>
              <a:t>.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1026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285728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Десять ошибок в воспитании, которые</a:t>
            </a:r>
          </a:p>
          <a:p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все когда–</a:t>
            </a:r>
            <a:r>
              <a:rPr lang="ru-RU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нибудь</a:t>
            </a: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совершали.  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357298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1. Обещание больше не любить.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857364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Если ты не будешь таким, как я хочу, я больше не буду тебя любить».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2887682"/>
            <a:ext cx="8858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 *  Обещание больше не любить своего ребёнка  - одно из сильнейших средств воспитания Однако эта угроза, как правило, не  осуществляется. А дети прекрасно чувствуют фальшь. Однажды обманув, вы можете на долгое время потерять доверие ребёнка – он будет  воспринимать вас как людей лживых.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!</a:t>
            </a:r>
            <a:r>
              <a:rPr lang="ru-RU" sz="2800" b="1" i="1" dirty="0" smtClean="0">
                <a:solidFill>
                  <a:srgbClr val="00B050"/>
                </a:solidFill>
              </a:rPr>
              <a:t>  Проще сказать так: «Я буду тебя всё равно любить, но твоё поведение я не одобряю»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2050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2. Слишком мало ласки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000108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Поцелуи и всякие нежности не так уж важны для ребёнка»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2071678"/>
            <a:ext cx="88582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   * Дети любого возраста стремятся к ласке, она помогает ощущать себя любимыми и придаёт уверенности в своих силах. Но помните: желание приласкаться должно всё-таки в большинстве случаев исходить от самого ребёнка. Не  навязывайте детям  свою любовь активно – это может оттолкнуть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3074" name="CorelDRAW" r:id="rId4" imgW="2273400" imgH="2694240" progId="">
              <p:embed/>
            </p:oleObj>
          </a:graphicData>
        </a:graphic>
      </p:graphicFrame>
      <p:pic>
        <p:nvPicPr>
          <p:cNvPr id="5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034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3. Безразличие.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286512" y="214290"/>
          <a:ext cx="2590800" cy="2562225"/>
        </p:xfrm>
        <a:graphic>
          <a:graphicData uri="http://schemas.openxmlformats.org/presentationml/2006/ole">
            <p:oleObj spid="_x0000_s3075" name="CorelDRAW" r:id="rId5" imgW="2273400" imgH="269424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5720" y="1000108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Делай что хочешь, мне всё равно»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1714488"/>
            <a:ext cx="88582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  * Никогда не надо показывать ребёнку, что вам всё равно, чем он занимается. Ребёнок , почувствовав ваше безразличие, немедленно начнёт проверять, насколько оно «настоящее». И, скорее всего, проверка будет заключаться в совершении плохих  поступков. Ребёнок ждёт, последует ли за проступок критика или нет. Словом, замкнутый круг. Поэтому лучше вместо показного безразличия постараться наладить с ребёнком  дружеские отношения, даже если его поведение вас совершенно не устраивает.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4098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4. Слишком много строгости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000108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Ты должен делать то, что я тебе сказала, потому что я в доме главная»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2025908"/>
            <a:ext cx="8572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FF00"/>
                </a:solidFill>
              </a:rPr>
              <a:t> * Дети обязательно должны  понимать, почему и зачем они что-то делают. Слишком  строгое воспитание , основанное на принципах, которые не всегда понятны ребёнку, напоминает дрессировку.  Ребенок может беспрекословно исполнить всё, когда вы рядом, и наплевать на все запреты , когда  вас рядом нет. Убеждение лучше строгости. В случае необходимости  можно сказать так </a:t>
            </a:r>
            <a:r>
              <a:rPr lang="ru-RU" sz="2800" b="1" i="1" dirty="0" smtClean="0">
                <a:solidFill>
                  <a:srgbClr val="00B050"/>
                </a:solidFill>
              </a:rPr>
              <a:t>: «Ты сейчас делаешь так, как я говорю, а вечером мы спокойно обсудим – почему и зачем».</a:t>
            </a:r>
            <a:endParaRPr lang="ru-RU" sz="2800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6146" name="CorelDRAW" r:id="rId4" imgW="2273400" imgH="269424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4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5. Детей надо баловать.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785794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Пожалуй я сделаю это сама. Моему </a:t>
            </a:r>
          </a:p>
          <a:p>
            <a:r>
              <a:rPr lang="ru-RU" sz="2800" b="1" dirty="0" smtClean="0"/>
              <a:t>ребёнку это пока не по силам.»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1714488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rgbClr val="FFFF00"/>
                </a:solidFill>
              </a:rPr>
              <a:t>  * Избалованным детям часто тяжело  приходится в жизни. Нельзя держать единственное чадо под колпаком родительской любви – в дальнейшем это может привести к множеству проблем. Если родители убирают каждый камушек с дороги малыша, то от этого ребёнок не чувствует себя счастливее. Скорее наоборот, он ощущает себя  беспомощным и одиноким. </a:t>
            </a:r>
            <a:r>
              <a:rPr lang="ru-RU" sz="2800" b="1" i="1" dirty="0" smtClean="0">
                <a:solidFill>
                  <a:srgbClr val="00B050"/>
                </a:solidFill>
              </a:rPr>
              <a:t>«Попробуй-ка сделать  это сам, а если не получится, я тебе помогу», </a:t>
            </a:r>
            <a:r>
              <a:rPr lang="ru-RU" sz="2800" b="1" i="1" dirty="0" smtClean="0">
                <a:solidFill>
                  <a:srgbClr val="FFFF00"/>
                </a:solidFill>
              </a:rPr>
              <a:t>- вот один из вариантов мудрого отношения к своему ребёнку.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7170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6. Навязанная роль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500174"/>
            <a:ext cx="850112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FF00"/>
                </a:solidFill>
              </a:rPr>
              <a:t> * Дети готовы сделать всё, чтобы понравиться своим родителям, ведь папа и мама – главнейшие  люди на свете. Дети даже готовы погрузиться в сложный мир взрослых проблем (вместо того, чтобы обсуждать интересующие вещи со сверстниками), Но при этом их собственные проблемы так и остаются нерешёнными.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785794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Мой ребёнок – мой лучший друг»»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8194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357166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7. «Больше денег – лучше воспитание».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357298"/>
            <a:ext cx="88582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 * Любовь не купить за деньги – звучит довольно банально, это так. Часто бывает, что в семьях с невысоким достатком делают всё, чтобы ребёнок ни в чём не нуждался. Но вы не должны  чувствовать угрызения совести за то, что не можете исполнить все его желания. На самом деле любовь, ласка, совместные игры и проведенный вместе досуг  для ребёнка намного важнее содержимого вашего кошелька. </a:t>
            </a:r>
            <a:r>
              <a:rPr lang="ru-RU" sz="2800" b="1" i="1" dirty="0" smtClean="0">
                <a:solidFill>
                  <a:srgbClr val="00B050"/>
                </a:solidFill>
              </a:rPr>
              <a:t>И если разобраться , совсем не деньги делают ребёнка счастливым, а осознание того, что он для вас САМЫЙ – САМЫЙ.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43042" y="1071546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Родительское собрание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143116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Умеете ли вы любить своего ребёнка</a:t>
            </a:r>
            <a:r>
              <a:rPr lang="ru-RU" sz="3600" b="1" dirty="0" smtClean="0">
                <a:solidFill>
                  <a:srgbClr val="0070C0"/>
                </a:solidFill>
              </a:rPr>
              <a:t>.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6" name="Picture 3" descr="D:\Мои документы2\love26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357694"/>
            <a:ext cx="2000264" cy="2260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10242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214290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8. Наполеоновские планы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857364"/>
            <a:ext cx="8858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*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ru-RU" sz="2800" b="1" i="1" dirty="0" smtClean="0">
                <a:solidFill>
                  <a:srgbClr val="FFFF00"/>
                </a:solidFill>
              </a:rPr>
              <a:t>К сожалению, дети не всегда оценивают усилия родителей. И часто блестящее будущее , нарисованное взрослыми в своём воображении, разбивается о полное нежелание ребёнка  заниматься. Пока ребёнок ещё маленький  и слушается взрослых, но затем . . . Желая вырваться  из клетки родительской любви, он начинает выражать протест доступным ему способами: врать, пропускать занятия, это может быть, и приём наркотиков и т. д. </a:t>
            </a:r>
            <a:r>
              <a:rPr lang="ru-RU" sz="2800" b="1" i="1" dirty="0" smtClean="0">
                <a:solidFill>
                  <a:srgbClr val="00B050"/>
                </a:solidFill>
              </a:rPr>
              <a:t>Поэтому, заполняя день ребёнка полезными занятиями, не забывайте оставить ему немного времени для личных дел.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71480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Мой ребенок будет ходить в бассейн, заниматься музыкой, английским, я не позволю ему упустить свой шанс»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9218" name="CorelDRAW" r:id="rId4" imgW="2273400" imgH="269424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9. Ваше настроение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285860"/>
            <a:ext cx="88582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  * Родители должны показывать ребёнку, что их радуют его хорошие поступки, отметки  и расстраивают плохие. Это создаёт у детей сознание непоколебимости жизненных ценностей. Когда взрослые в угоду своему эгоизму  и настроению сегодня разрешают что-то, а завтра это же запрещают, ребёнок может понять только одно: всё равно что я не делаю – главное, какое у мамы настроение. Однако, если вы чувствуете , что себя не переделать, лучше заранее договориться  с ребёнком: </a:t>
            </a:r>
            <a:r>
              <a:rPr lang="ru-RU" sz="2800" b="1" i="1" dirty="0" smtClean="0">
                <a:solidFill>
                  <a:srgbClr val="00B050"/>
                </a:solidFill>
              </a:rPr>
              <a:t>«Итак, когда у меня хорошее настроение , тебе будет позволено делать всё, что захочешь. А если плохое, будь ко мне снисходительным».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785794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Можно или нет? Это зависит от настроения.»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553200" y="0"/>
          <a:ext cx="2590800" cy="2562225"/>
        </p:xfrm>
        <a:graphic>
          <a:graphicData uri="http://schemas.openxmlformats.org/presentationml/2006/ole">
            <p:oleObj spid="_x0000_s5122" name="CorelDRAW" r:id="rId4" imgW="2273400" imgH="2694240" progId="">
              <p:embed/>
            </p:oleObj>
          </a:graphicData>
        </a:graphic>
      </p:graphicFrame>
      <p:pic>
        <p:nvPicPr>
          <p:cNvPr id="5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215074" y="357166"/>
          <a:ext cx="2590800" cy="2562225"/>
        </p:xfrm>
        <a:graphic>
          <a:graphicData uri="http://schemas.openxmlformats.org/presentationml/2006/ole">
            <p:oleObj spid="_x0000_s5123" name="CorelDRAW" r:id="rId5" imgW="2273400" imgH="2694240" progId="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5720" y="214290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10. Слишком мало времени остаётся для воспитания ребёнка..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1714488"/>
            <a:ext cx="88582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*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rgbClr val="FFFF00"/>
                </a:solidFill>
              </a:rPr>
              <a:t>Взрослые часто забывают простую истину – если  уж родили ребёнка, надо и время для него найти. Ребёнок, который постоянно слышит, что у взрослого на него постоянно нет времени, будет искать среди чужих людей родственные души. Даже, если ваш день расписан по минутам, найдите вечером полчаса ( в этом вопросе качество важнее,  количества) посидеть у кровати ребёнка, поговорите с ним, расспросите о прожитом дне, прочитайте книжку, несмотря на возраст. </a:t>
            </a:r>
            <a:r>
              <a:rPr lang="ru-RU" sz="2800" b="1" i="1" dirty="0" smtClean="0">
                <a:solidFill>
                  <a:srgbClr val="00B050"/>
                </a:solidFill>
              </a:rPr>
              <a:t>Ребёнку это необходимо</a:t>
            </a:r>
            <a:r>
              <a:rPr lang="ru-RU" sz="2800" b="1" i="1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20" y="928670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2800" b="1" dirty="0" smtClean="0"/>
              <a:t>К сожалению, у меня совсем нет времени для тебя»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4" name="Picture 5" descr="df6953e129c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71947"/>
            <a:ext cx="6643734" cy="66643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285728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B050"/>
                </a:solidFill>
              </a:rPr>
              <a:t>В лучах родительского солнца.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pic>
        <p:nvPicPr>
          <p:cNvPr id="7" name="Фон_7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21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85728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B050"/>
                </a:solidFill>
              </a:rPr>
              <a:t>Формула любви Росса </a:t>
            </a:r>
            <a:r>
              <a:rPr lang="ru-RU" sz="3200" b="1" i="1" dirty="0" err="1" smtClean="0">
                <a:solidFill>
                  <a:srgbClr val="00B050"/>
                </a:solidFill>
              </a:rPr>
              <a:t>Кэмпбелла</a:t>
            </a:r>
            <a:r>
              <a:rPr lang="ru-RU" sz="3200" b="1" i="1" dirty="0" smtClean="0">
                <a:solidFill>
                  <a:srgbClr val="00B050"/>
                </a:solidFill>
              </a:rPr>
              <a:t>: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928670"/>
            <a:ext cx="81439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« Я люблю своего ребёнка всегда, независимо ни от  чего, даже от его  плохого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поведения!»  Но, увы, как и все родители, я не могу сказать это  всегда искренне , положа руку на сердце, однако я должен довериться себе и попытаться приблизиться к прекрасной цели безусловной любви. 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39939" name="Picture 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072074"/>
            <a:ext cx="1285884" cy="1519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мульт танец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14862"/>
            <a:ext cx="3240087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36866" name="Picture 2" descr="D:\Мои документы2\Умеете ли вы любить\love2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300522"/>
            <a:ext cx="1491862" cy="255747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2910" y="1071546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 этом я всегда напоминаю себе, что: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157161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1. Это обычные дети.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214554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2.Они ведут себя как все дети на свете.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2857496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3.В ребячьих выходках есть немало неприятного, даже противного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1604" y="3714752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4. Если я буду стараться  выполнять свою роль           родителя и любить детей, несмотря на все их </a:t>
            </a: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проделки, они будут стараться взрослеть  и отказываться  от своих плохих привычек.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37890" name="Picture 2" descr="D:\Мои документы2\Умеете ли вы любить\love2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9314"/>
            <a:ext cx="1410900" cy="24186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357166"/>
            <a:ext cx="82153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7030A0"/>
                </a:solidFill>
              </a:rPr>
              <a:t>5. Если я люблю их тогда , когда они послушны и радуют меня  своим поведением (обусловленная любовь), если я выражаю  свою любовь только в эти (увы, редкие) моменты, они не будут чувствовать, что их всегда и искренне любят. Это в свою очередь, сделает их неуверенными, снизит их самооценку. Следовательно, я отвечаю за поведение  своих детей  и наилучшее их развитие не менее (если не более), чем они сами.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4" name="Picture 2" descr="D:\Мои документы2\Умеете ли вы любить\love2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9314"/>
            <a:ext cx="1410900" cy="24186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0"/>
            <a:ext cx="84296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7030A0"/>
                </a:solidFill>
              </a:rPr>
              <a:t>6. Если я люблю своих детей безусловной любовью, они будут себя уважать, и у них появится чувство внутреннего умиротворения и равновесия. Это позволит  им, по мере того как они взрослеют, контролировать  свою тревожность и, соответственно, поведение.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456795"/>
            <a:ext cx="83582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7030A0"/>
                </a:solidFill>
              </a:rPr>
              <a:t>7. Если люблю их только тогда, когда они выполняют мои требования и соответствуют моим ожиданиям, они будут чувствовать свою неполноценность. Дети будут считать, что бесполезно стараться, потому что этим родителям никогда не угодишь.  Их будет преследовать неуверенность, тревожность и низкая самооценка. Постоянно будут возникать помехи в эмоциональном и поведенческом развитии 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4" name="Picture 2" descr="D:\Мои документы2\Умеете ли вы любить\love2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439314"/>
            <a:ext cx="1410900" cy="24186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571480"/>
            <a:ext cx="80724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7030A0"/>
                </a:solidFill>
              </a:rPr>
              <a:t>8. Ради самого себя (как родителя, беспокоящегося за своих детей) и ради блага своих сыновей и дочерей я изо всех сил буду стараться, чтобы моя любовь  была как можно ближе к безусловной и безоговорочной, ведь будущее моих детей основано на этом фундаменте.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4" name="Picture 3" descr="f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3143248"/>
            <a:ext cx="1845146" cy="339723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571480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«Для того, чтобы просто существовать, ребёнку требуется четыре объятия в день, для нормального же развития – двенадцать».</a:t>
            </a:r>
          </a:p>
          <a:p>
            <a:endParaRPr lang="ru-RU" sz="3600" b="1" dirty="0" smtClean="0">
              <a:solidFill>
                <a:srgbClr val="00B050"/>
              </a:solidFill>
            </a:endParaRPr>
          </a:p>
          <a:p>
            <a:r>
              <a:rPr lang="ru-RU" sz="2800" b="1" dirty="0" smtClean="0">
                <a:solidFill>
                  <a:srgbClr val="00B050"/>
                </a:solidFill>
              </a:rPr>
              <a:t>				</a:t>
            </a:r>
            <a:r>
              <a:rPr lang="ru-RU" sz="3200" b="1" dirty="0" smtClean="0">
                <a:solidFill>
                  <a:srgbClr val="00B050"/>
                </a:solidFill>
              </a:rPr>
              <a:t>Роберт Мак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D:\Мои документы2\love26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957751"/>
            <a:ext cx="2714641" cy="190024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1472" y="571480"/>
            <a:ext cx="821537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70C0"/>
                </a:solidFill>
              </a:rPr>
              <a:t>«Где не хватает терпения, надо бы постараться </a:t>
            </a:r>
            <a:r>
              <a:rPr lang="ru-RU" sz="4000" b="1" i="1" dirty="0" smtClean="0">
                <a:solidFill>
                  <a:srgbClr val="C00000"/>
                </a:solidFill>
              </a:rPr>
              <a:t>понять,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smtClean="0">
                <a:solidFill>
                  <a:srgbClr val="0070C0"/>
                </a:solidFill>
              </a:rPr>
              <a:t>где не понимаю – </a:t>
            </a:r>
            <a:r>
              <a:rPr lang="ru-RU" sz="4000" b="1" i="1" dirty="0" smtClean="0">
                <a:solidFill>
                  <a:srgbClr val="C00000"/>
                </a:solidFill>
              </a:rPr>
              <a:t>постараться вытерпеть</a:t>
            </a:r>
            <a:r>
              <a:rPr lang="ru-RU" sz="4000" b="1" dirty="0" smtClean="0">
                <a:solidFill>
                  <a:srgbClr val="0070C0"/>
                </a:solidFill>
              </a:rPr>
              <a:t>, и всегда </a:t>
            </a:r>
            <a:r>
              <a:rPr lang="ru-RU" sz="4000" b="1" i="1" dirty="0" smtClean="0">
                <a:solidFill>
                  <a:srgbClr val="C00000"/>
                </a:solidFill>
              </a:rPr>
              <a:t>я принимаю </a:t>
            </a:r>
            <a:r>
              <a:rPr lang="ru-RU" sz="4000" b="1" dirty="0" smtClean="0">
                <a:solidFill>
                  <a:srgbClr val="0070C0"/>
                </a:solidFill>
              </a:rPr>
              <a:t>ребёнка, </a:t>
            </a:r>
            <a:r>
              <a:rPr lang="ru-RU" sz="4400" b="1" i="1" dirty="0" smtClean="0">
                <a:solidFill>
                  <a:srgbClr val="C00000"/>
                </a:solidFill>
              </a:rPr>
              <a:t>всегда люблю</a:t>
            </a:r>
            <a:r>
              <a:rPr lang="ru-RU" sz="4000" b="1" dirty="0" smtClean="0">
                <a:solidFill>
                  <a:srgbClr val="0070C0"/>
                </a:solidFill>
              </a:rPr>
              <a:t>»</a:t>
            </a:r>
          </a:p>
          <a:p>
            <a:pPr algn="just"/>
            <a:r>
              <a:rPr lang="ru-RU" sz="4000" b="1" dirty="0" smtClean="0">
                <a:solidFill>
                  <a:srgbClr val="0070C0"/>
                </a:solidFill>
              </a:rPr>
              <a:t>						</a:t>
            </a:r>
            <a:r>
              <a:rPr lang="ru-RU" sz="3200" b="1" dirty="0" smtClean="0">
                <a:solidFill>
                  <a:srgbClr val="0070C0"/>
                </a:solidFill>
              </a:rPr>
              <a:t>С. Соловейчик</a:t>
            </a:r>
            <a:endParaRPr lang="ru-RU" sz="4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57166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7030A0"/>
                </a:solidFill>
              </a:rPr>
              <a:t>Вера, надежда, любовь, бескорыстие, риск и терпение! Терпение! Воспитание – это терпение. Понимать, принимать, терпеть.</a:t>
            </a:r>
          </a:p>
          <a:p>
            <a:pPr algn="just"/>
            <a:r>
              <a:rPr lang="ru-RU" sz="3600" b="1" dirty="0" smtClean="0">
                <a:solidFill>
                  <a:srgbClr val="7030A0"/>
                </a:solidFill>
              </a:rPr>
              <a:t> 	Где не хватает терпения, надо постараться понять, где не понимаю   -постараться вытерпеть, и всегда я принимаю ребёнка, всегда ЛЮБЛЮ».</a:t>
            </a:r>
          </a:p>
          <a:p>
            <a:pPr algn="just"/>
            <a:r>
              <a:rPr lang="ru-RU" sz="3600" b="1" dirty="0" smtClean="0">
                <a:solidFill>
                  <a:srgbClr val="7030A0"/>
                </a:solidFill>
              </a:rPr>
              <a:t> 					</a:t>
            </a:r>
          </a:p>
          <a:p>
            <a:pPr algn="just"/>
            <a:r>
              <a:rPr lang="ru-RU" sz="3600" b="1" dirty="0" smtClean="0">
                <a:solidFill>
                  <a:srgbClr val="7030A0"/>
                </a:solidFill>
              </a:rPr>
              <a:t>					С. Соловейчик.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5" name="Picture 2" descr="D:\Мои документы2\love26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799433"/>
            <a:ext cx="2286016" cy="1663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928670"/>
            <a:ext cx="3929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ЖЕЛАЕМ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4214818"/>
            <a:ext cx="428463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удачи!</a:t>
            </a:r>
            <a:endParaRPr lang="ru-RU" sz="8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1538" y="0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</a:rPr>
              <a:t>Тест.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pic>
        <p:nvPicPr>
          <p:cNvPr id="2" name="Picture 2" descr="D:\Мои документы2\Умеете ли вы любить\love4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929198"/>
            <a:ext cx="2857500" cy="16859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714356"/>
            <a:ext cx="84296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</a:rPr>
              <a:t>Считаете ли вы , что в вашей семье есть взаимопонимание  с детьми?</a:t>
            </a:r>
          </a:p>
          <a:p>
            <a:pPr marL="514350" indent="-514350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928934"/>
            <a:ext cx="84296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2. Говорят ли ваши дети с вами по душам, советуются ли по личным делам?</a:t>
            </a:r>
          </a:p>
          <a:p>
            <a:pPr marL="514350" indent="-514350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8" name="Фон_1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429652" y="6072206"/>
            <a:ext cx="500034" cy="500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3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428604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3. Интересуются ли они вашей работой?</a:t>
            </a:r>
          </a:p>
          <a:p>
            <a:pPr marL="514350" indent="-514350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4" name="Picture 2" descr="D:\Мои документы2\Умеете ли вы любить\love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172075"/>
            <a:ext cx="2857500" cy="16859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2000240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4. Знаете ли вы друзей ваших детей?</a:t>
            </a:r>
          </a:p>
          <a:p>
            <a:pPr marL="514350" indent="-514350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429000"/>
            <a:ext cx="86439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5. Участвуют ли дети  вместе с вами в хозяйственных  заботах?</a:t>
            </a:r>
          </a:p>
          <a:p>
            <a:pPr marL="514350" indent="-514350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428604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6. Проверяете ли вы, как они учат уроки?</a:t>
            </a:r>
          </a:p>
          <a:p>
            <a:pPr marL="514350" indent="-514350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pic>
        <p:nvPicPr>
          <p:cNvPr id="4" name="Picture 2" descr="D:\Мои документы2\Умеете ли вы любить\love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172075"/>
            <a:ext cx="2857500" cy="16859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000240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7. Есть ли у вас с ними общее занятие или увлечение?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786190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8. Участвуют ли дети в подготовке к семейным праздникам?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D:\Мои документы2\Умеете ли вы любить\love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172075"/>
            <a:ext cx="2857500" cy="16859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500042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8. Участвуют ли дети в подготовке к семейным праздникам?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786058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9. Хотят ли дети, чтобы на детских праздниках вы были вместе с ними?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D:\Мои документы2\Умеете ли вы любить\love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172075"/>
            <a:ext cx="2857500" cy="16859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85728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10. Обсуждаете ли вы с детьми прочитанные книги?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929066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12.Бываете ли вы вместе с детьми в кино, в театре, на выставках?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9558" y="2581268"/>
            <a:ext cx="8786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11. А телевизионные передачи?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violet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D:\Мои документы2\Умеете ли вы любить\love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172075"/>
            <a:ext cx="2857500" cy="16859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85728"/>
            <a:ext cx="87868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13. Участвуете ли вы вместе с детьми в жизни класса,  в прогулках, в туристических походах?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071810"/>
            <a:ext cx="87868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7030A0"/>
                </a:solidFill>
              </a:rPr>
              <a:t>14. Предпочитаете ли вы проводить отпуск вместе с ними?</a:t>
            </a:r>
          </a:p>
          <a:p>
            <a:pPr marL="514350" indent="-514350" algn="ctr"/>
            <a:r>
              <a:rPr lang="ru-RU" sz="3200" b="1" i="1" dirty="0" smtClean="0">
                <a:solidFill>
                  <a:srgbClr val="00B0F0"/>
                </a:solidFill>
              </a:rPr>
              <a:t>«да» -2 балла, «отчасти», «иногда» -1балл, «нет» – 0 баллов . 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584</TotalTime>
  <Words>2094</Words>
  <Application>Microsoft Office PowerPoint</Application>
  <PresentationFormat>Экран (4:3)</PresentationFormat>
  <Paragraphs>101</Paragraphs>
  <Slides>31</Slides>
  <Notes>1</Notes>
  <HiddenSlides>0</HiddenSlides>
  <MMClips>3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Default Theme</vt:lpstr>
      <vt:lpstr>CorelDRAW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sctu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sp3</dc:creator>
  <cp:lastModifiedBy>admin</cp:lastModifiedBy>
  <cp:revision>71</cp:revision>
  <dcterms:created xsi:type="dcterms:W3CDTF">2009-04-18T21:27:56Z</dcterms:created>
  <dcterms:modified xsi:type="dcterms:W3CDTF">2013-01-10T09:44:43Z</dcterms:modified>
</cp:coreProperties>
</file>