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660"/>
  </p:normalViewPr>
  <p:slideViewPr>
    <p:cSldViewPr>
      <p:cViewPr varScale="1">
        <p:scale>
          <a:sx n="79" d="100"/>
          <a:sy n="79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87652584-D926-4A65-8FE5-4CA8A47D088E}" type="datetimeFigureOut">
              <a:rPr lang="ru-RU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FC9AC8-33BB-4C42-B152-45FE03CB3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D7A0A-51E4-4803-BF48-93C605AB7BEF}" type="datetimeFigureOut">
              <a:rPr lang="ru-RU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82F9-E778-436D-B48B-739C9600F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91719-7C09-4964-BF28-2B1FF3E7C603}" type="datetimeFigureOut">
              <a:rPr lang="ru-RU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28B3-86F8-4096-BAB9-BFA1B004F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EEA1D-D719-4646-8E62-42E0B86BAB3E}" type="datetimeFigureOut">
              <a:rPr lang="ru-RU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242A1-8521-440F-9A79-E99B908A4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C6163-9D8B-49FD-BFEB-A88BEE21B808}" type="datetimeFigureOut">
              <a:rPr lang="ru-RU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5A81-D336-4718-A8FD-0A52CFCE9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4B22B-618A-4C3B-A375-F4DD72BC36FB}" type="datetimeFigureOut">
              <a:rPr lang="ru-RU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2AB95-9A92-42E0-85CD-5CFEB1C26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A3BE1-4FD9-430B-80F8-F67F64197C9D}" type="datetimeFigureOut">
              <a:rPr lang="ru-RU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22B07C35-BF39-4623-8F8B-5CA434F26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51DA-1C5E-4637-B14D-7F63802D6211}" type="datetimeFigureOut">
              <a:rPr lang="ru-RU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6D1DE-849E-4BEE-A5EB-B084CFFE7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AC4D-6CE0-4F20-AE02-5071B3A13689}" type="datetimeFigureOut">
              <a:rPr lang="ru-RU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BA494-3884-4D5D-873B-B613680F8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2FC595E0-A9DB-43CA-B500-3B9B86C5AFCF}" type="datetimeFigureOut">
              <a:rPr lang="ru-RU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FA6BF9E1-6B77-4457-8AAE-68AC26D62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663AC0-E429-4D1C-9EB5-6D9B9E76CF79}" type="datetimeFigureOut">
              <a:rPr lang="ru-RU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B418AC25-BC57-412B-884F-EB46E44C3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AC5D78F-4AE6-40F9-9663-AB3EE6E73735}" type="datetimeFigureOut">
              <a:rPr lang="ru-RU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A7BA2A5-52D1-43C5-8C1E-3F3FE169C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68" r:id="rId6"/>
    <p:sldLayoutId id="2147483669" r:id="rId7"/>
    <p:sldLayoutId id="2147483677" r:id="rId8"/>
    <p:sldLayoutId id="2147483678" r:id="rId9"/>
    <p:sldLayoutId id="2147483670" r:id="rId10"/>
    <p:sldLayoutId id="2147483671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8062912" cy="746139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Фразеологизмы….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214422"/>
            <a:ext cx="8062912" cy="5072098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 мире их существует великое множество…. Но знаем ли мы откуда они появились…Давайте попробуем разобраться.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Что такое фразеологизм?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Фразеологизмы- устойчивые сочетания с несвободным значением каждого слова. Смысл фразеологизма представляет собой не сумму значений входящих в него слов, а нечто целое.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Большая шишка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>
            <a:normAutofit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Кто-то важный, значительный, влиятельный человек. Выражение восходит к речи бурлаков, в которой шишкой называли самого опытного и сильного бурлака, идущего в лямке первым.</a:t>
            </a:r>
            <a:endParaRPr lang="ru-RU" dirty="0"/>
          </a:p>
        </p:txBody>
      </p:sp>
      <p:pic>
        <p:nvPicPr>
          <p:cNvPr id="22531" name="Содержимое 4" descr="988227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814513"/>
            <a:ext cx="4038600" cy="43418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smtClean="0"/>
              <a:t>Вы увидели несколько примеров фразеологизмов, но знайте в мире этих фраз существует великое множество и изучать даёт вам одно наслаждение.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effectLst/>
              </a:rPr>
              <a:t>Что это?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mtClean="0"/>
              <a:t>Его вешают, когда плохое настроение</a:t>
            </a:r>
          </a:p>
          <a:p>
            <a:pPr marL="609600" indent="-609600">
              <a:buFontTx/>
              <a:buAutoNum type="arabicPeriod"/>
            </a:pPr>
            <a:r>
              <a:rPr lang="ru-RU" smtClean="0"/>
              <a:t>Его задирают, когда зазнаются</a:t>
            </a:r>
          </a:p>
          <a:p>
            <a:pPr marL="609600" indent="-609600">
              <a:buFontTx/>
              <a:buAutoNum type="arabicPeriod"/>
            </a:pPr>
            <a:r>
              <a:rPr lang="ru-RU" smtClean="0"/>
              <a:t>Его всюду суют, вмешивается не в свое дело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800" smtClean="0">
                <a:ln>
                  <a:noFill/>
                </a:ln>
                <a:effectLst/>
              </a:rPr>
              <a:t>Вспомните, как животные живут во фразеологизмах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882775"/>
            <a:ext cx="4038600" cy="4572000"/>
          </a:xfrm>
        </p:spPr>
        <p:txBody>
          <a:bodyPr/>
          <a:lstStyle/>
          <a:p>
            <a:r>
              <a:rPr lang="ru-RU" sz="2600" smtClean="0"/>
              <a:t>Пишет как … лапой</a:t>
            </a:r>
          </a:p>
          <a:p>
            <a:r>
              <a:rPr lang="ru-RU" sz="2600" smtClean="0"/>
              <a:t>Делить шкуру неубитого … </a:t>
            </a:r>
          </a:p>
          <a:p>
            <a:r>
              <a:rPr lang="ru-RU" sz="2600" smtClean="0"/>
              <a:t>На сердце … скребут</a:t>
            </a:r>
          </a:p>
          <a:p>
            <a:r>
              <a:rPr lang="ru-RU" sz="2600" smtClean="0"/>
              <a:t>… носа не подточит</a:t>
            </a:r>
          </a:p>
          <a:p>
            <a:endParaRPr lang="ru-RU" sz="2600" smtClean="0"/>
          </a:p>
        </p:txBody>
      </p:sp>
      <p:pic>
        <p:nvPicPr>
          <p:cNvPr id="32772" name="Picture 4" descr="MP900403312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308850" y="1911350"/>
            <a:ext cx="1295400" cy="1811338"/>
          </a:xfrm>
        </p:spPr>
      </p:pic>
      <p:pic>
        <p:nvPicPr>
          <p:cNvPr id="32773" name="Picture 5" descr="MC90031233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628775"/>
            <a:ext cx="1793875" cy="1820863"/>
          </a:xfrm>
          <a:prstGeom prst="rect">
            <a:avLst/>
          </a:prstGeom>
          <a:noFill/>
        </p:spPr>
      </p:pic>
      <p:pic>
        <p:nvPicPr>
          <p:cNvPr id="32774" name="Picture 6" descr="MC900436209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573463"/>
            <a:ext cx="1295400" cy="1828800"/>
          </a:xfrm>
          <a:prstGeom prst="rect">
            <a:avLst/>
          </a:prstGeom>
          <a:noFill/>
        </p:spPr>
      </p:pic>
      <p:pic>
        <p:nvPicPr>
          <p:cNvPr id="32775" name="Picture 7" descr="MC900351006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9775" y="3748088"/>
            <a:ext cx="1560513" cy="179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effectLst/>
              </a:rPr>
              <a:t>Подберите синонимы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882775"/>
            <a:ext cx="4038600" cy="4572000"/>
          </a:xfrm>
        </p:spPr>
        <p:txBody>
          <a:bodyPr/>
          <a:lstStyle/>
          <a:p>
            <a:r>
              <a:rPr lang="ru-RU" sz="2600" smtClean="0"/>
              <a:t>Бить баклуши</a:t>
            </a:r>
          </a:p>
          <a:p>
            <a:r>
              <a:rPr lang="ru-RU" sz="2600" smtClean="0"/>
              <a:t>Сломя голову</a:t>
            </a:r>
          </a:p>
          <a:p>
            <a:r>
              <a:rPr lang="ru-RU" sz="2600" smtClean="0"/>
              <a:t>Черепашьим шагом</a:t>
            </a:r>
          </a:p>
          <a:p>
            <a:r>
              <a:rPr lang="ru-RU" sz="2600" smtClean="0"/>
              <a:t>Втирать очки</a:t>
            </a:r>
          </a:p>
          <a:p>
            <a:r>
              <a:rPr lang="ru-RU" sz="2600" smtClean="0"/>
              <a:t>Хоть шаром покати</a:t>
            </a:r>
          </a:p>
        </p:txBody>
      </p:sp>
      <p:pic>
        <p:nvPicPr>
          <p:cNvPr id="33796" name="Picture 4" descr="MP900422287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268413"/>
            <a:ext cx="1450975" cy="1512887"/>
          </a:xfrm>
        </p:spPr>
      </p:pic>
      <p:pic>
        <p:nvPicPr>
          <p:cNvPr id="33797" name="Picture 5" descr="MC90023710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2924175"/>
            <a:ext cx="1970087" cy="1657350"/>
          </a:xfrm>
          <a:prstGeom prst="rect">
            <a:avLst/>
          </a:prstGeom>
          <a:noFill/>
        </p:spPr>
      </p:pic>
      <p:pic>
        <p:nvPicPr>
          <p:cNvPr id="33798" name="Picture 6" descr="MC900239821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341438"/>
            <a:ext cx="1871663" cy="1368425"/>
          </a:xfrm>
          <a:prstGeom prst="rect">
            <a:avLst/>
          </a:prstGeom>
          <a:noFill/>
        </p:spPr>
      </p:pic>
      <p:pic>
        <p:nvPicPr>
          <p:cNvPr id="33799" name="Picture 7" descr="MC900198084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2852738"/>
            <a:ext cx="1736725" cy="1906587"/>
          </a:xfrm>
          <a:prstGeom prst="rect">
            <a:avLst/>
          </a:prstGeom>
          <a:noFill/>
        </p:spPr>
      </p:pic>
      <p:pic>
        <p:nvPicPr>
          <p:cNvPr id="33800" name="Picture 8" descr="MC90007883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4724400"/>
            <a:ext cx="1906588" cy="191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effectLst/>
              </a:rPr>
              <a:t>Подберите антонимы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882775"/>
            <a:ext cx="4038600" cy="4572000"/>
          </a:xfrm>
        </p:spPr>
        <p:txBody>
          <a:bodyPr/>
          <a:lstStyle/>
          <a:p>
            <a:r>
              <a:rPr lang="ru-RU" sz="2600" smtClean="0"/>
              <a:t>Кот наплакал</a:t>
            </a:r>
          </a:p>
          <a:p>
            <a:r>
              <a:rPr lang="ru-RU" sz="2600" smtClean="0"/>
              <a:t>Душа в душу</a:t>
            </a:r>
          </a:p>
          <a:p>
            <a:r>
              <a:rPr lang="ru-RU" sz="2600" smtClean="0"/>
              <a:t>Спустя рукава</a:t>
            </a:r>
          </a:p>
          <a:p>
            <a:r>
              <a:rPr lang="ru-RU" sz="2600" smtClean="0"/>
              <a:t>За словом в карман не лезет</a:t>
            </a:r>
          </a:p>
        </p:txBody>
      </p:sp>
      <p:pic>
        <p:nvPicPr>
          <p:cNvPr id="34820" name="Picture 4" descr="MP900422307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04025" y="1341438"/>
            <a:ext cx="1882775" cy="1882775"/>
          </a:xfrm>
        </p:spPr>
      </p:pic>
      <p:pic>
        <p:nvPicPr>
          <p:cNvPr id="34821" name="Picture 5" descr="MC900216788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341438"/>
            <a:ext cx="2232025" cy="1871662"/>
          </a:xfrm>
          <a:prstGeom prst="rect">
            <a:avLst/>
          </a:prstGeom>
          <a:noFill/>
        </p:spPr>
      </p:pic>
      <p:pic>
        <p:nvPicPr>
          <p:cNvPr id="34822" name="Picture 6" descr="MP90043171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3500438"/>
            <a:ext cx="2020888" cy="2020887"/>
          </a:xfrm>
          <a:prstGeom prst="rect">
            <a:avLst/>
          </a:prstGeom>
          <a:noFill/>
        </p:spPr>
      </p:pic>
      <p:pic>
        <p:nvPicPr>
          <p:cNvPr id="34823" name="Picture 7" descr="MP900422193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3716338"/>
            <a:ext cx="2232025" cy="1798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effectLst/>
              </a:rPr>
              <a:t>Закончи предложения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882775"/>
            <a:ext cx="4038600" cy="4572000"/>
          </a:xfrm>
        </p:spPr>
        <p:txBody>
          <a:bodyPr/>
          <a:lstStyle/>
          <a:p>
            <a:r>
              <a:rPr lang="ru-RU" sz="2600" smtClean="0"/>
              <a:t>Подсказка на уроке – это ______ .</a:t>
            </a:r>
          </a:p>
          <a:p>
            <a:r>
              <a:rPr lang="ru-RU" sz="2600" smtClean="0"/>
              <a:t>Я верчусь, как _________.</a:t>
            </a:r>
          </a:p>
          <a:p>
            <a:r>
              <a:rPr lang="ru-RU" sz="2600" smtClean="0"/>
              <a:t>Мытье пола грязной тряпкой – это _____.</a:t>
            </a:r>
          </a:p>
          <a:p>
            <a:endParaRPr lang="ru-RU" sz="2600" smtClean="0"/>
          </a:p>
        </p:txBody>
      </p:sp>
      <p:pic>
        <p:nvPicPr>
          <p:cNvPr id="35844" name="Picture 4" descr="MC900320748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092950" y="1557338"/>
            <a:ext cx="1673225" cy="1862137"/>
          </a:xfrm>
        </p:spPr>
      </p:pic>
      <p:pic>
        <p:nvPicPr>
          <p:cNvPr id="35845" name="Picture 5" descr="MC90028071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484313"/>
            <a:ext cx="2022475" cy="2089150"/>
          </a:xfrm>
          <a:prstGeom prst="rect">
            <a:avLst/>
          </a:prstGeom>
          <a:noFill/>
        </p:spPr>
      </p:pic>
      <p:pic>
        <p:nvPicPr>
          <p:cNvPr id="35846" name="Picture 6" descr="MC900330581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644900"/>
            <a:ext cx="2232025" cy="223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1.Бить баклуши.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>
            <a:normAutofit fontScale="85000"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err="1" smtClean="0"/>
              <a:t>Баклу́ша</a:t>
            </a:r>
            <a:r>
              <a:rPr lang="ru-RU" sz="2400" dirty="0" smtClean="0"/>
              <a:t> — обрубок древесины (в основном осиновой или берёзовой), обработанный для выделки различных предметов (чашек, ложек и другой деревянной утвари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214313"/>
            <a:ext cx="4038600" cy="6500812"/>
          </a:xfrm>
        </p:spPr>
        <p:txBody>
          <a:bodyPr>
            <a:normAutofit fontScale="85000"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/>
              <a:t>Выражение «бить баклуши» возникло в связи с тем, что начальные этапы изготовления деревянной утвари — раскалывание чурбанов на баклуши, обтёсывание баклуши вчерне, проводились не ремесленником, а подмастерьем или даже ребёнком. Первоначально выражение имело смысл делать очень несложное дело, а позже приобрело иной смысл — бездельничать, праздно проводить время.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2000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/>
              <a:t>Однако более вероятным появлением данного фразеологизма считается следующий факт: Помимо обрубок древесины, баклушами называли недавно замершие лужи. Дети ради забавы разбивали их сапогами - вот это уж настоящее бездельничество.</a:t>
            </a:r>
            <a:endParaRPr lang="ru-RU" sz="2000" dirty="0"/>
          </a:p>
        </p:txBody>
      </p:sp>
      <p:pic>
        <p:nvPicPr>
          <p:cNvPr id="14340" name="Рисунок 4" descr="baklush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071938"/>
            <a:ext cx="3571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114800" cy="1661308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Держать в ежовых рукавицах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0" y="214313"/>
            <a:ext cx="3686175" cy="6286500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Держать кого-либо в строгом повиновении, очень строго и сурово обходиться с кем-либо. Ежовые рукавицы (голицы) - рабочие кожаные рукавицы без подкладки и меха, они предназначались для ловли ежей. Еще в XVIII веке выражение ежовые рукавицы зафиксировано в пословице: Ежовыми рукавицами да за мягкое тело приниматься.</a:t>
            </a:r>
            <a:endParaRPr lang="ru-RU" dirty="0"/>
          </a:p>
        </p:txBody>
      </p:sp>
      <p:pic>
        <p:nvPicPr>
          <p:cNvPr id="15363" name="Рисунок 3" descr="6632076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25"/>
            <a:ext cx="450056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42852"/>
            <a:ext cx="4543428" cy="857256"/>
          </a:xfrm>
        </p:spPr>
        <p:txBody>
          <a:bodyPr>
            <a:normAutofit fontScale="90000"/>
          </a:bodyPr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Буриданов осел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357188"/>
            <a:ext cx="4143375" cy="5500687"/>
          </a:xfrm>
        </p:spPr>
        <p:txBody>
          <a:bodyPr/>
          <a:lstStyle/>
          <a:p>
            <a:r>
              <a:rPr lang="ru-RU" sz="1800" smtClean="0"/>
              <a:t> О крайне нерешительном человеке, колеблющемся в выборе между двумя равносильными желаниями, двумя равноценными решениями. Выражение приписывается французскому философу-схоласту IV в. Ж. Буридану, который доказывал, что поступки живых существ зависят не от их воли, а исключительно от внешних причин. Свою мысль он подтвердил примером осла, который должен умереть с голоду, если две охапки сена будут находиться на равном расстоянии от него, так как при абсолютной свободе воли он не сможет выбрать, какую охапку съесть первой.</a:t>
            </a:r>
          </a:p>
        </p:txBody>
      </p:sp>
      <p:pic>
        <p:nvPicPr>
          <p:cNvPr id="16387" name="Содержимое 4" descr="slide0005_image00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909763"/>
            <a:ext cx="4038600" cy="41513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5257808" cy="1399032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Крокодиловы слёзы.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5135562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Крокодиловы слезы - притворные слезы, неискренние сожаления. Выражение возникло в русском языке в результате буквального перевода сложного немецкого слова </a:t>
            </a:r>
            <a:r>
              <a:rPr lang="ru-RU" dirty="0" err="1" smtClean="0"/>
              <a:t>Krokodilstranen</a:t>
            </a:r>
            <a:r>
              <a:rPr lang="ru-RU" dirty="0" smtClean="0"/>
              <a:t>. Первая запись - в "Немецко-латинском и русском лексиконе" Вейсмана 1731 г. Появление соответствующего образования в немецком языке связано с поверьем о том, что когда крокодил пожирает человека, то он плачет (ср. в "Азбуковнике" XVIII в.</a:t>
            </a:r>
            <a:endParaRPr lang="ru-RU" dirty="0"/>
          </a:p>
        </p:txBody>
      </p:sp>
      <p:pic>
        <p:nvPicPr>
          <p:cNvPr id="17411" name="Содержимое 7" descr="normal_1_0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6363" y="1643063"/>
            <a:ext cx="3743325" cy="49291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 Васька слушает да ест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5" y="1500188"/>
            <a:ext cx="4186238" cy="4929187"/>
          </a:xfrm>
        </p:spPr>
        <p:txBody>
          <a:bodyPr>
            <a:normAutofit fontScale="850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Иронически о ситуации, когда один говорит, убеждает, а другой не слушает его, не считается с говорящим и продолжает делать свое (обычно предосудительное) дело. Это выражение - цитата из басни И. А. Крылова "Кот и повар" (1813).</a:t>
            </a:r>
            <a:endParaRPr lang="ru-RU" dirty="0"/>
          </a:p>
        </p:txBody>
      </p:sp>
      <p:pic>
        <p:nvPicPr>
          <p:cNvPr id="18435" name="Рисунок 3" descr="113017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71625"/>
            <a:ext cx="4500563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Без задних ног (спать) 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Очень крепко, беспробудно. Выражение возникло на основе наблюдений над животными: после работы лошадь ложится и спит, совершенно расслабив задние ноги; если пытаться поднять ее, она будет вставать на передние ноги, а задние ее не будут слушаться. Первоначально оборот имел значение спать не двигаясь от усталости.</a:t>
            </a:r>
            <a:endParaRPr lang="ru-RU" dirty="0"/>
          </a:p>
        </p:txBody>
      </p:sp>
      <p:pic>
        <p:nvPicPr>
          <p:cNvPr id="19459" name="Содержимое 4" descr="BjMfYErR7y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81625" y="1857375"/>
            <a:ext cx="3548063" cy="392906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Биться об заклад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8258175" cy="4525962"/>
          </a:xfrm>
        </p:spPr>
        <p:txBody>
          <a:bodyPr/>
          <a:lstStyle/>
          <a:p>
            <a:r>
              <a:rPr lang="ru-RU" smtClean="0"/>
              <a:t>Спорить на что-либо. Закладом на Руси называли всякое вещественное обеспечение в верности уплаты займа или иного обязательства, залог, а также пари, спор на выигрыш или саму ставку. Биться означало держать пари, спорить.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872410" cy="1184742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Жребий брошен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4500"/>
            <a:ext cx="4038600" cy="4929188"/>
          </a:xfrm>
        </p:spPr>
        <p:txBody>
          <a:bodyPr/>
          <a:lstStyle/>
          <a:p>
            <a:r>
              <a:rPr lang="ru-RU" sz="2000" smtClean="0"/>
              <a:t>Жребий брошен (книжн.) - конец колебаниям, нерешительности (о принятии окончательного решения). Эти слова (лат. Alea jacta est) произнесены Юлием Цезарем перед переходом реки Рубикон, отделявшей древнюю Италию от Галлии, в 49 г. до н. э. Этим было положено начало гражданской войне в Риме.</a:t>
            </a:r>
          </a:p>
        </p:txBody>
      </p:sp>
      <p:pic>
        <p:nvPicPr>
          <p:cNvPr id="5" name="Содержимое 4" descr="cesar_muenze_dw_kul_568651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76837" y="2071678"/>
            <a:ext cx="3538567" cy="392909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139</TotalTime>
  <Words>540</Words>
  <Application>Microsoft Office PowerPoint</Application>
  <PresentationFormat>On-screen Show 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Century Gothic</vt:lpstr>
      <vt:lpstr>Arial</vt:lpstr>
      <vt:lpstr>Wingdings 2</vt:lpstr>
      <vt:lpstr>Verdana</vt:lpstr>
      <vt:lpstr>Calibri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Что это?</vt:lpstr>
      <vt:lpstr>Вспомните, как животные живут во фразеологизмах</vt:lpstr>
      <vt:lpstr>Подберите синонимы</vt:lpstr>
      <vt:lpstr>Подберите антонимы</vt:lpstr>
      <vt:lpstr>Закончи предложения</vt:lpstr>
    </vt:vector>
  </TitlesOfParts>
  <Company>Wolfish 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Рустем</cp:lastModifiedBy>
  <cp:revision>12</cp:revision>
  <dcterms:created xsi:type="dcterms:W3CDTF">2009-03-09T10:41:26Z</dcterms:created>
  <dcterms:modified xsi:type="dcterms:W3CDTF">2010-06-23T19:49:01Z</dcterms:modified>
</cp:coreProperties>
</file>