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61" r:id="rId3"/>
    <p:sldId id="262" r:id="rId4"/>
    <p:sldId id="263" r:id="rId5"/>
    <p:sldId id="266" r:id="rId6"/>
    <p:sldId id="267" r:id="rId7"/>
    <p:sldId id="269" r:id="rId8"/>
    <p:sldId id="270" r:id="rId9"/>
    <p:sldId id="271" r:id="rId10"/>
    <p:sldId id="272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B89AF-124F-492A-BCFE-3A4FD89F4904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4D8ED-D22D-4338-8032-C5BC53C69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CB10D9-AD6B-4959-995C-FB8ED98D8CBF}" type="slidenum">
              <a:rPr lang="ru-RU"/>
              <a:pPr/>
              <a:t>7</a:t>
            </a:fld>
            <a:endParaRPr lang="ru-RU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" TargetMode="External"/><Relationship Id="rId3" Type="http://schemas.openxmlformats.org/officeDocument/2006/relationships/hyperlink" Target="http://cs10561.vkontakte.ru/u111299510/-5/x_70c5f3cb.jpg" TargetMode="External"/><Relationship Id="rId7" Type="http://schemas.openxmlformats.org/officeDocument/2006/relationships/hyperlink" Target="http://elenaranko.ucoz.ru/" TargetMode="External"/><Relationship Id="rId2" Type="http://schemas.openxmlformats.org/officeDocument/2006/relationships/hyperlink" Target="http://s3.uploads.ru/BdO9t.pn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lenagold.narod.ru/fon/clipart/s/svit/svitolk21.png" TargetMode="External"/><Relationship Id="rId5" Type="http://schemas.openxmlformats.org/officeDocument/2006/relationships/hyperlink" Target="http://s1.pic4you.ru/allimage/y2012/10-26/12216/2601840.png" TargetMode="External"/><Relationship Id="rId4" Type="http://schemas.openxmlformats.org/officeDocument/2006/relationships/hyperlink" Target="http://img-fotki.yandex.ru/get/6434/136487634.a39/0_d5931_5c31a0b1_XL.png" TargetMode="External"/><Relationship Id="rId9" Type="http://schemas.openxmlformats.org/officeDocument/2006/relationships/hyperlink" Target="http://ru.wikipedia.org/wiki/%D0%9D%D0%BE%D0%B2%D1%8B%D0%B9_%D0%B3%D0%BE%D0%B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../&#1082;&#1091;&#1083;&#1100;&#1090;&#1091;&#1088;&#1072;%20&#1089;&#1077;&#1072;&#1085;&#1089;/k_005-26.04.07/&#1050;&#1091;&#1083;&#1100;&#1090;&#1091;&#1088;&#1072;/&#1041;&#1080;&#1073;&#1083;&#1080;&#1103;%20&#1043;&#1091;&#1090;..jpg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../&#1082;&#1091;&#1083;&#1100;&#1090;&#1091;&#1088;&#1072;%20&#1089;&#1077;&#1072;&#1085;&#1089;/k_005-26.04.07/&#1050;&#1091;&#1083;&#1100;&#1090;&#1091;&#1088;&#1072;/stat27_1.jpg" TargetMode="External"/><Relationship Id="rId11" Type="http://schemas.openxmlformats.org/officeDocument/2006/relationships/image" Target="../media/image13.jpeg"/><Relationship Id="rId5" Type="http://schemas.openxmlformats.org/officeDocument/2006/relationships/image" Target="../media/image10.jpeg"/><Relationship Id="rId10" Type="http://schemas.openxmlformats.org/officeDocument/2006/relationships/hyperlink" Target="../&#1082;&#1091;&#1083;&#1100;&#1090;&#1091;&#1088;&#1072;%20&#1089;&#1077;&#1072;&#1085;&#1089;/k_005-26.04.07/&#1050;&#1091;&#1083;&#1100;&#1090;&#1091;&#1088;&#1072;/gutenberg.jpg" TargetMode="External"/><Relationship Id="rId4" Type="http://schemas.openxmlformats.org/officeDocument/2006/relationships/hyperlink" Target="../&#1082;&#1091;&#1083;&#1100;&#1090;&#1091;&#1088;&#1072;%20&#1089;&#1077;&#1072;&#1085;&#1089;/k_005-26.04.07/&#1050;&#1091;&#1083;&#1100;&#1090;&#1091;&#1088;&#1072;/&#1057;&#1090;&#1088;&#1072;&#1085;&#1080;&#1094;&#1072;%20&#1041;&#1080;&#1073;&#1083;&#1080;&#1080;%20&#1043;&#1091;&#1090;..jpg" TargetMode="External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1052736"/>
            <a:ext cx="727280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Рождение книги</a:t>
            </a:r>
            <a:endParaRPr kumimoji="0" lang="ru-RU" sz="60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653136"/>
            <a:ext cx="3992488" cy="17526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2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Тютрюмова</a:t>
            </a: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Александра Анатольевна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«СОШ № 65 с углублённым  изучением английского языка» г.Перми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/>
          </a:bodyPr>
          <a:lstStyle/>
          <a:p>
            <a:r>
              <a:rPr lang="ru-RU" sz="6000" i="1" dirty="0" smtClean="0">
                <a:solidFill>
                  <a:srgbClr val="CC6600"/>
                </a:solidFill>
              </a:rPr>
              <a:t>Спасибо</a:t>
            </a:r>
            <a:endParaRPr lang="ru-RU" sz="6000" i="1" dirty="0">
              <a:solidFill>
                <a:srgbClr val="CC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653136"/>
            <a:ext cx="8229600" cy="1473027"/>
          </a:xfrm>
        </p:spPr>
        <p:txBody>
          <a:bodyPr>
            <a:normAutofit/>
            <a:scene3d>
              <a:camera prst="orthographicFront"/>
              <a:lightRig rig="freezing" dir="t"/>
            </a:scene3d>
            <a:sp3d>
              <a:bevelB w="38100" h="38100" prst="relaxedInset"/>
            </a:sp3d>
          </a:bodyPr>
          <a:lstStyle/>
          <a:p>
            <a:pPr>
              <a:buNone/>
            </a:pPr>
            <a:r>
              <a:rPr lang="ru-RU" sz="6000" i="1" dirty="0" smtClean="0"/>
              <a:t>              </a:t>
            </a:r>
            <a:r>
              <a:rPr lang="ru-RU" sz="6000" i="1" dirty="0" smtClean="0">
                <a:solidFill>
                  <a:srgbClr val="CC6600"/>
                </a:solidFill>
              </a:rPr>
              <a:t>за работу !</a:t>
            </a:r>
            <a:endParaRPr lang="ru-RU" sz="6000" i="1" dirty="0">
              <a:solidFill>
                <a:srgbClr val="CC6600"/>
              </a:solidFill>
            </a:endParaRPr>
          </a:p>
        </p:txBody>
      </p:sp>
      <p:pic>
        <p:nvPicPr>
          <p:cNvPr id="4" name="Рисунок 3" descr="Tuli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060848"/>
            <a:ext cx="3528392" cy="27363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628800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u="sng" dirty="0" smtClean="0">
                <a:hlinkClick r:id="rId2"/>
              </a:rPr>
              <a:t>http://s3.uploads.ru/BdO9t.png </a:t>
            </a:r>
            <a:endParaRPr lang="ru-RU" sz="1400" u="sng" dirty="0" smtClean="0"/>
          </a:p>
          <a:p>
            <a:pPr algn="ctr"/>
            <a:r>
              <a:rPr lang="ru-RU" sz="1400" i="1" dirty="0" smtClean="0"/>
              <a:t>рамка</a:t>
            </a:r>
          </a:p>
          <a:p>
            <a:pPr algn="ctr"/>
            <a:endParaRPr lang="ru-RU" sz="1400" i="1" dirty="0" smtClean="0"/>
          </a:p>
          <a:p>
            <a:pPr algn="ctr"/>
            <a:r>
              <a:rPr lang="en-US" sz="1400" u="sng" dirty="0" smtClean="0">
                <a:hlinkClick r:id="rId3"/>
              </a:rPr>
              <a:t>http</a:t>
            </a:r>
            <a:r>
              <a:rPr lang="ru-RU" sz="1400" u="sng" dirty="0" smtClean="0">
                <a:hlinkClick r:id="rId3"/>
              </a:rPr>
              <a:t>://</a:t>
            </a:r>
            <a:r>
              <a:rPr lang="en-US" sz="1400" u="sng" dirty="0" err="1" smtClean="0">
                <a:hlinkClick r:id="rId3"/>
              </a:rPr>
              <a:t>cs</a:t>
            </a:r>
            <a:r>
              <a:rPr lang="ru-RU" sz="1400" u="sng" dirty="0" smtClean="0">
                <a:hlinkClick r:id="rId3"/>
              </a:rPr>
              <a:t>10561.</a:t>
            </a:r>
            <a:r>
              <a:rPr lang="en-US" sz="1400" u="sng" dirty="0" err="1" smtClean="0">
                <a:hlinkClick r:id="rId3"/>
              </a:rPr>
              <a:t>vkontakte</a:t>
            </a:r>
            <a:r>
              <a:rPr lang="ru-RU" sz="1400" u="sng" dirty="0" smtClean="0">
                <a:hlinkClick r:id="rId3"/>
              </a:rPr>
              <a:t>.</a:t>
            </a:r>
            <a:r>
              <a:rPr lang="en-US" sz="1400" u="sng" dirty="0" err="1" smtClean="0">
                <a:hlinkClick r:id="rId3"/>
              </a:rPr>
              <a:t>ru</a:t>
            </a:r>
            <a:r>
              <a:rPr lang="ru-RU" sz="1400" u="sng" dirty="0" smtClean="0">
                <a:hlinkClick r:id="rId3"/>
              </a:rPr>
              <a:t>/</a:t>
            </a:r>
            <a:r>
              <a:rPr lang="en-US" sz="1400" u="sng" dirty="0" smtClean="0">
                <a:hlinkClick r:id="rId3"/>
              </a:rPr>
              <a:t>u</a:t>
            </a:r>
            <a:r>
              <a:rPr lang="ru-RU" sz="1400" u="sng" dirty="0" smtClean="0">
                <a:hlinkClick r:id="rId3"/>
              </a:rPr>
              <a:t>111299510/-5/</a:t>
            </a:r>
            <a:r>
              <a:rPr lang="en-US" sz="1400" u="sng" dirty="0" smtClean="0">
                <a:hlinkClick r:id="rId3"/>
              </a:rPr>
              <a:t>x</a:t>
            </a:r>
            <a:r>
              <a:rPr lang="ru-RU" sz="1400" u="sng" dirty="0" smtClean="0">
                <a:hlinkClick r:id="rId3"/>
              </a:rPr>
              <a:t>_70</a:t>
            </a:r>
            <a:r>
              <a:rPr lang="en-US" sz="1400" u="sng" dirty="0" smtClean="0">
                <a:hlinkClick r:id="rId3"/>
              </a:rPr>
              <a:t>c</a:t>
            </a:r>
            <a:r>
              <a:rPr lang="ru-RU" sz="1400" u="sng" dirty="0" smtClean="0">
                <a:hlinkClick r:id="rId3"/>
              </a:rPr>
              <a:t>5</a:t>
            </a:r>
            <a:r>
              <a:rPr lang="en-US" sz="1400" u="sng" dirty="0" smtClean="0">
                <a:hlinkClick r:id="rId3"/>
              </a:rPr>
              <a:t>f</a:t>
            </a:r>
            <a:r>
              <a:rPr lang="ru-RU" sz="1400" u="sng" dirty="0" smtClean="0">
                <a:hlinkClick r:id="rId3"/>
              </a:rPr>
              <a:t>3</a:t>
            </a:r>
            <a:r>
              <a:rPr lang="en-US" sz="1400" u="sng" dirty="0" err="1" smtClean="0">
                <a:hlinkClick r:id="rId3"/>
              </a:rPr>
              <a:t>cb</a:t>
            </a:r>
            <a:r>
              <a:rPr lang="ru-RU" sz="1400" u="sng" dirty="0" smtClean="0">
                <a:hlinkClick r:id="rId3"/>
              </a:rPr>
              <a:t>.</a:t>
            </a:r>
            <a:r>
              <a:rPr lang="en-US" sz="1400" u="sng" dirty="0" smtClean="0">
                <a:hlinkClick r:id="rId3"/>
              </a:rPr>
              <a:t>jpg </a:t>
            </a:r>
            <a:endParaRPr lang="ru-RU" sz="1400" u="sng" dirty="0" smtClean="0"/>
          </a:p>
          <a:p>
            <a:pPr algn="ctr"/>
            <a:r>
              <a:rPr lang="ru-RU" sz="1400" i="1" dirty="0" smtClean="0"/>
              <a:t>перо, чернильница</a:t>
            </a:r>
          </a:p>
          <a:p>
            <a:pPr algn="ctr"/>
            <a:endParaRPr lang="ru-RU" sz="1400" i="1" dirty="0" smtClean="0"/>
          </a:p>
          <a:p>
            <a:pPr lvl="0" algn="ctr"/>
            <a:r>
              <a:rPr lang="ru-RU" sz="1400" dirty="0" smtClean="0">
                <a:hlinkClick r:id="rId4"/>
              </a:rPr>
              <a:t>http://img-fotki.yandex.ru/get/6434/136487634.a39/0_d5931_5c31a0b1_XL.png</a:t>
            </a:r>
            <a:r>
              <a:rPr lang="ru-RU" sz="1400" dirty="0" smtClean="0"/>
              <a:t>  </a:t>
            </a:r>
          </a:p>
          <a:p>
            <a:pPr lvl="0" algn="ctr"/>
            <a:r>
              <a:rPr lang="ru-RU" sz="1400" i="1" dirty="0" smtClean="0"/>
              <a:t>книги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>
                <a:hlinkClick r:id="rId5"/>
              </a:rPr>
              <a:t>http://s1.pic4you.ru/allimage/y2012/10-26/12216/2601840.png</a:t>
            </a:r>
            <a:endParaRPr lang="ru-RU" sz="1400" dirty="0" smtClean="0"/>
          </a:p>
          <a:p>
            <a:pPr algn="ctr"/>
            <a:r>
              <a:rPr lang="ru-RU" sz="1400" dirty="0" smtClean="0"/>
              <a:t> </a:t>
            </a:r>
            <a:r>
              <a:rPr lang="ru-RU" sz="1400" i="1" dirty="0" smtClean="0"/>
              <a:t>открытая книга с пером</a:t>
            </a:r>
          </a:p>
          <a:p>
            <a:pPr algn="ctr"/>
            <a:endParaRPr lang="ru-RU" sz="1400" i="1" dirty="0" smtClean="0"/>
          </a:p>
          <a:p>
            <a:pPr algn="ctr"/>
            <a:r>
              <a:rPr lang="ru-RU" sz="1400" dirty="0" smtClean="0">
                <a:hlinkClick r:id="rId6"/>
              </a:rPr>
              <a:t>http://lenagold.narod.ru/fon/clipart/s/svit/svitolk21.png</a:t>
            </a:r>
            <a:endParaRPr lang="ru-RU" sz="1400" dirty="0" smtClean="0"/>
          </a:p>
          <a:p>
            <a:pPr algn="ctr"/>
            <a:r>
              <a:rPr lang="en-US" sz="1400" i="1" dirty="0" smtClean="0">
                <a:latin typeface="Times New Roman" pitchFamily="18" charset="0"/>
                <a:cs typeface="Arial" pitchFamily="34" charset="0"/>
                <a:hlinkClick r:id="rId7"/>
              </a:rPr>
              <a:t>http://elenaranko.ucoz.ru/</a:t>
            </a:r>
            <a:r>
              <a:rPr lang="ru-RU" sz="1400" i="1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1400" i="1" dirty="0" smtClean="0"/>
              <a:t>свитки</a:t>
            </a:r>
          </a:p>
          <a:p>
            <a:pPr algn="ctr"/>
            <a:r>
              <a:rPr lang="ru-RU" sz="1400" dirty="0" smtClean="0">
                <a:hlinkClick r:id="rId8"/>
              </a:rPr>
              <a:t>http://images.yandex.ru</a:t>
            </a:r>
            <a:r>
              <a:rPr lang="ru-RU" sz="1400" dirty="0" smtClean="0"/>
              <a:t> /</a:t>
            </a:r>
          </a:p>
          <a:p>
            <a:pPr algn="ctr"/>
            <a:r>
              <a:rPr lang="ru-RU" sz="1400" dirty="0" smtClean="0">
                <a:hlinkClick r:id="rId9"/>
              </a:rPr>
              <a:t>http://ru.wikipedia.org/wiki/%D0%9D%D0%BE%D0%B2%D1%8B%D0%B9_%D0%B3%D0%BE%D0%B4</a:t>
            </a:r>
            <a:r>
              <a:rPr lang="ru-RU" sz="1400" dirty="0" smtClean="0"/>
              <a:t> </a:t>
            </a:r>
          </a:p>
          <a:p>
            <a:pPr algn="ctr"/>
            <a:endParaRPr lang="ru-RU" sz="1400" i="1" dirty="0" smtClean="0"/>
          </a:p>
          <a:p>
            <a:pPr algn="ctr"/>
            <a:endParaRPr lang="ru-RU" sz="1400" i="1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692696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Интернет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–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ресурсы: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552" y="1124744"/>
            <a:ext cx="813690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cs typeface="Arial" pitchFamily="34" charset="0"/>
              </a:rPr>
              <a:t>Цель:</a:t>
            </a:r>
            <a:r>
              <a:rPr lang="ru-RU" sz="2400" dirty="0" smtClean="0"/>
              <a:t> формирование представления учащихся об истории создания книги.</a:t>
            </a:r>
          </a:p>
          <a:p>
            <a:r>
              <a:rPr lang="ru-RU" sz="2400" b="1" dirty="0" smtClean="0"/>
              <a:t>Задачи:                                                                                                         </a:t>
            </a:r>
            <a:r>
              <a:rPr lang="ru-RU" sz="2400" dirty="0" smtClean="0"/>
              <a:t>-познакомить с историей создания книги;</a:t>
            </a:r>
          </a:p>
          <a:p>
            <a:r>
              <a:rPr lang="ru-RU" sz="2400" dirty="0" smtClean="0"/>
              <a:t>- развивать  интерес к литературному чтению;</a:t>
            </a:r>
          </a:p>
          <a:p>
            <a:r>
              <a:rPr lang="ru-RU" sz="2400" dirty="0" smtClean="0"/>
              <a:t>- формировать навык осознанного чтения.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Arial" pitchFamily="34" charset="0"/>
              </a:rPr>
              <a:t>   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548680"/>
            <a:ext cx="7571184" cy="4954562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Поселились мудрецы                                                                                                                                    В застекленные дворцы, 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тишине наедине 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Открывают тайны мне.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74711"/>
            <a:ext cx="234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лево 4"/>
          <p:cNvSpPr/>
          <p:nvPr/>
        </p:nvSpPr>
        <p:spPr>
          <a:xfrm>
            <a:off x="2195736" y="4653136"/>
            <a:ext cx="1656184" cy="556640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55576" y="1196752"/>
            <a:ext cx="7776864" cy="367240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1200" cap="none" spc="0" normalizeH="0" baseline="0" noProof="0" dirty="0" smtClean="0">
                <a:ln cmpd="sng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Рождение</a:t>
            </a: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800" b="1" i="1" u="none" strike="noStrike" kern="1200" cap="none" spc="0" normalizeH="0" baseline="0" noProof="0" dirty="0" smtClean="0">
                <a:ln cmpd="sng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книги.</a:t>
            </a:r>
            <a:endParaRPr kumimoji="0" lang="ru-RU" sz="4800" b="1" i="1" u="none" strike="noStrike" kern="1200" cap="none" spc="0" normalizeH="0" baseline="0" noProof="0" dirty="0">
              <a:ln cmpd="sng">
                <a:solidFill>
                  <a:schemeClr val="tx1"/>
                </a:solidFill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700808"/>
            <a:ext cx="896431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История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роисхождения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первых книг</a:t>
            </a:r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4" descr="евангелие 11 век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71861">
            <a:off x="806690" y="4094695"/>
            <a:ext cx="3208520" cy="2131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 descr="b_rus_57page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764703"/>
            <a:ext cx="1944216" cy="20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дмин\Downloads\0058-060-Rukopisnye-knigi-Drevnej-Ru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1294" y="764705"/>
            <a:ext cx="6279098" cy="43204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99592" y="1268761"/>
            <a:ext cx="7344816" cy="4104456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, создавший европейский способ книгопечатания , первый типограф Европы.</a:t>
            </a:r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548680"/>
            <a:ext cx="6840760" cy="792088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Иоганн  Гуттенберг</a:t>
            </a:r>
            <a:endParaRPr lang="ru-RU" sz="6000" i="1" dirty="0" smtClean="0">
              <a:solidFill>
                <a:srgbClr val="9C97FB"/>
              </a:solidFill>
            </a:endParaRPr>
          </a:p>
        </p:txBody>
      </p:sp>
      <p:graphicFrame>
        <p:nvGraphicFramePr>
          <p:cNvPr id="283675" name="Group 27"/>
          <p:cNvGraphicFramePr>
            <a:graphicFrameLocks noGrp="1"/>
          </p:cNvGraphicFramePr>
          <p:nvPr/>
        </p:nvGraphicFramePr>
        <p:xfrm>
          <a:off x="1317625" y="1774825"/>
          <a:ext cx="6508750" cy="2118360"/>
        </p:xfrm>
        <a:graphic>
          <a:graphicData uri="http://schemas.openxmlformats.org/drawingml/2006/table">
            <a:tbl>
              <a:tblPr/>
              <a:tblGrid>
                <a:gridCol w="1243013"/>
                <a:gridCol w="1728787"/>
                <a:gridCol w="1743075"/>
                <a:gridCol w="1793875"/>
              </a:tblGrid>
              <a:tr h="161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7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                             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585" name="Rectangle 24"/>
          <p:cNvSpPr>
            <a:spLocks noChangeArrowheads="1"/>
          </p:cNvSpPr>
          <p:nvPr/>
        </p:nvSpPr>
        <p:spPr bwMode="auto">
          <a:xfrm>
            <a:off x="1317625" y="4716463"/>
            <a:ext cx="24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ru-RU">
                <a:latin typeface="Times New Roman" pitchFamily="18" charset="0"/>
                <a:cs typeface="Times New Roman" pitchFamily="18" charset="0"/>
              </a:rPr>
              <a:t> </a:t>
            </a:r>
            <a:endParaRPr lang="ru-RU"/>
          </a:p>
        </p:txBody>
      </p:sp>
      <p:pic>
        <p:nvPicPr>
          <p:cNvPr id="24588" name="Picture 9" descr="Страница Библии Гут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3" y="3933056"/>
            <a:ext cx="158417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11" descr="stat27_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589" y="1988841"/>
            <a:ext cx="151181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0" name="Rectangle 25"/>
          <p:cNvSpPr>
            <a:spLocks noChangeArrowheads="1"/>
          </p:cNvSpPr>
          <p:nvPr/>
        </p:nvSpPr>
        <p:spPr bwMode="auto">
          <a:xfrm>
            <a:off x="899592" y="5661247"/>
            <a:ext cx="11521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1400" dirty="0"/>
          </a:p>
          <a:p>
            <a:endParaRPr lang="en-US" sz="1400" dirty="0"/>
          </a:p>
        </p:txBody>
      </p:sp>
      <p:sp>
        <p:nvSpPr>
          <p:cNvPr id="24591" name="Text Box 28"/>
          <p:cNvSpPr txBox="1">
            <a:spLocks noChangeArrowheads="1"/>
          </p:cNvSpPr>
          <p:nvPr/>
        </p:nvSpPr>
        <p:spPr bwMode="auto">
          <a:xfrm>
            <a:off x="899593" y="5085184"/>
            <a:ext cx="20162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FF"/>
                </a:solidFill>
              </a:rPr>
              <a:t>Библия </a:t>
            </a:r>
          </a:p>
        </p:txBody>
      </p:sp>
      <p:sp>
        <p:nvSpPr>
          <p:cNvPr id="24592" name="Rectangle 29"/>
          <p:cNvSpPr>
            <a:spLocks noChangeArrowheads="1"/>
          </p:cNvSpPr>
          <p:nvPr/>
        </p:nvSpPr>
        <p:spPr bwMode="auto">
          <a:xfrm>
            <a:off x="6516216" y="5013176"/>
            <a:ext cx="21602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FF"/>
                </a:solidFill>
              </a:rPr>
              <a:t>Страница Библии </a:t>
            </a:r>
          </a:p>
        </p:txBody>
      </p:sp>
      <p:sp>
        <p:nvSpPr>
          <p:cNvPr id="24593" name="Text Box 30"/>
          <p:cNvSpPr txBox="1">
            <a:spLocks noChangeArrowheads="1"/>
          </p:cNvSpPr>
          <p:nvPr/>
        </p:nvSpPr>
        <p:spPr bwMode="auto">
          <a:xfrm>
            <a:off x="6948488" y="3501008"/>
            <a:ext cx="15839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FF"/>
                </a:solidFill>
              </a:rPr>
              <a:t>Страница книги </a:t>
            </a:r>
            <a:endParaRPr lang="en-US" sz="1400" dirty="0">
              <a:solidFill>
                <a:srgbClr val="0000FF"/>
              </a:solidFill>
            </a:endParaRPr>
          </a:p>
          <a:p>
            <a:endParaRPr lang="ru-RU" sz="1400" dirty="0">
              <a:solidFill>
                <a:srgbClr val="0000FF"/>
              </a:solidFill>
            </a:endParaRPr>
          </a:p>
        </p:txBody>
      </p:sp>
      <p:pic>
        <p:nvPicPr>
          <p:cNvPr id="14" name="Picture 7" descr="Библия Гут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3789040"/>
            <a:ext cx="167692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gutenber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99592" y="2060849"/>
            <a:ext cx="1512168" cy="15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1695ai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>
            <a:off x="2555776" y="1988840"/>
            <a:ext cx="3960440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7632848" cy="854968"/>
          </a:xfrm>
        </p:spPr>
        <p:txBody>
          <a:bodyPr>
            <a:normAutofit fontScale="90000"/>
          </a:bodyPr>
          <a:lstStyle/>
          <a:p>
            <a:r>
              <a:rPr lang="ru-RU" sz="6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Иван Фёдоров</a:t>
            </a:r>
            <a:r>
              <a:rPr lang="ru-RU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pic>
        <p:nvPicPr>
          <p:cNvPr id="5" name="Picture 8" descr="Фронтипсис Апостол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5362" t="7611" r="5278" b="3599"/>
          <a:stretch>
            <a:fillRect/>
          </a:stretch>
        </p:blipFill>
        <p:spPr bwMode="auto">
          <a:xfrm>
            <a:off x="6228184" y="1409176"/>
            <a:ext cx="2160240" cy="187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Букварь 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00808"/>
            <a:ext cx="132008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 descr="Памятник Фёдорову во Львов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365104"/>
            <a:ext cx="194421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Апостол"/>
          <p:cNvPicPr>
            <a:picLocks noChangeAspect="1" noChangeArrowheads="1"/>
          </p:cNvPicPr>
          <p:nvPr/>
        </p:nvPicPr>
        <p:blipFill>
          <a:blip r:embed="rId5" cstate="print"/>
          <a:srcRect l="6702" t="2620" r="6862" b="10906"/>
          <a:stretch>
            <a:fillRect/>
          </a:stretch>
        </p:blipFill>
        <p:spPr bwMode="auto">
          <a:xfrm>
            <a:off x="6444208" y="4077072"/>
            <a:ext cx="201622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knizny_zna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4293096"/>
            <a:ext cx="143660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39552" y="3284984"/>
            <a:ext cx="2376264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b="1" dirty="0" smtClean="0"/>
              <a:t>Первый русский букварь. </a:t>
            </a:r>
            <a:endParaRPr lang="en-US" b="1" dirty="0" smtClean="0"/>
          </a:p>
          <a:p>
            <a:pPr>
              <a:lnSpc>
                <a:spcPct val="90000"/>
              </a:lnSpc>
              <a:defRPr/>
            </a:pPr>
            <a:r>
              <a:rPr lang="ru-RU" b="1" dirty="0" smtClean="0"/>
              <a:t>1574.</a:t>
            </a:r>
            <a:endParaRPr lang="en-US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6156176" y="3284984"/>
            <a:ext cx="2448272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Фронтипсис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первой печатной книги."Апостол". 1564.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915816" y="5805264"/>
            <a:ext cx="252028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Памятник И. Фёдорову. Львов</a:t>
            </a: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5292080" y="5805264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Первая книга И. Фёдорова "Апостол". 1564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7585" y="5733256"/>
            <a:ext cx="201622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Книжный знак          И. Фёдорова</a:t>
            </a: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  <a:endParaRPr lang="ru-R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098" name="Picture 2" descr="http://3.bp.blogspot.com/-JFUMczDF7N4/Uxlsn2sgxdI/AAAAAAAAFhs/OOdl-AO4BPs/s1600/ivan+fedoro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1124744"/>
            <a:ext cx="3456384" cy="3096344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128792" cy="93610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Ярослав Мудрый</a:t>
            </a: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5602" name="Picture 2" descr="C:\Users\1\Desktop\Yaroslav_reconstruction_edi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85803" y="1600200"/>
            <a:ext cx="3407343" cy="4495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754401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193</Words>
  <Application>Microsoft Office PowerPoint</Application>
  <PresentationFormat>Экран (4:3)</PresentationFormat>
  <Paragraphs>50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Поселились мудрецы                                                                                                                                    В застекленные дворцы,  В тишине наедине  Открывают тайны мне. </vt:lpstr>
      <vt:lpstr>Слайд 4</vt:lpstr>
      <vt:lpstr>Слайд 5</vt:lpstr>
      <vt:lpstr>Слайд 6</vt:lpstr>
      <vt:lpstr>Иоганн  Гуттенберг</vt:lpstr>
      <vt:lpstr>Иван Фёдоров </vt:lpstr>
      <vt:lpstr>Ярослав Мудрый</vt:lpstr>
      <vt:lpstr>Спасибо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1</cp:lastModifiedBy>
  <cp:revision>10</cp:revision>
  <dcterms:created xsi:type="dcterms:W3CDTF">2013-08-20T23:50:31Z</dcterms:created>
  <dcterms:modified xsi:type="dcterms:W3CDTF">2014-12-01T10:27:31Z</dcterms:modified>
</cp:coreProperties>
</file>