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DC462-65A9-43ED-A723-BD280758A11E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C1702-1BF2-44F4-A92B-05F2848FD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E12A7-A7BC-4C90-8B3E-9E5194A9E0DF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A16DA-0F2F-4B10-8F87-BF15169B1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88793-8210-4F4D-9AA4-C625B1041F47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8D07F-F98A-4460-B5F0-0BF735713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547C6-79EB-4573-8B74-3FA6F9DC75FB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2D05D-721B-4704-B6E8-17ACB1B0C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5D87F-1688-4F9C-93B6-20726CFB93A3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3B6EE-5070-4E6F-A63E-2624217E6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215F7-2DCF-431D-B75A-FF5F50F0E015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8F914-71CD-47FE-84BA-E6B0E812F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226E0-90A0-44E2-B031-85A2E51A5ED9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76A56-A843-48C1-9C01-C73B0DECB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33ECD-29FA-4688-93B2-922B0BE31E43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C311A-675C-42C6-9F62-20F72A372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EE639-DA66-40E6-88F0-E826972B2DFF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55A95-B301-4030-948B-47E87908E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5B5E0-56AD-4EB9-810F-3F99B510635C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372FC-EA7E-4BDD-B6FF-A7B70560B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9DC21-D037-4704-9154-70284A6A3171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AA86A-F12C-4B78-98AF-2BF18DD7C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E984CE-4A3A-4181-A94B-0CE2D955D6B9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4D82C3-A3B6-4619-B3D1-461C12991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9" r:id="rId2"/>
    <p:sldLayoutId id="2147483841" r:id="rId3"/>
    <p:sldLayoutId id="2147483838" r:id="rId4"/>
    <p:sldLayoutId id="2147483837" r:id="rId5"/>
    <p:sldLayoutId id="2147483836" r:id="rId6"/>
    <p:sldLayoutId id="2147483835" r:id="rId7"/>
    <p:sldLayoutId id="2147483834" r:id="rId8"/>
    <p:sldLayoutId id="2147483842" r:id="rId9"/>
    <p:sldLayoutId id="2147483833" r:id="rId10"/>
    <p:sldLayoutId id="214748383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8825" y="769920"/>
            <a:ext cx="7772400" cy="357189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«Разложение на простые множители»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3"/>
          <p:cNvSpPr>
            <a:spLocks noChangeArrowheads="1"/>
          </p:cNvSpPr>
          <p:nvPr/>
        </p:nvSpPr>
        <p:spPr bwMode="auto">
          <a:xfrm flipH="1">
            <a:off x="1785938" y="1285875"/>
            <a:ext cx="4071937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rgbClr val="002060"/>
                </a:solidFill>
                <a:latin typeface="Nimbus Roman No9 L"/>
                <a:ea typeface="DejaVu Sans"/>
                <a:cs typeface="DejaVu Sans"/>
              </a:rPr>
              <a:t> 756   2                         </a:t>
            </a:r>
            <a:endParaRPr lang="ru-RU">
              <a:solidFill>
                <a:srgbClr val="002060"/>
              </a:solidFill>
            </a:endParaRPr>
          </a:p>
          <a:p>
            <a:pPr algn="just" eaLnBrk="0" hangingPunct="0"/>
            <a:r>
              <a:rPr lang="ru-RU">
                <a:solidFill>
                  <a:srgbClr val="002060"/>
                </a:solidFill>
                <a:latin typeface="Nimbus Roman No9 L"/>
                <a:ea typeface="DejaVu Sans"/>
                <a:cs typeface="DejaVu Sans"/>
              </a:rPr>
              <a:t>                                                                 378   2        </a:t>
            </a:r>
            <a:endParaRPr lang="ru-RU">
              <a:solidFill>
                <a:srgbClr val="002060"/>
              </a:solidFill>
            </a:endParaRPr>
          </a:p>
          <a:p>
            <a:pPr algn="just" eaLnBrk="0" hangingPunct="0"/>
            <a:r>
              <a:rPr lang="ru-RU">
                <a:solidFill>
                  <a:srgbClr val="002060"/>
                </a:solidFill>
                <a:latin typeface="Nimbus Roman No9 L"/>
                <a:ea typeface="DejaVu Sans"/>
                <a:cs typeface="DejaVu Sans"/>
              </a:rPr>
              <a:t>                                                           189   3</a:t>
            </a:r>
            <a:endParaRPr lang="ru-RU">
              <a:solidFill>
                <a:srgbClr val="002060"/>
              </a:solidFill>
            </a:endParaRPr>
          </a:p>
          <a:p>
            <a:pPr algn="just" eaLnBrk="0" hangingPunct="0"/>
            <a:r>
              <a:rPr lang="ru-RU">
                <a:solidFill>
                  <a:srgbClr val="002060"/>
                </a:solidFill>
                <a:latin typeface="Nimbus Roman No9 L"/>
                <a:ea typeface="DejaVu Sans"/>
                <a:cs typeface="DejaVu Sans"/>
              </a:rPr>
              <a:t> </a:t>
            </a:r>
            <a:r>
              <a:rPr lang="ru-RU" i="1">
                <a:solidFill>
                  <a:srgbClr val="002060"/>
                </a:solidFill>
                <a:latin typeface="Nimbus Roman No9 L"/>
                <a:ea typeface="DejaVu Sans"/>
                <a:cs typeface="DejaVu Sans"/>
              </a:rPr>
              <a:t>                                                            </a:t>
            </a:r>
            <a:r>
              <a:rPr lang="ru-RU">
                <a:solidFill>
                  <a:srgbClr val="002060"/>
                </a:solidFill>
                <a:latin typeface="Nimbus Roman No9 L"/>
                <a:ea typeface="DejaVu Sans"/>
                <a:cs typeface="DejaVu Sans"/>
              </a:rPr>
              <a:t>63   3</a:t>
            </a:r>
            <a:endParaRPr lang="ru-RU">
              <a:solidFill>
                <a:srgbClr val="002060"/>
              </a:solidFill>
            </a:endParaRPr>
          </a:p>
          <a:p>
            <a:pPr algn="just" eaLnBrk="0" hangingPunct="0"/>
            <a:r>
              <a:rPr lang="ru-RU">
                <a:solidFill>
                  <a:srgbClr val="002060"/>
                </a:solidFill>
                <a:latin typeface="Nimbus Roman No9 L"/>
                <a:ea typeface="DejaVu Sans"/>
                <a:cs typeface="DejaVu Sans"/>
              </a:rPr>
              <a:t>                                                             21   3</a:t>
            </a:r>
            <a:endParaRPr lang="ru-RU">
              <a:solidFill>
                <a:srgbClr val="002060"/>
              </a:solidFill>
            </a:endParaRPr>
          </a:p>
          <a:p>
            <a:pPr algn="just" eaLnBrk="0" hangingPunct="0"/>
            <a:r>
              <a:rPr lang="ru-RU">
                <a:solidFill>
                  <a:srgbClr val="002060"/>
                </a:solidFill>
                <a:latin typeface="Nimbus Roman No9 L"/>
                <a:ea typeface="DejaVu Sans"/>
                <a:cs typeface="DejaVu Sans"/>
              </a:rPr>
              <a:t>                                                               7   3</a:t>
            </a:r>
            <a:endParaRPr lang="ru-RU">
              <a:solidFill>
                <a:srgbClr val="002060"/>
              </a:solidFill>
            </a:endParaRPr>
          </a:p>
          <a:p>
            <a:pPr algn="just" eaLnBrk="0" hangingPunct="0"/>
            <a:r>
              <a:rPr lang="ru-RU">
                <a:solidFill>
                  <a:srgbClr val="002060"/>
                </a:solidFill>
                <a:latin typeface="Nimbus Roman No9 L"/>
                <a:ea typeface="DejaVu Sans"/>
                <a:cs typeface="DejaVu Sans"/>
              </a:rPr>
              <a:t>                                                               1     </a:t>
            </a:r>
            <a:endParaRPr lang="ru-RU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22530" name="Прямоугольник 4"/>
          <p:cNvSpPr>
            <a:spLocks noChangeArrowheads="1"/>
          </p:cNvSpPr>
          <p:nvPr/>
        </p:nvSpPr>
        <p:spPr bwMode="auto">
          <a:xfrm>
            <a:off x="4000500" y="2571750"/>
            <a:ext cx="4286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Nimbus Roman No9 L"/>
                <a:ea typeface="DejaVu Sans"/>
                <a:cs typeface="DejaVu Sans"/>
              </a:rPr>
              <a:t>756= 2х2х3х3х3х3</a:t>
            </a:r>
            <a:endParaRPr lang="ru-RU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112838"/>
            <a:ext cx="9144000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800">
                <a:solidFill>
                  <a:srgbClr val="FF0000"/>
                </a:solidFill>
                <a:latin typeface="Nimbus Roman No9 L"/>
                <a:ea typeface="DejaVu Sans"/>
                <a:cs typeface="DejaVu Sans"/>
              </a:rPr>
              <a:t>Разложить на простые множители числа:20; 188; 254</a:t>
            </a:r>
            <a:r>
              <a:rPr lang="ru-RU" sz="4800">
                <a:latin typeface="Nimbus Roman No9 L"/>
                <a:ea typeface="DejaVu Sans"/>
                <a:cs typeface="DejaVu Sans"/>
              </a:rPr>
              <a:t>.</a:t>
            </a:r>
            <a:endParaRPr lang="ru-RU" sz="4800"/>
          </a:p>
          <a:p>
            <a:pPr eaLnBrk="0" hangingPunct="0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428625" y="1571625"/>
            <a:ext cx="835818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7030A0"/>
                </a:solidFill>
                <a:latin typeface="Nimbus Roman No9 L" charset="0"/>
                <a:ea typeface="DejaVu Sans" charset="0"/>
                <a:cs typeface="DejaVu Sans" charset="0"/>
              </a:rPr>
              <a:t>Сделаем проверку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Nimbus Roman No9 L" charset="0"/>
                <a:ea typeface="DejaVu Sans" charset="0"/>
                <a:cs typeface="DejaVu Sans" charset="0"/>
              </a:rPr>
              <a:t>. </a:t>
            </a:r>
            <a:endParaRPr lang="ru-RU" sz="2400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2400" dirty="0">
                <a:latin typeface="Nimbus Roman No9 L" charset="0"/>
                <a:ea typeface="DejaVu Sans" charset="0"/>
                <a:cs typeface="DejaVu Sans" charset="0"/>
              </a:rPr>
              <a:t>   </a:t>
            </a:r>
          </a:p>
          <a:p>
            <a:pPr eaLnBrk="0" hangingPunct="0"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Nimbus Roman No9 L" charset="0"/>
                <a:ea typeface="DejaVu Sans" charset="0"/>
                <a:cs typeface="DejaVu Sans" charset="0"/>
              </a:rPr>
              <a:t>     20   2                      188   2                          254   2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Nimbus Roman No9 L" charset="0"/>
                <a:ea typeface="DejaVu Sans" charset="0"/>
                <a:cs typeface="DejaVu Sans" charset="0"/>
              </a:rPr>
              <a:t>     10   2                       94   2                           127   127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Nimbus Roman No9 L" charset="0"/>
                <a:ea typeface="DejaVu Sans" charset="0"/>
                <a:cs typeface="DejaVu Sans" charset="0"/>
              </a:rPr>
              <a:t>       5   5                       47   47                             1    1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Nimbus Roman No9 L" charset="0"/>
                <a:ea typeface="DejaVu Sans" charset="0"/>
                <a:cs typeface="DejaVu Sans" charset="0"/>
              </a:rPr>
              <a:t>       1                             1    1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Nimbus Roman No9 L" charset="0"/>
                <a:ea typeface="DejaVu Sans" charset="0"/>
                <a:cs typeface="DejaVu Sans" charset="0"/>
              </a:rPr>
              <a:t>     20 = 2</a:t>
            </a:r>
            <a:r>
              <a:rPr lang="ru-RU" sz="2400" baseline="30000" dirty="0">
                <a:solidFill>
                  <a:schemeClr val="accent5">
                    <a:lumMod val="50000"/>
                  </a:schemeClr>
                </a:solidFill>
                <a:latin typeface="Nimbus Roman No9 L" charset="0"/>
                <a:ea typeface="DejaVu Sans" charset="0"/>
                <a:cs typeface="DejaVu Sans" charset="0"/>
              </a:rPr>
              <a:t>2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∙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Nimbus Roman No9 L" charset="0"/>
                <a:ea typeface="DejaVu Sans" charset="0"/>
                <a:cs typeface="DejaVu Sans" charset="0"/>
              </a:rPr>
              <a:t>5;         188 = 2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²∙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Nimbus Roman No9 L" charset="0"/>
                <a:ea typeface="DejaVu Sans" charset="0"/>
                <a:cs typeface="DejaVu Sans" charset="0"/>
              </a:rPr>
              <a:t>47;                  254 = 2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∙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Nimbus Roman No9 L" charset="0"/>
                <a:ea typeface="DejaVu Sans" charset="0"/>
                <a:cs typeface="DejaVu Sans" charset="0"/>
              </a:rPr>
              <a:t>127.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5602" name="Rectangle 31"/>
          <p:cNvSpPr>
            <a:spLocks noChangeArrowheads="1"/>
          </p:cNvSpPr>
          <p:nvPr/>
        </p:nvSpPr>
        <p:spPr bwMode="auto">
          <a:xfrm>
            <a:off x="-47625" y="363538"/>
            <a:ext cx="9144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solidFill>
                <a:schemeClr val="accent2"/>
              </a:solidFill>
              <a:latin typeface="Nimbus Roman No9 L"/>
              <a:ea typeface="DejaVu Sans"/>
              <a:cs typeface="DejaVu Sans"/>
            </a:endParaRPr>
          </a:p>
          <a:p>
            <a:endParaRPr lang="ru-RU">
              <a:solidFill>
                <a:schemeClr val="accent2"/>
              </a:solidFill>
              <a:latin typeface="Nimbus Roman No9 L"/>
              <a:ea typeface="DejaVu Sans"/>
              <a:cs typeface="DejaVu Sans"/>
            </a:endParaRPr>
          </a:p>
          <a:p>
            <a:endParaRPr lang="ru-RU">
              <a:solidFill>
                <a:schemeClr val="accent2"/>
              </a:solidFill>
              <a:latin typeface="Nimbus Roman No9 L"/>
              <a:ea typeface="DejaVu Sans"/>
              <a:cs typeface="DejaVu Sans"/>
            </a:endParaRPr>
          </a:p>
          <a:p>
            <a:r>
              <a:rPr lang="ru-RU">
                <a:solidFill>
                  <a:srgbClr val="FF0000"/>
                </a:solidFill>
                <a:latin typeface="Nimbus Roman No9 L"/>
                <a:ea typeface="DejaVu Sans"/>
                <a:cs typeface="DejaVu Sans"/>
              </a:rPr>
              <a:t>№ 1   </a:t>
            </a:r>
            <a:r>
              <a:rPr lang="ru-RU">
                <a:latin typeface="Nimbus Roman No9 L"/>
                <a:ea typeface="DejaVu Sans"/>
                <a:cs typeface="DejaVu Sans"/>
              </a:rPr>
              <a:t>80              180            108                </a:t>
            </a:r>
            <a:r>
              <a:rPr lang="ru-RU">
                <a:solidFill>
                  <a:srgbClr val="FF0000"/>
                </a:solidFill>
                <a:latin typeface="Nimbus Roman No9 L"/>
                <a:ea typeface="DejaVu Sans"/>
                <a:cs typeface="DejaVu Sans"/>
              </a:rPr>
              <a:t>№2</a:t>
            </a:r>
            <a:r>
              <a:rPr lang="ru-RU">
                <a:latin typeface="Nimbus Roman No9 L"/>
                <a:ea typeface="DejaVu Sans"/>
                <a:cs typeface="DejaVu Sans"/>
              </a:rPr>
              <a:t>.            60           270            72</a:t>
            </a:r>
            <a:endParaRPr lang="ru-RU"/>
          </a:p>
          <a:p>
            <a:pPr eaLnBrk="0" hangingPunct="0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392906" y="1964532"/>
            <a:ext cx="1214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1643062" y="2000251"/>
            <a:ext cx="1285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857500" y="1928813"/>
            <a:ext cx="1285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5250656" y="1893094"/>
            <a:ext cx="1214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6322219" y="1964532"/>
            <a:ext cx="1214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358063" y="1857375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9" name="Rectangle 39"/>
          <p:cNvSpPr>
            <a:spLocks noChangeArrowheads="1"/>
          </p:cNvSpPr>
          <p:nvPr/>
        </p:nvSpPr>
        <p:spPr bwMode="auto">
          <a:xfrm>
            <a:off x="0" y="397033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Nimbus Roman No9 L"/>
                <a:ea typeface="DejaVu Sans"/>
                <a:cs typeface="DejaVu Sans"/>
              </a:rPr>
              <a:t>№ 3</a:t>
            </a:r>
            <a:r>
              <a:rPr lang="ru-RU" sz="2000">
                <a:latin typeface="Nimbus Roman No9 L"/>
                <a:ea typeface="DejaVu Sans"/>
                <a:cs typeface="DejaVu Sans"/>
              </a:rPr>
              <a:t>   90           150              56                  </a:t>
            </a:r>
            <a:r>
              <a:rPr lang="ru-RU" sz="2000">
                <a:solidFill>
                  <a:srgbClr val="FF0000"/>
                </a:solidFill>
                <a:latin typeface="Nimbus Roman No9 L"/>
                <a:ea typeface="DejaVu Sans"/>
                <a:cs typeface="DejaVu Sans"/>
              </a:rPr>
              <a:t>№. 4   </a:t>
            </a:r>
            <a:r>
              <a:rPr lang="ru-RU" sz="2000">
                <a:latin typeface="Nimbus Roman No9 L"/>
                <a:ea typeface="DejaVu Sans"/>
                <a:cs typeface="DejaVu Sans"/>
              </a:rPr>
              <a:t>70            438          128</a:t>
            </a:r>
            <a:endParaRPr lang="ru-RU" sz="2000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5400000">
            <a:off x="285750" y="4857751"/>
            <a:ext cx="1571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1571625" y="4857751"/>
            <a:ext cx="1571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2893219" y="4750594"/>
            <a:ext cx="1357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5143500" y="4786313"/>
            <a:ext cx="1428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6393656" y="4750594"/>
            <a:ext cx="1500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7393781" y="4822032"/>
            <a:ext cx="1500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000125" y="428625"/>
            <a:ext cx="49911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Разложите на простые множители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51038" y="1714488"/>
            <a:ext cx="564193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Спасибо за урок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Цели урока: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Образовательные: </a:t>
            </a:r>
            <a:endParaRPr lang="ru-RU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- Сформировать представление о разложении чисел на простые множители, способность к практическому использованию соответствующего алгоритма.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-  формировать умения и  навыки использования признаков делимости при разложении чисел на простые множители.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Развивающие: </a:t>
            </a:r>
            <a:endParaRPr lang="ru-RU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- Развить умения обобщать, развитие памяти, развивать навыки устного счета.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Воспитательные: </a:t>
            </a:r>
            <a:endParaRPr lang="ru-RU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- Воспитать внимание,  культуру математического мышления, серьезное отношение к учебному труду.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Поработаем устно</a:t>
            </a:r>
            <a:r>
              <a:rPr lang="ru-RU" smtClean="0"/>
              <a:t>.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1285875" y="1882775"/>
            <a:ext cx="6143625" cy="4572000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Вычислите: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1.15 х(325 -325) + 236х1 – 30:1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2. 207 – ( 0 х4376 -0:585) + 315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3. ( 60 – 0:60) + (150:1 -48 х 0)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4. ( 707:707 +211х1):1 -0:123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3573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rgbClr val="FF0000"/>
                </a:solidFill>
              </a:rPr>
              <a:t>Продолжите полученный ряд на 3 числа                               </a:t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>(206; 208;210; 212;214;216;218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Выберите из них числа делящиеся</a:t>
            </a:r>
          </a:p>
          <a:p>
            <a:r>
              <a:rPr lang="ru-RU" smtClean="0"/>
              <a:t> на: 2</a:t>
            </a:r>
          </a:p>
          <a:p>
            <a:r>
              <a:rPr lang="ru-RU" smtClean="0"/>
              <a:t> на 3:</a:t>
            </a:r>
          </a:p>
          <a:p>
            <a:r>
              <a:rPr lang="ru-RU" smtClean="0"/>
              <a:t> на 9:                                                      </a:t>
            </a:r>
          </a:p>
          <a:p>
            <a:r>
              <a:rPr lang="ru-RU" smtClean="0"/>
              <a:t> на 5:                                                      </a:t>
            </a:r>
          </a:p>
          <a:p>
            <a:r>
              <a:rPr lang="ru-RU" smtClean="0"/>
              <a:t> н</a:t>
            </a:r>
            <a:r>
              <a:rPr lang="ru-RU" sz="3200" smtClean="0">
                <a:latin typeface="Calibri" pitchFamily="34" charset="0"/>
                <a:cs typeface="Calibri" pitchFamily="34" charset="0"/>
              </a:rPr>
              <a:t>а 4:</a:t>
            </a:r>
            <a:endParaRPr lang="ru-RU" sz="4000" smtClean="0">
              <a:latin typeface="Arial" charset="0"/>
              <a:cs typeface="Arial" charset="0"/>
            </a:endParaRPr>
          </a:p>
          <a:p>
            <a:endParaRPr lang="ru-RU" sz="4000" smtClean="0">
              <a:latin typeface="Arial" charset="0"/>
              <a:cs typeface="Arial" charset="0"/>
            </a:endParaRPr>
          </a:p>
          <a:p>
            <a:r>
              <a:rPr lang="ru-RU" sz="2400" smtClean="0"/>
              <a:t>Сформулируйте   признаки делимости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71625" y="828675"/>
            <a:ext cx="650081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3200" b="1" dirty="0">
                <a:latin typeface="Calibri" pitchFamily="34" charset="0"/>
                <a:ea typeface="DejaVu Sans"/>
                <a:cs typeface="Calibri" pitchFamily="34" charset="0"/>
              </a:rPr>
              <a:t>Вопросы: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32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DejaVu Sans"/>
                <a:cs typeface="Calibri" pitchFamily="34" charset="0"/>
              </a:rPr>
              <a:t>1. Какие числа называются простыми? 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32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DejaVu Sans"/>
                <a:cs typeface="Calibri" pitchFamily="34" charset="0"/>
              </a:rPr>
              <a:t>2. Какие числа - составными? 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32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DejaVu Sans"/>
                <a:cs typeface="Calibri" pitchFamily="34" charset="0"/>
              </a:rPr>
              <a:t>3. Что за число 1? 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32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DejaVu Sans"/>
                <a:cs typeface="Calibri" pitchFamily="34" charset="0"/>
              </a:rPr>
              <a:t>4. Назовите все простые числа первых двух десятков. 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32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DejaVu Sans"/>
                <a:cs typeface="Calibri" pitchFamily="34" charset="0"/>
              </a:rPr>
              <a:t>5. Сколько всего простых чисел?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32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DejaVu Sans"/>
                <a:cs typeface="Calibri" pitchFamily="34" charset="0"/>
              </a:rPr>
              <a:t>6.Является ли число 32 простым?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32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DejaVu Sans"/>
                <a:cs typeface="Calibri" pitchFamily="34" charset="0"/>
              </a:rPr>
              <a:t>7.Является ли число 73 простым</a:t>
            </a:r>
            <a:r>
              <a:rPr lang="ru-RU" sz="1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DejaVu Sans"/>
                <a:cs typeface="Calibri" pitchFamily="34" charset="0"/>
              </a:rPr>
              <a:t>? 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597525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Решите задачу:</a:t>
            </a:r>
          </a:p>
          <a:p>
            <a:r>
              <a:rPr lang="ru-RU" smtClean="0">
                <a:solidFill>
                  <a:srgbClr val="002060"/>
                </a:solidFill>
              </a:rPr>
              <a:t>      </a:t>
            </a:r>
            <a:r>
              <a:rPr lang="ru-RU" sz="3600" smtClean="0">
                <a:solidFill>
                  <a:srgbClr val="002060"/>
                </a:solidFill>
              </a:rPr>
              <a:t>Нужно выделить участок земли прямоугольной формы площадью 18 кв. м. Какими могут быть размеры этого участка, если они должны выражаться натуральными числами?</a:t>
            </a:r>
          </a:p>
          <a:p>
            <a:endParaRPr lang="ru-RU" smtClean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036638"/>
            <a:ext cx="9144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</a:t>
            </a:r>
          </a:p>
          <a:p>
            <a:endParaRPr lang="ru-RU" sz="3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36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lang="ru-RU" sz="4800">
                <a:latin typeface="Calibri" pitchFamily="34" charset="0"/>
                <a:ea typeface="Calibri" pitchFamily="34" charset="0"/>
                <a:cs typeface="Times New Roman" pitchFamily="18" charset="0"/>
              </a:rPr>
              <a:t>1.       18=1 х 18 = 2 х3 х3</a:t>
            </a:r>
            <a:endParaRPr lang="ru-RU" sz="48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48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2.       18= 2 х 9 =  2х3х3</a:t>
            </a:r>
            <a:endParaRPr lang="ru-RU" sz="4800"/>
          </a:p>
          <a:p>
            <a:pPr eaLnBrk="0" hangingPunct="0"/>
            <a:r>
              <a:rPr lang="ru-RU" sz="4800">
                <a:latin typeface="Calibri" pitchFamily="34" charset="0"/>
                <a:cs typeface="Calibri" pitchFamily="34" charset="0"/>
              </a:rPr>
              <a:t>            3.       18=3 х 6 = 3 х2х 3</a:t>
            </a:r>
            <a:endParaRPr lang="ru-RU" sz="4800"/>
          </a:p>
        </p:txBody>
      </p:sp>
      <p:sp>
        <p:nvSpPr>
          <p:cNvPr id="6" name="TextBox 5"/>
          <p:cNvSpPr txBox="1"/>
          <p:nvPr/>
        </p:nvSpPr>
        <p:spPr>
          <a:xfrm>
            <a:off x="2071688" y="1143000"/>
            <a:ext cx="19272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Решение: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987425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latin typeface="Nimbus Roman No9 L"/>
                <a:ea typeface="DejaVu Sans"/>
                <a:cs typeface="DejaVu Sans"/>
              </a:rPr>
              <a:t>  </a:t>
            </a:r>
            <a:r>
              <a:rPr lang="ru-RU" sz="2800">
                <a:solidFill>
                  <a:srgbClr val="00B050"/>
                </a:solidFill>
                <a:latin typeface="Nimbus Roman No9 L"/>
                <a:ea typeface="DejaVu Sans"/>
                <a:cs typeface="DejaVu Sans"/>
              </a:rPr>
              <a:t>На разобранном примере  </a:t>
            </a:r>
            <a:r>
              <a:rPr lang="ru-RU" sz="2800">
                <a:solidFill>
                  <a:srgbClr val="00B050"/>
                </a:solidFill>
                <a:latin typeface="Calibri" pitchFamily="34" charset="0"/>
                <a:ea typeface="DejaVu Sans"/>
                <a:cs typeface="Calibri" pitchFamily="34" charset="0"/>
              </a:rPr>
              <a:t>разложим число 84 на    простые множители</a:t>
            </a:r>
            <a:r>
              <a:rPr lang="ru-RU" sz="2800">
                <a:solidFill>
                  <a:srgbClr val="00B050"/>
                </a:solidFill>
                <a:latin typeface="Nimbus Roman No9 L"/>
                <a:ea typeface="DejaVu Sans"/>
                <a:cs typeface="DejaVu Sans"/>
              </a:rPr>
              <a:t> (алгоритм разложения): </a:t>
            </a:r>
            <a:endParaRPr lang="ru-RU" sz="2800">
              <a:solidFill>
                <a:srgbClr val="00B050"/>
              </a:solidFill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000125" y="2571750"/>
            <a:ext cx="7500938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>
                <a:solidFill>
                  <a:srgbClr val="0070C0"/>
                </a:solidFill>
                <a:latin typeface="Nimbus Roman No9 L"/>
                <a:ea typeface="DejaVu Sans"/>
                <a:cs typeface="DejaVu Sans"/>
              </a:rPr>
              <a:t>84    2                                                                           </a:t>
            </a:r>
            <a:endParaRPr lang="ru-RU" sz="3200">
              <a:solidFill>
                <a:srgbClr val="0070C0"/>
              </a:solidFill>
            </a:endParaRPr>
          </a:p>
          <a:p>
            <a:pPr eaLnBrk="0" hangingPunct="0"/>
            <a:r>
              <a:rPr lang="ru-RU" sz="3200">
                <a:solidFill>
                  <a:srgbClr val="0070C0"/>
                </a:solidFill>
                <a:latin typeface="Nimbus Roman No9 L"/>
                <a:ea typeface="DejaVu Sans"/>
                <a:cs typeface="DejaVu Sans"/>
              </a:rPr>
              <a:t>42    2                                                        </a:t>
            </a:r>
            <a:endParaRPr lang="ru-RU" sz="3200">
              <a:solidFill>
                <a:srgbClr val="0070C0"/>
              </a:solidFill>
            </a:endParaRPr>
          </a:p>
          <a:p>
            <a:pPr eaLnBrk="0" hangingPunct="0"/>
            <a:r>
              <a:rPr lang="ru-RU" sz="3200">
                <a:solidFill>
                  <a:srgbClr val="0070C0"/>
                </a:solidFill>
                <a:latin typeface="Nimbus Roman No9 L"/>
                <a:ea typeface="DejaVu Sans"/>
                <a:cs typeface="DejaVu Sans"/>
              </a:rPr>
              <a:t>21    3                                                 </a:t>
            </a:r>
            <a:endParaRPr lang="ru-RU" sz="3200">
              <a:solidFill>
                <a:srgbClr val="0070C0"/>
              </a:solidFill>
            </a:endParaRPr>
          </a:p>
          <a:p>
            <a:pPr eaLnBrk="0" hangingPunct="0"/>
            <a:r>
              <a:rPr lang="ru-RU" sz="3200">
                <a:solidFill>
                  <a:srgbClr val="0070C0"/>
                </a:solidFill>
                <a:latin typeface="Nimbus Roman No9 L"/>
                <a:ea typeface="DejaVu Sans"/>
                <a:cs typeface="DejaVu Sans"/>
              </a:rPr>
              <a:t> 7     7                                                  </a:t>
            </a:r>
            <a:endParaRPr lang="ru-RU" sz="3200">
              <a:solidFill>
                <a:srgbClr val="0070C0"/>
              </a:solidFill>
            </a:endParaRPr>
          </a:p>
          <a:p>
            <a:pPr eaLnBrk="0" hangingPunct="0"/>
            <a:r>
              <a:rPr lang="ru-RU" sz="3200">
                <a:solidFill>
                  <a:srgbClr val="0070C0"/>
                </a:solidFill>
                <a:latin typeface="Nimbus Roman No9 L"/>
                <a:ea typeface="DejaVu Sans"/>
                <a:cs typeface="DejaVu Sans"/>
              </a:rPr>
              <a:t> 1                                                         </a:t>
            </a:r>
            <a:endParaRPr lang="ru-RU" sz="3200">
              <a:solidFill>
                <a:srgbClr val="0070C0"/>
              </a:solidFill>
              <a:latin typeface="Nimbus Roman No9 L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>
                <a:latin typeface="Nimbus Roman No9 L"/>
                <a:ea typeface="Calibri" pitchFamily="34" charset="0"/>
                <a:cs typeface="Times New Roman" pitchFamily="18" charset="0"/>
              </a:rPr>
              <a:t>                                                              </a:t>
            </a:r>
            <a:endParaRPr lang="ru-RU" sz="2400"/>
          </a:p>
        </p:txBody>
      </p:sp>
      <p:sp>
        <p:nvSpPr>
          <p:cNvPr id="20484" name="Прямоугольник 7"/>
          <p:cNvSpPr>
            <a:spLocks noChangeArrowheads="1"/>
          </p:cNvSpPr>
          <p:nvPr/>
        </p:nvSpPr>
        <p:spPr bwMode="auto">
          <a:xfrm>
            <a:off x="4357688" y="3286125"/>
            <a:ext cx="3643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0070C0"/>
                </a:solidFill>
                <a:latin typeface="Constantia" pitchFamily="18" charset="0"/>
              </a:rPr>
              <a:t>84 = 2х2∙3∙7 = 2</a:t>
            </a:r>
            <a:r>
              <a:rPr lang="ru-RU" sz="3200" baseline="30000">
                <a:solidFill>
                  <a:srgbClr val="0070C0"/>
                </a:solidFill>
                <a:latin typeface="Constantia" pitchFamily="18" charset="0"/>
              </a:rPr>
              <a:t>2</a:t>
            </a:r>
            <a:r>
              <a:rPr lang="ru-RU" sz="3200">
                <a:solidFill>
                  <a:srgbClr val="0070C0"/>
                </a:solidFill>
                <a:latin typeface="Constantia" pitchFamily="18" charset="0"/>
              </a:rPr>
              <a:t>∙3∙7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30003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Разложите число 756 на простые множители  Сравните с моим решением. Что заметили?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300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Constantia</vt:lpstr>
      <vt:lpstr>Arial</vt:lpstr>
      <vt:lpstr>Calibri</vt:lpstr>
      <vt:lpstr>Wingdings 2</vt:lpstr>
      <vt:lpstr>Times New Roman</vt:lpstr>
      <vt:lpstr>DejaVu Sans</vt:lpstr>
      <vt:lpstr>Nimbus Roman No9 L</vt:lpstr>
      <vt:lpstr>Поток</vt:lpstr>
      <vt:lpstr>Поток</vt:lpstr>
      <vt:lpstr>Поток</vt:lpstr>
      <vt:lpstr>Поток</vt:lpstr>
      <vt:lpstr>Слайд 1</vt:lpstr>
      <vt:lpstr>Цели урока: </vt:lpstr>
      <vt:lpstr>Поработаем устно.</vt:lpstr>
      <vt:lpstr>  Продолжите полученный ряд на 3 числа                                (206; 208;210; 212;214;216;218)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«Разложение на простые множители»</dc:title>
  <dc:creator>User</dc:creator>
  <cp:lastModifiedBy>МОУСОШ с.АНЦИФЕРОВО</cp:lastModifiedBy>
  <cp:revision>17</cp:revision>
  <dcterms:created xsi:type="dcterms:W3CDTF">2012-03-04T10:02:35Z</dcterms:created>
  <dcterms:modified xsi:type="dcterms:W3CDTF">2012-03-27T07:17:11Z</dcterms:modified>
</cp:coreProperties>
</file>