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20"/>
  </p:notesMasterIdLst>
  <p:sldIdLst>
    <p:sldId id="276" r:id="rId2"/>
    <p:sldId id="269" r:id="rId3"/>
    <p:sldId id="278" r:id="rId4"/>
    <p:sldId id="270" r:id="rId5"/>
    <p:sldId id="279" r:id="rId6"/>
    <p:sldId id="271" r:id="rId7"/>
    <p:sldId id="281" r:id="rId8"/>
    <p:sldId id="272" r:id="rId9"/>
    <p:sldId id="282" r:id="rId10"/>
    <p:sldId id="273" r:id="rId11"/>
    <p:sldId id="283" r:id="rId12"/>
    <p:sldId id="274" r:id="rId13"/>
    <p:sldId id="284" r:id="rId14"/>
    <p:sldId id="275" r:id="rId15"/>
    <p:sldId id="285" r:id="rId16"/>
    <p:sldId id="289" r:id="rId17"/>
    <p:sldId id="286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9900"/>
    <a:srgbClr val="421C5E"/>
    <a:srgbClr val="104008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718" autoAdjust="0"/>
  </p:normalViewPr>
  <p:slideViewPr>
    <p:cSldViewPr>
      <p:cViewPr>
        <p:scale>
          <a:sx n="66" d="100"/>
          <a:sy n="66" d="100"/>
        </p:scale>
        <p:origin x="-8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E1AA19-ED59-413D-85BD-E79534E6DE4E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B17BE0-477E-4656-B757-F15A94C31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8DA4A-D9A1-48CA-AE21-33831854A1D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1121-E97D-416B-8BD7-087C1E622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5CAE-0980-4A17-ACC6-676433337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2FE2-ACC9-4633-B823-5658B4F43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EC0C-3D9C-4BBA-9DA5-B24DAA40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37F4-DCCC-418C-9D0D-0CCE51789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6C22-AB8F-4511-9D0C-E03654B7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7082-0D50-42BC-9B13-88588D9E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2689-7FBF-45F3-A585-91C372D9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9092-BA08-4809-816B-8E27FDA50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210C-EA5E-4582-978D-67C3A0714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2C92-C2E5-4CB3-911B-F7404E47C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376C9C4-753B-43D3-9F77-82484FFEA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86" r:id="rId2"/>
    <p:sldLayoutId id="2147483895" r:id="rId3"/>
    <p:sldLayoutId id="2147483887" r:id="rId4"/>
    <p:sldLayoutId id="2147483888" r:id="rId5"/>
    <p:sldLayoutId id="2147483889" r:id="rId6"/>
    <p:sldLayoutId id="2147483890" r:id="rId7"/>
    <p:sldLayoutId id="2147483896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thumblarge_474/1264864548lX278Q.jpg" TargetMode="External"/><Relationship Id="rId3" Type="http://schemas.openxmlformats.org/officeDocument/2006/relationships/hyperlink" Target="http://rlv.zcache.com/pi_card-p137122411727050827z85cd_400.jpg" TargetMode="External"/><Relationship Id="rId7" Type="http://schemas.openxmlformats.org/officeDocument/2006/relationships/hyperlink" Target="http://www.abc-people.com/data/archimed/pic-3.gif" TargetMode="External"/><Relationship Id="rId2" Type="http://schemas.openxmlformats.org/officeDocument/2006/relationships/hyperlink" Target="http://static.colnyshko.ru/big/8b87914661df705b8d8c7b552dcfa77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ibeldesign.ru/wp-content/uploads/2008/08/unit_circle_wall_clock.jpg" TargetMode="External"/><Relationship Id="rId5" Type="http://schemas.openxmlformats.org/officeDocument/2006/relationships/hyperlink" Target="http://i036.radikal.ru/0712/0f/20b6912de927.jpg" TargetMode="External"/><Relationship Id="rId4" Type="http://schemas.openxmlformats.org/officeDocument/2006/relationships/hyperlink" Target="http://lrtnews.ru/image/63221ec24f3704055c61.jpg" TargetMode="External"/><Relationship Id="rId9" Type="http://schemas.openxmlformats.org/officeDocument/2006/relationships/hyperlink" Target="http://s42.radikal.ru/i098/0901/ed/9a4e1bae67a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3825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Математическая игра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«</a:t>
            </a:r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Поле </a:t>
            </a:r>
            <a:r>
              <a:rPr lang="ru-RU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Чудес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429124" y="4286256"/>
            <a:ext cx="4714876" cy="25717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МБОУ </a:t>
            </a:r>
            <a:r>
              <a:rPr lang="en-US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“</a:t>
            </a: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СОШ</a:t>
            </a:r>
            <a:r>
              <a:rPr lang="en-US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№ </a:t>
            </a:r>
            <a:r>
              <a:rPr lang="en-US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12</a:t>
            </a: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 г. Астрахани </a:t>
            </a:r>
            <a:b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Учитель:</a:t>
            </a:r>
            <a:b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Вертянова Алевтина</a:t>
            </a:r>
            <a:r>
              <a:rPr lang="en-US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24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+mn-ea"/>
                <a:cs typeface="+mn-cs"/>
              </a:rPr>
              <a:t>Викторовна</a:t>
            </a:r>
            <a:endParaRPr lang="ru-RU" sz="2400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5124" name="Текст 9"/>
          <p:cNvSpPr>
            <a:spLocks noGrp="1"/>
          </p:cNvSpPr>
          <p:nvPr>
            <p:ph type="body" idx="1"/>
          </p:nvPr>
        </p:nvSpPr>
        <p:spPr>
          <a:xfrm>
            <a:off x="1785938" y="2357438"/>
            <a:ext cx="6629400" cy="65722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Игра для учащихся 7 классов</a:t>
            </a:r>
            <a:endParaRPr lang="ru-RU" b="1" i="1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/>
            <a:endParaRPr lang="ru-RU" smtClean="0"/>
          </a:p>
        </p:txBody>
      </p:sp>
      <p:pic>
        <p:nvPicPr>
          <p:cNvPr id="13" name="Рисунок 12" descr="DSCN9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3438532" cy="2578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Финал</a:t>
            </a:r>
            <a:r>
              <a:rPr lang="ru-RU" sz="2400" b="1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Он был задумчив и спокоен,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Загадкой круга увлечен…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Над ним невежественный воин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Взмахнул разбойничьим мечом…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Прошли столетий вереницы.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Научный подвиг не забыт.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Никто не знает, кто убийца.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      Но знают все, кто был убит.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14340" name="Picture 4" descr="G:\МОУ СОШ № 12\Все для поля Чудес\Наши картинки\кругча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929197"/>
            <a:ext cx="2304000" cy="175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821E-7 L -0.1399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Вопрос: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dirty="0" smtClean="0"/>
              <a:t> </a:t>
            </a:r>
            <a:r>
              <a:rPr lang="en-US" sz="3200" dirty="0" smtClean="0"/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Кто из математиков древности погиб от меча римского солдата, гордо воскликнув: «Отойди,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не трогай моих чертежей» 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  							</a:t>
            </a:r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(7 букв)</a:t>
            </a:r>
            <a:endParaRPr lang="ru-RU" sz="4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" name="Picture 3" descr="G:\МОУ СОШ № 12\Все для поля Чудес\Наши картинки\кораб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357688"/>
            <a:ext cx="29527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5143512"/>
            <a:ext cx="421621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Архимед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Игра со зрителями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Точных сведений о его биографии не сохранилось. Возможно, это связано с царской немилостью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Согласно легенде, ученый был дерзок с владыкой Александрии и всего Египта, царем Птолемеем. Когда монарх начал изучать геометрию, у него возникли трудности. Не привыкший встречать затруднения, царь вызвал ученого-геометра и спросил, нет ли какого-то особого, доступного лишь царям способа усвоить это науку. 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Ученый ответил: 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     </a:t>
            </a:r>
            <a:r>
              <a:rPr lang="ru-RU" sz="2400" b="1" dirty="0" smtClean="0">
                <a:solidFill>
                  <a:srgbClr val="FF9900"/>
                </a:solidFill>
                <a:latin typeface="Georgia" pitchFamily="18" charset="0"/>
              </a:rPr>
              <a:t>«Царской дороги в математике нет»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Вопрос: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 Имя этого ученого?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							(6 букв)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" name="Picture 3" descr="G:\МОУ СОШ № 12\Все для поля Чудес\Наши картинки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876"/>
            <a:ext cx="2196000" cy="2923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Прямоугольник 3"/>
          <p:cNvSpPr/>
          <p:nvPr/>
        </p:nvSpPr>
        <p:spPr>
          <a:xfrm>
            <a:off x="928662" y="4429132"/>
            <a:ext cx="358463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Евклид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11838 C 0.08299 -0.11838 0.13907 -0.0437 0.13907 0.04809 C 0.13907 0.13988 0.08299 0.21457 0.01407 0.21457 C -0.05486 0.21457 -0.11093 0.13988 -0.11093 0.04809 C -0.11093 -0.0437 -0.05486 -0.11838 0.01407 -0.1183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Суперигра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572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/>
              <a:t>  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Когда девочке исполнилось 8 лет, её отец, генерал Корвин-Круковской был уволен в отставку и семья переехала в загородное имение. К приезду хозяина все комнаты в доме были оклеены новыми обоями. Но на детскую обоев не хватило, и одна стена осталась оклеенной страницами книги петербургского математика Остроградского. Девочка проводила целые часы перед таинственной, покрытой формулами стеной, пытаясь найти порядок, в котором страницы следовали друг за другом.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Когда девочке исполнилось 15 лет, ей довелось изучать курс дифференциального и интегрального исчисления. Этот курс она усвоила очень быстро, так как все формулы тут же всплыли в её памяти.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Вопрос: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 Как звали девочку?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								</a:t>
            </a:r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(4 буквы)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19460" name="Picture 4" descr="G:\МОУ СОШ № 12\Все для поля Чудес\Наши картинки\Девочкаскниг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470132" cy="3099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929322" y="5000636"/>
            <a:ext cx="249619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Соня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2286016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Благодарим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 участие в игре !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-32" y="1214422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Благодарим </a:t>
            </a:r>
          </a:p>
          <a:p>
            <a:pPr marL="419100" indent="-382588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 участие в игре !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1214438"/>
            <a:ext cx="8358187" cy="542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40105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9900"/>
                </a:solidFill>
                <a:latin typeface="Georgia" pitchFamily="18" charset="0"/>
              </a:rPr>
              <a:t>Используемые источники</a:t>
            </a:r>
          </a:p>
        </p:txBody>
      </p:sp>
      <p:sp>
        <p:nvSpPr>
          <p:cNvPr id="21508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358187" cy="50720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ЛИТЕРАТУРА</a:t>
            </a:r>
          </a:p>
          <a:p>
            <a:endParaRPr lang="ru-RU" sz="2400" b="1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Савин А. П.,  Станцо В.В.,  Котова А. Ю.                       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    Я познаю мир. Детская энциклопедия.  Математика:– М.: АСТ,  1995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 - Виет, шифры, стр. 409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- Галуа (1811-1832),  стр.135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- Евклид и его «Начала», стр. 168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- задача Дидоны, стр.293                                                                                                                                                                                     - Софья Васильевна Ковалевская, стр. 141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75" y="928688"/>
            <a:ext cx="8715375" cy="5643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401050" cy="857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9900"/>
                </a:solidFill>
                <a:latin typeface="Georgia" pitchFamily="18" charset="0"/>
              </a:rPr>
              <a:t>Используемые источники</a:t>
            </a: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72500" cy="5286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Интернет-ресурсы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 Шляпа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[2]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2"/>
              </a:rPr>
              <a:t>http://static.colnyshko.ru/big/8b87914661df705b8d8c7b552dcfa775.jpg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Число пи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[5]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3"/>
              </a:rPr>
              <a:t>http://rlv.zcache.com/pi_card-p137122411727050827z85cd_400.jpg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Книги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[7]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4"/>
              </a:rPr>
              <a:t>http://lrtnews.ru/image/63221ec24f3704055c61.jpg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Царевна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[9]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5"/>
              </a:rPr>
              <a:t>http://i036.radikal.ru/0712/0f/20b6912de927.jpg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Часы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[10]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6"/>
              </a:rPr>
              <a:t>http://www.seibeldesign.ru/wp-content/uploads/2008/08/unit_circle_wall_clock.jpg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Корабль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[11]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7"/>
              </a:rPr>
              <a:t>http://www.abc-people.com/data/archimed/pic-3.gif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Сова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[13]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8"/>
              </a:rPr>
              <a:t>http://thumbs.dreamstime.com/thumblarge_474/1264864548lX278Q.jpg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Портрет девочки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 [15]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-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  <a:hlinkClick r:id="rId9"/>
              </a:rPr>
              <a:t>http://s42.radikal.ru/i098/0901/ed/9a4e1bae67ac.jpg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Личный архив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Фотография модели круга для игры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“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Поле чудес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”</a:t>
            </a: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[1]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7030A0"/>
                </a:solidFill>
                <a:latin typeface="Georgia" pitchFamily="18" charset="0"/>
              </a:rPr>
              <a:t>Фотографии кроссвордов</a:t>
            </a:r>
            <a:r>
              <a:rPr lang="en-US" sz="1600" b="1" smtClean="0">
                <a:solidFill>
                  <a:srgbClr val="7030A0"/>
                </a:solidFill>
                <a:latin typeface="Georgia" pitchFamily="18" charset="0"/>
              </a:rPr>
              <a:t> [3]</a:t>
            </a:r>
            <a:endParaRPr lang="ru-RU" sz="1600" b="1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2214563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878" y="500043"/>
            <a:ext cx="850112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Уважение к минувшему – вот черта,</a:t>
            </a:r>
          </a:p>
          <a:p>
            <a:pPr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отличающая образованность от дикости»</a:t>
            </a:r>
          </a:p>
          <a:p>
            <a:pPr algn="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А.С.Пушкин</a:t>
            </a:r>
          </a:p>
        </p:txBody>
      </p:sp>
      <p:pic>
        <p:nvPicPr>
          <p:cNvPr id="6149" name="Picture 5" descr="G:\МОУ СОШ № 12\Все для поля Чудес\Наши картинки\ШляпаК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2500330" cy="250033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1"/>
            <a:ext cx="597311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Результаты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конкурса кроссвордов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 descr="DSCN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39"/>
            <a:ext cx="4000528" cy="288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443026"/>
            <a:ext cx="3614554" cy="24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C:\Documents and Settings\17\Рабочий стол\для вертяновой\кросворды\DSCN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905" y="1714488"/>
            <a:ext cx="416259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G:\МОУ СОШ № 12\Все для поля Чудес\Итог Поля чудес\для вертяновой\кросворды\DSCN0034.JPG"/>
          <p:cNvPicPr>
            <a:picLocks noChangeAspect="1" noChangeArrowheads="1"/>
          </p:cNvPicPr>
          <p:nvPr/>
        </p:nvPicPr>
        <p:blipFill>
          <a:blip r:embed="rId5" cstate="print"/>
          <a:srcRect b="8678"/>
          <a:stretch>
            <a:fillRect/>
          </a:stretch>
        </p:blipFill>
        <p:spPr bwMode="auto">
          <a:xfrm rot="1585014">
            <a:off x="5425906" y="3727010"/>
            <a:ext cx="2663202" cy="3242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543925" cy="542925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Однажды французам удалось перехватить приказы испанского правительства командованию своих войск, написанные очень сложной тайнописью. 	Вызванный математик сумел найти ключ к этому шифру. С тех пор французы знали планы испанцев, с успехом предупреждали их наступления. 	Инквизиция обвинила математика в том, что он прибегнул к помощи дьявола, и приговорила к сожжению на костре. Но он не был выдан инквизиции…</a:t>
            </a: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333" y="285728"/>
            <a:ext cx="861966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Задание для 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четвёрки игроков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071688"/>
            <a:ext cx="8001000" cy="2500312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	Кто из математиков был на волоске от сожжения на костре?     </a:t>
            </a:r>
            <a:r>
              <a:rPr lang="ru-RU" sz="4400" i="1" dirty="0" smtClean="0">
                <a:solidFill>
                  <a:srgbClr val="C00000"/>
                </a:solidFill>
                <a:latin typeface="Georgia" pitchFamily="18" charset="0"/>
              </a:rPr>
              <a:t>(4 буквы) </a:t>
            </a:r>
            <a:endParaRPr lang="ru-RU" sz="4400" i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33810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Вопрос: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929198"/>
            <a:ext cx="457203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Виет</a:t>
            </a:r>
          </a:p>
        </p:txBody>
      </p:sp>
      <p:pic>
        <p:nvPicPr>
          <p:cNvPr id="9221" name="Picture 5" descr="G:\МОУ СОШ № 12\Все для поля Чудес\Наши картинки\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219308" cy="2219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429625" cy="4857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1 июня 1832 года парижские газеты сообщили «Вчера злосчастная дуэль отняла у науки юношу, который подавал большие надежды.                                       Увы, его преждевременная известность связана только с политикой».                                                              Далее следовало подробное описание дуэли. Газетчики ошиблись. В истории имя этого юноши сохранилось не как имя одного из активных республиканцев, а встало в один ряд с именами самых выдающихся математиков.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03652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Задание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II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четвёрки  игроков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28625" y="1785938"/>
            <a:ext cx="85010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Georgia" pitchFamily="18" charset="0"/>
              </a:rPr>
              <a:t>О ком из математиков прошлого века  идет речь? </a:t>
            </a:r>
          </a:p>
          <a:p>
            <a:r>
              <a:rPr lang="ru-RU" sz="4800" b="1">
                <a:solidFill>
                  <a:srgbClr val="C00000"/>
                </a:solidFill>
                <a:latin typeface="Georgia" pitchFamily="18" charset="0"/>
              </a:rPr>
              <a:t>                                   </a:t>
            </a:r>
            <a:r>
              <a:rPr lang="ru-RU" sz="4800" i="1">
                <a:solidFill>
                  <a:srgbClr val="C00000"/>
                </a:solidFill>
                <a:latin typeface="Georgia" pitchFamily="18" charset="0"/>
              </a:rPr>
              <a:t>(5 букв)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5400684" cy="923330"/>
          </a:xfr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Вопрос: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357826"/>
            <a:ext cx="281519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Галуа</a:t>
            </a:r>
          </a:p>
        </p:txBody>
      </p:sp>
      <p:pic>
        <p:nvPicPr>
          <p:cNvPr id="11269" name="Picture 5" descr="G:\МОУ СОШ № 12\Все для поля Чудес\Наши картинки\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71472" y="4071942"/>
            <a:ext cx="1539755" cy="2286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Задание</a:t>
            </a:r>
            <a:r>
              <a:rPr lang="ru-RU" sz="3000" b="1" dirty="0" smtClean="0"/>
              <a:t>  </a:t>
            </a:r>
            <a:r>
              <a:rPr lang="ru-RU" sz="3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для</a:t>
            </a:r>
            <a:r>
              <a:rPr lang="ru-RU" sz="3000" b="1" dirty="0" smtClean="0"/>
              <a:t> </a:t>
            </a:r>
            <a:r>
              <a:rPr lang="en-US" sz="3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lII</a:t>
            </a:r>
            <a:r>
              <a:rPr lang="en-US" sz="3000" b="1" dirty="0" smtClean="0"/>
              <a:t> </a:t>
            </a:r>
            <a:r>
              <a:rPr lang="ru-RU" sz="3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четвёрки</a:t>
            </a:r>
            <a:r>
              <a:rPr lang="ru-RU" sz="3000" b="1" dirty="0" smtClean="0"/>
              <a:t>  </a:t>
            </a:r>
            <a:r>
              <a:rPr lang="ru-RU" sz="3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игроков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286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Финикийская царевна, спасаясь от своего брата, тирана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Пигмалиона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, отплыла из родного города Пира с небольшим отрядом своих сторонников. Долго они плыли, пока не пристали к берегам Африки.  Царевна стала упрашивать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нумидийского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царя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Ярба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продать ей немного земли.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Ярб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заломил баснословную цену за клочок земли, который можно окружить одной бычьей шкурой. К его удивлению царевна приняла это предложение, расплатилась и отправилась отмерять свою землю. 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         Она не стала расстилать шкуру на берегу. Сначала  разрезала её так, что получился тонкий кожаный ремешок (а получился он очень длинный!), и этим ремешком окружила солидный участок, на котором и основала впоследствии великий город Карфаген. 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64371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Вопрос:</a:t>
            </a:r>
            <a:endParaRPr lang="ru-RU" sz="5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4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</a:rPr>
              <a:t>Как</a:t>
            </a:r>
            <a:r>
              <a:rPr lang="ru-RU" sz="3200" b="1" i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</a:rPr>
              <a:t>звали</a:t>
            </a:r>
            <a:r>
              <a:rPr lang="ru-RU" sz="3200" b="1" i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</a:rPr>
              <a:t>царевну?</a:t>
            </a:r>
            <a:r>
              <a:rPr lang="ru-RU" sz="3200" b="1" i="1" dirty="0" smtClean="0"/>
              <a:t>      								</a:t>
            </a:r>
            <a:r>
              <a:rPr lang="ru-RU" sz="4400" i="1" dirty="0" smtClean="0">
                <a:solidFill>
                  <a:srgbClr val="C00000"/>
                </a:solidFill>
                <a:latin typeface="Georgia" pitchFamily="18" charset="0"/>
              </a:rPr>
              <a:t>(6 букв)</a:t>
            </a:r>
            <a:endParaRPr lang="ru-RU" sz="48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" name="Picture 3" descr="G:\МОУ СОШ № 12\Все для поля Чудес\Наши картинки\ца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2155387" cy="304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504" y="5357826"/>
            <a:ext cx="367440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Дидона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Вертянова А.В., г . Астрахань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415</TotalTime>
  <Words>870</Words>
  <Application>Microsoft Office PowerPoint</Application>
  <PresentationFormat>Экран (4:3)</PresentationFormat>
  <Paragraphs>109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Georgia</vt:lpstr>
      <vt:lpstr>Times New Roman</vt:lpstr>
      <vt:lpstr>Техническая</vt:lpstr>
      <vt:lpstr>МБОУ “СОШ № 12 г. Астрахани  Учитель: Вертянова Алевтина Викторовна</vt:lpstr>
      <vt:lpstr>        </vt:lpstr>
      <vt:lpstr>Слайд 3</vt:lpstr>
      <vt:lpstr>Слайд 4</vt:lpstr>
      <vt:lpstr>Слайд 5</vt:lpstr>
      <vt:lpstr>Слайд 6</vt:lpstr>
      <vt:lpstr>Вопрос: </vt:lpstr>
      <vt:lpstr>Задание  для lII четвёрки  игроков</vt:lpstr>
      <vt:lpstr>Слайд 9</vt:lpstr>
      <vt:lpstr>Финал   </vt:lpstr>
      <vt:lpstr>Слайд 11</vt:lpstr>
      <vt:lpstr>Игра со зрителями </vt:lpstr>
      <vt:lpstr>Слайд 13</vt:lpstr>
      <vt:lpstr>Суперигра</vt:lpstr>
      <vt:lpstr>Слайд 15</vt:lpstr>
      <vt:lpstr>Слайд 16</vt:lpstr>
      <vt:lpstr>Используемые источники</vt:lpstr>
      <vt:lpstr>Используемые 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интеграла</dc:title>
  <dc:creator>Freeman</dc:creator>
  <cp:lastModifiedBy>Edition</cp:lastModifiedBy>
  <cp:revision>82</cp:revision>
  <dcterms:created xsi:type="dcterms:W3CDTF">2006-11-30T19:10:09Z</dcterms:created>
  <dcterms:modified xsi:type="dcterms:W3CDTF">2012-02-08T18:48:55Z</dcterms:modified>
</cp:coreProperties>
</file>