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8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FF3300"/>
    <a:srgbClr val="66CCFF"/>
    <a:srgbClr val="78271C"/>
    <a:srgbClr val="FFCCCC"/>
    <a:srgbClr val="FF00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 autoAdjust="0"/>
    <p:restoredTop sz="90929" autoAdjust="0"/>
  </p:normalViewPr>
  <p:slideViewPr>
    <p:cSldViewPr>
      <p:cViewPr>
        <p:scale>
          <a:sx n="24" d="100"/>
          <a:sy n="24" d="100"/>
        </p:scale>
        <p:origin x="-2094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267655-D8B9-43FB-8062-600636B17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4C189-563E-4ED3-A383-084517179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B915C-BCAD-4024-9271-F55B0D2E8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34D4A-C3F0-496F-9E26-45B574F93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D641C-01FA-4E1C-A057-1A9C2B85C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5912F-CA5B-45C7-AE89-1B6A55090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874B-6956-4554-B731-DB9F2053D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998C3-02BC-47B1-A00D-712B9F17B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2FADD-9D66-4427-97FE-95FB6790C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2B91A-1C0D-41C1-B0DB-693F777B4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BBA5-A853-48B3-BA1E-457A5B150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F6E0-E2FE-4481-8393-7DF6CFB80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2634F1-ACE5-451B-908B-8F6ADD712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11936408-e558-45a3-b7b9-16182bcca873/view/" TargetMode="External"/><Relationship Id="rId2" Type="http://schemas.openxmlformats.org/officeDocument/2006/relationships/hyperlink" Target="http://school-collection.edu.ru/catalog/res/ac484573-1835-4b6e-99ba-32af669e3aaf/view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iimag.narod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Какую прямую называют координатной?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529013" cy="1304925"/>
          </a:xfrm>
        </p:spPr>
        <p:txBody>
          <a:bodyPr/>
          <a:lstStyle/>
          <a:p>
            <a:pPr marL="0" indent="180975">
              <a:buFontTx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Чтобы прямая стала координатной, надо выбрать на ней:</a:t>
            </a:r>
          </a:p>
          <a:p>
            <a:pPr marL="0" indent="180975">
              <a:buFontTx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180975"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1"/>
                </a:solidFill>
              </a:rPr>
              <a:t>начальную точку О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4857750" y="2786063"/>
            <a:ext cx="3357563" cy="1587"/>
          </a:xfrm>
          <a:prstGeom prst="straightConnector1">
            <a:avLst/>
          </a:prstGeom>
          <a:noFill/>
          <a:ln w="15875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0" name="Овал 9"/>
          <p:cNvSpPr>
            <a:spLocks noChangeArrowheads="1"/>
          </p:cNvSpPr>
          <p:nvPr/>
        </p:nvSpPr>
        <p:spPr bwMode="auto">
          <a:xfrm>
            <a:off x="5929313" y="2714625"/>
            <a:ext cx="71437" cy="117475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57875" y="22145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о</a:t>
            </a:r>
          </a:p>
        </p:txBody>
      </p:sp>
      <p:cxnSp>
        <p:nvCxnSpPr>
          <p:cNvPr id="14" name="Прямая соединительная линия 13"/>
          <p:cNvCxnSpPr>
            <a:cxnSpLocks noChangeShapeType="1"/>
          </p:cNvCxnSpPr>
          <p:nvPr/>
        </p:nvCxnSpPr>
        <p:spPr bwMode="auto">
          <a:xfrm rot="5400000">
            <a:off x="6359525" y="2784475"/>
            <a:ext cx="141288" cy="1588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57938" y="2286000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215313" y="250031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x</a:t>
            </a:r>
            <a:endParaRPr lang="ru-RU" i="1">
              <a:solidFill>
                <a:schemeClr val="bg1"/>
              </a:solidFill>
            </a:endParaRPr>
          </a:p>
        </p:txBody>
      </p:sp>
      <p:cxnSp>
        <p:nvCxnSpPr>
          <p:cNvPr id="2058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4929188" y="2786063"/>
            <a:ext cx="3000375" cy="1587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20" name="Прямоугольник 19"/>
          <p:cNvSpPr/>
          <p:nvPr/>
        </p:nvSpPr>
        <p:spPr>
          <a:xfrm>
            <a:off x="714375" y="4357688"/>
            <a:ext cx="45720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97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800" kern="0" dirty="0">
                <a:solidFill>
                  <a:srgbClr val="FFFFFF"/>
                </a:solidFill>
                <a:latin typeface="Times New Roman"/>
              </a:rPr>
              <a:t>положительное направление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4375" y="5572125"/>
            <a:ext cx="51054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97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800" kern="0" dirty="0">
                <a:solidFill>
                  <a:srgbClr val="FFFFFF"/>
                </a:solidFill>
                <a:latin typeface="Times New Roman"/>
              </a:rPr>
              <a:t>масштаб (единичный отрезок)</a:t>
            </a:r>
          </a:p>
        </p:txBody>
      </p:sp>
      <p:cxnSp>
        <p:nvCxnSpPr>
          <p:cNvPr id="23" name="Прямая соединительная линия 22"/>
          <p:cNvCxnSpPr>
            <a:cxnSpLocks noChangeShapeType="1"/>
          </p:cNvCxnSpPr>
          <p:nvPr/>
        </p:nvCxnSpPr>
        <p:spPr bwMode="auto">
          <a:xfrm rot="5400000">
            <a:off x="6430169" y="2785269"/>
            <a:ext cx="142875" cy="1587"/>
          </a:xfrm>
          <a:prstGeom prst="line">
            <a:avLst/>
          </a:prstGeom>
          <a:noFill/>
          <a:ln w="15875" algn="ctr">
            <a:solidFill>
              <a:schemeClr val="bg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10" grpId="0" animBg="1"/>
      <p:bldP spid="12" grpId="0"/>
      <p:bldP spid="16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" name="Line 87"/>
          <p:cNvSpPr>
            <a:spLocks noChangeShapeType="1"/>
          </p:cNvSpPr>
          <p:nvPr/>
        </p:nvSpPr>
        <p:spPr bwMode="auto">
          <a:xfrm>
            <a:off x="3159125" y="1828800"/>
            <a:ext cx="0" cy="478155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469900" y="1955800"/>
            <a:ext cx="2641600" cy="600075"/>
            <a:chOff x="344" y="992"/>
            <a:chExt cx="1664" cy="378"/>
          </a:xfrm>
        </p:grpSpPr>
        <p:grpSp>
          <p:nvGrpSpPr>
            <p:cNvPr id="3115" name="Group 92"/>
            <p:cNvGrpSpPr>
              <a:grpSpLocks/>
            </p:cNvGrpSpPr>
            <p:nvPr/>
          </p:nvGrpSpPr>
          <p:grpSpPr bwMode="auto">
            <a:xfrm>
              <a:off x="344" y="1092"/>
              <a:ext cx="1536" cy="79"/>
              <a:chOff x="344" y="1092"/>
              <a:chExt cx="1536" cy="79"/>
            </a:xfrm>
          </p:grpSpPr>
          <p:sp>
            <p:nvSpPr>
              <p:cNvPr id="3118" name="Line 91"/>
              <p:cNvSpPr>
                <a:spLocks noChangeShapeType="1"/>
              </p:cNvSpPr>
              <p:nvPr/>
            </p:nvSpPr>
            <p:spPr bwMode="auto">
              <a:xfrm>
                <a:off x="344" y="1136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AutoShape 19"/>
              <p:cNvSpPr>
                <a:spLocks noChangeArrowheads="1"/>
              </p:cNvSpPr>
              <p:nvPr/>
            </p:nvSpPr>
            <p:spPr bwMode="auto">
              <a:xfrm>
                <a:off x="784" y="1092"/>
                <a:ext cx="75" cy="79"/>
              </a:xfrm>
              <a:prstGeom prst="flowChartConnector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116" name="Text Box 93"/>
            <p:cNvSpPr txBox="1">
              <a:spLocks noChangeArrowheads="1"/>
            </p:cNvSpPr>
            <p:nvPr/>
          </p:nvSpPr>
          <p:spPr bwMode="auto">
            <a:xfrm>
              <a:off x="708" y="1120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solidFill>
                    <a:schemeClr val="bg1"/>
                  </a:solidFill>
                </a:rPr>
                <a:t>а</a:t>
              </a:r>
            </a:p>
          </p:txBody>
        </p:sp>
        <p:sp>
          <p:nvSpPr>
            <p:cNvPr id="3117" name="Text Box 94"/>
            <p:cNvSpPr txBox="1">
              <a:spLocks noChangeArrowheads="1"/>
            </p:cNvSpPr>
            <p:nvPr/>
          </p:nvSpPr>
          <p:spPr bwMode="auto">
            <a:xfrm>
              <a:off x="1852" y="992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</p:grpSp>
      <p:sp>
        <p:nvSpPr>
          <p:cNvPr id="2144" name="Rectangle 96" descr="Широкий диагональный 2"/>
          <p:cNvSpPr>
            <a:spLocks noChangeArrowheads="1"/>
          </p:cNvSpPr>
          <p:nvPr/>
        </p:nvSpPr>
        <p:spPr bwMode="auto">
          <a:xfrm>
            <a:off x="1295400" y="2038350"/>
            <a:ext cx="1454150" cy="12700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accent2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609600" y="24384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>
                <a:solidFill>
                  <a:srgbClr val="FEF800"/>
                </a:solidFill>
              </a:rPr>
              <a:t>открытый луч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546100" y="27432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>
                <a:solidFill>
                  <a:schemeClr val="bg1"/>
                </a:solidFill>
              </a:rPr>
              <a:t>(</a:t>
            </a:r>
            <a:r>
              <a:rPr lang="en-US" sz="2200" b="1" i="1">
                <a:solidFill>
                  <a:schemeClr val="bg1"/>
                </a:solidFill>
              </a:rPr>
              <a:t>a; </a:t>
            </a:r>
            <a:r>
              <a:rPr lang="en-US" sz="2200" i="1">
                <a:solidFill>
                  <a:schemeClr val="bg1"/>
                </a:solidFill>
              </a:rPr>
              <a:t>+</a:t>
            </a:r>
            <a:r>
              <a:rPr lang="ru-RU" sz="2200" b="1" i="1">
                <a:solidFill>
                  <a:schemeClr val="bg1"/>
                </a:solidFill>
                <a:cs typeface="Times New Roman" charset="0"/>
              </a:rPr>
              <a:t>∞</a:t>
            </a:r>
            <a:r>
              <a:rPr lang="en-US" sz="2200" b="1">
                <a:solidFill>
                  <a:schemeClr val="bg1"/>
                </a:solidFill>
                <a:cs typeface="Times New Roman" charset="0"/>
              </a:rPr>
              <a:t>)</a:t>
            </a:r>
            <a:r>
              <a:rPr lang="ru-RU" sz="22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533400" y="3021013"/>
            <a:ext cx="2133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FEF800"/>
                </a:solidFill>
              </a:rPr>
              <a:t>x &gt; a</a:t>
            </a:r>
            <a:r>
              <a:rPr lang="ru-RU" sz="2200" b="1" i="1">
                <a:solidFill>
                  <a:srgbClr val="FEF800"/>
                </a:solidFill>
              </a:rPr>
              <a:t> </a:t>
            </a:r>
          </a:p>
        </p:txBody>
      </p: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469900" y="3667125"/>
            <a:ext cx="2641600" cy="600075"/>
            <a:chOff x="296" y="2070"/>
            <a:chExt cx="1664" cy="378"/>
          </a:xfrm>
        </p:grpSpPr>
        <p:sp>
          <p:nvSpPr>
            <p:cNvPr id="3111" name="Line 102"/>
            <p:cNvSpPr>
              <a:spLocks noChangeShapeType="1"/>
            </p:cNvSpPr>
            <p:nvPr/>
          </p:nvSpPr>
          <p:spPr bwMode="auto">
            <a:xfrm>
              <a:off x="296" y="2214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AutoShape 103"/>
            <p:cNvSpPr>
              <a:spLocks noChangeArrowheads="1"/>
            </p:cNvSpPr>
            <p:nvPr/>
          </p:nvSpPr>
          <p:spPr bwMode="auto">
            <a:xfrm>
              <a:off x="1132" y="2166"/>
              <a:ext cx="75" cy="79"/>
            </a:xfrm>
            <a:prstGeom prst="flowChartConnector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3" name="Text Box 104"/>
            <p:cNvSpPr txBox="1">
              <a:spLocks noChangeArrowheads="1"/>
            </p:cNvSpPr>
            <p:nvPr/>
          </p:nvSpPr>
          <p:spPr bwMode="auto">
            <a:xfrm>
              <a:off x="1044" y="2198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solidFill>
                    <a:schemeClr val="bg1"/>
                  </a:solidFill>
                </a:rPr>
                <a:t>а</a:t>
              </a:r>
            </a:p>
          </p:txBody>
        </p:sp>
        <p:sp>
          <p:nvSpPr>
            <p:cNvPr id="3114" name="Text Box 105"/>
            <p:cNvSpPr txBox="1">
              <a:spLocks noChangeArrowheads="1"/>
            </p:cNvSpPr>
            <p:nvPr/>
          </p:nvSpPr>
          <p:spPr bwMode="auto">
            <a:xfrm>
              <a:off x="1804" y="2070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</p:grpSp>
      <p:sp>
        <p:nvSpPr>
          <p:cNvPr id="2154" name="Rectangle 106" descr="Широкий диагональный 2"/>
          <p:cNvSpPr>
            <a:spLocks noChangeArrowheads="1"/>
          </p:cNvSpPr>
          <p:nvPr/>
        </p:nvSpPr>
        <p:spPr bwMode="auto">
          <a:xfrm>
            <a:off x="469900" y="3765550"/>
            <a:ext cx="1320800" cy="11430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accent2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590550" y="41148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>
                <a:solidFill>
                  <a:srgbClr val="FEF800"/>
                </a:solidFill>
              </a:rPr>
              <a:t>открытый луч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546100" y="44196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>
                <a:solidFill>
                  <a:schemeClr val="bg1"/>
                </a:solidFill>
              </a:rPr>
              <a:t>(</a:t>
            </a:r>
            <a:r>
              <a:rPr lang="ru-RU" sz="2200" i="1">
                <a:solidFill>
                  <a:schemeClr val="bg1"/>
                </a:solidFill>
              </a:rPr>
              <a:t>-</a:t>
            </a:r>
            <a:r>
              <a:rPr lang="ru-RU" sz="2200" b="1" i="1">
                <a:solidFill>
                  <a:schemeClr val="bg1"/>
                </a:solidFill>
                <a:cs typeface="Times New Roman" charset="0"/>
              </a:rPr>
              <a:t>∞</a:t>
            </a:r>
            <a:r>
              <a:rPr lang="en-US" sz="2200" b="1" i="1">
                <a:solidFill>
                  <a:schemeClr val="bg1"/>
                </a:solidFill>
              </a:rPr>
              <a:t>; a</a:t>
            </a:r>
            <a:r>
              <a:rPr lang="en-US" sz="2200" b="1" i="1">
                <a:solidFill>
                  <a:schemeClr val="bg1"/>
                </a:solidFill>
                <a:cs typeface="Times New Roman" charset="0"/>
              </a:rPr>
              <a:t>)</a:t>
            </a:r>
            <a:r>
              <a:rPr lang="ru-RU" sz="2200" b="1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58" name="Text Box 110"/>
          <p:cNvSpPr txBox="1">
            <a:spLocks noChangeArrowheads="1"/>
          </p:cNvSpPr>
          <p:nvPr/>
        </p:nvSpPr>
        <p:spPr bwMode="auto">
          <a:xfrm>
            <a:off x="533400" y="4721225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FEF800"/>
                </a:solidFill>
              </a:rPr>
              <a:t>x &lt; a</a:t>
            </a:r>
            <a:r>
              <a:rPr lang="ru-RU" sz="2200" b="1" i="1">
                <a:solidFill>
                  <a:srgbClr val="FEF800"/>
                </a:solidFill>
              </a:rPr>
              <a:t> </a:t>
            </a:r>
          </a:p>
        </p:txBody>
      </p:sp>
      <p:grpSp>
        <p:nvGrpSpPr>
          <p:cNvPr id="5" name="Group 132"/>
          <p:cNvGrpSpPr>
            <a:grpSpLocks/>
          </p:cNvGrpSpPr>
          <p:nvPr/>
        </p:nvGrpSpPr>
        <p:grpSpPr bwMode="auto">
          <a:xfrm>
            <a:off x="3276600" y="1981200"/>
            <a:ext cx="2641600" cy="600075"/>
            <a:chOff x="2064" y="1248"/>
            <a:chExt cx="1664" cy="378"/>
          </a:xfrm>
        </p:grpSpPr>
        <p:grpSp>
          <p:nvGrpSpPr>
            <p:cNvPr id="3105" name="Group 130"/>
            <p:cNvGrpSpPr>
              <a:grpSpLocks/>
            </p:cNvGrpSpPr>
            <p:nvPr/>
          </p:nvGrpSpPr>
          <p:grpSpPr bwMode="auto">
            <a:xfrm>
              <a:off x="2064" y="1248"/>
              <a:ext cx="1664" cy="378"/>
              <a:chOff x="2064" y="1008"/>
              <a:chExt cx="1664" cy="378"/>
            </a:xfrm>
          </p:grpSpPr>
          <p:sp>
            <p:nvSpPr>
              <p:cNvPr id="3107" name="Line 113"/>
              <p:cNvSpPr>
                <a:spLocks noChangeShapeType="1"/>
              </p:cNvSpPr>
              <p:nvPr/>
            </p:nvSpPr>
            <p:spPr bwMode="auto">
              <a:xfrm>
                <a:off x="2064" y="1152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AutoShape 114"/>
              <p:cNvSpPr>
                <a:spLocks noChangeArrowheads="1"/>
              </p:cNvSpPr>
              <p:nvPr/>
            </p:nvSpPr>
            <p:spPr bwMode="auto">
              <a:xfrm>
                <a:off x="2504" y="1108"/>
                <a:ext cx="75" cy="79"/>
              </a:xfrm>
              <a:prstGeom prst="flowChartConnector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9" name="Text Box 115"/>
              <p:cNvSpPr txBox="1">
                <a:spLocks noChangeArrowheads="1"/>
              </p:cNvSpPr>
              <p:nvPr/>
            </p:nvSpPr>
            <p:spPr bwMode="auto">
              <a:xfrm>
                <a:off x="2428" y="1136"/>
                <a:ext cx="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i="1">
                    <a:solidFill>
                      <a:schemeClr val="bg1"/>
                    </a:solidFill>
                  </a:rPr>
                  <a:t>а</a:t>
                </a:r>
              </a:p>
            </p:txBody>
          </p:sp>
          <p:sp>
            <p:nvSpPr>
              <p:cNvPr id="3110" name="Text Box 116"/>
              <p:cNvSpPr txBox="1">
                <a:spLocks noChangeArrowheads="1"/>
              </p:cNvSpPr>
              <p:nvPr/>
            </p:nvSpPr>
            <p:spPr bwMode="auto">
              <a:xfrm>
                <a:off x="3572" y="1008"/>
                <a:ext cx="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1"/>
                    </a:solidFill>
                  </a:rPr>
                  <a:t>x</a:t>
                </a:r>
                <a:endParaRPr lang="ru-RU" sz="2000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06" name="Rectangle 117" descr="Широкий диагональный 2"/>
            <p:cNvSpPr>
              <a:spLocks noChangeArrowheads="1"/>
            </p:cNvSpPr>
            <p:nvPr/>
          </p:nvSpPr>
          <p:spPr bwMode="auto">
            <a:xfrm>
              <a:off x="2588" y="1294"/>
              <a:ext cx="916" cy="8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chemeClr val="accent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66" name="Text Box 118"/>
          <p:cNvSpPr txBox="1">
            <a:spLocks noChangeArrowheads="1"/>
          </p:cNvSpPr>
          <p:nvPr/>
        </p:nvSpPr>
        <p:spPr bwMode="auto">
          <a:xfrm>
            <a:off x="3416300" y="24638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>
                <a:solidFill>
                  <a:srgbClr val="FF0000"/>
                </a:solidFill>
              </a:rPr>
              <a:t>луч</a:t>
            </a:r>
          </a:p>
        </p:txBody>
      </p:sp>
      <p:sp>
        <p:nvSpPr>
          <p:cNvPr id="2167" name="Text Box 119"/>
          <p:cNvSpPr txBox="1">
            <a:spLocks noChangeArrowheads="1"/>
          </p:cNvSpPr>
          <p:nvPr/>
        </p:nvSpPr>
        <p:spPr bwMode="auto">
          <a:xfrm>
            <a:off x="3352800" y="27686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</a:rPr>
              <a:t>[</a:t>
            </a:r>
            <a:r>
              <a:rPr lang="en-US" sz="2200" b="1" i="1">
                <a:solidFill>
                  <a:schemeClr val="bg1"/>
                </a:solidFill>
              </a:rPr>
              <a:t>a; </a:t>
            </a:r>
            <a:r>
              <a:rPr lang="en-US" sz="2200" i="1">
                <a:solidFill>
                  <a:schemeClr val="bg1"/>
                </a:solidFill>
              </a:rPr>
              <a:t>+</a:t>
            </a:r>
            <a:r>
              <a:rPr lang="ru-RU" sz="2200" b="1" i="1">
                <a:solidFill>
                  <a:schemeClr val="bg1"/>
                </a:solidFill>
                <a:cs typeface="Times New Roman" charset="0"/>
              </a:rPr>
              <a:t>∞</a:t>
            </a:r>
            <a:r>
              <a:rPr lang="en-US" sz="2200" b="1">
                <a:solidFill>
                  <a:schemeClr val="bg1"/>
                </a:solidFill>
                <a:cs typeface="Times New Roman" charset="0"/>
              </a:rPr>
              <a:t>)</a:t>
            </a:r>
            <a:r>
              <a:rPr lang="ru-RU" sz="2200" b="1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68" name="Text Box 120"/>
          <p:cNvSpPr txBox="1">
            <a:spLocks noChangeArrowheads="1"/>
          </p:cNvSpPr>
          <p:nvPr/>
        </p:nvSpPr>
        <p:spPr bwMode="auto">
          <a:xfrm>
            <a:off x="3340100" y="3046413"/>
            <a:ext cx="2133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FF0000"/>
                </a:solidFill>
              </a:rPr>
              <a:t>x </a:t>
            </a:r>
            <a:r>
              <a:rPr lang="ru-RU" sz="2200" b="1" i="1">
                <a:solidFill>
                  <a:srgbClr val="FF0000"/>
                </a:solidFill>
                <a:cs typeface="Times New Roman" charset="0"/>
              </a:rPr>
              <a:t>≥</a:t>
            </a:r>
            <a:r>
              <a:rPr lang="ru-RU" sz="2200" b="1" i="1">
                <a:solidFill>
                  <a:srgbClr val="FF0000"/>
                </a:solidFill>
              </a:rPr>
              <a:t> </a:t>
            </a:r>
            <a:r>
              <a:rPr lang="en-US" sz="2200" b="1" i="1">
                <a:solidFill>
                  <a:srgbClr val="FF0000"/>
                </a:solidFill>
              </a:rPr>
              <a:t>a</a:t>
            </a:r>
            <a:r>
              <a:rPr lang="ru-RU" sz="2200" b="1" i="1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3270250" y="3692525"/>
            <a:ext cx="2647950" cy="600075"/>
            <a:chOff x="2060" y="2326"/>
            <a:chExt cx="1668" cy="378"/>
          </a:xfrm>
        </p:grpSpPr>
        <p:grpSp>
          <p:nvGrpSpPr>
            <p:cNvPr id="3099" name="Group 131"/>
            <p:cNvGrpSpPr>
              <a:grpSpLocks/>
            </p:cNvGrpSpPr>
            <p:nvPr/>
          </p:nvGrpSpPr>
          <p:grpSpPr bwMode="auto">
            <a:xfrm>
              <a:off x="2064" y="2326"/>
              <a:ext cx="1664" cy="378"/>
              <a:chOff x="2064" y="2086"/>
              <a:chExt cx="1664" cy="378"/>
            </a:xfrm>
          </p:grpSpPr>
          <p:sp>
            <p:nvSpPr>
              <p:cNvPr id="3101" name="Line 122"/>
              <p:cNvSpPr>
                <a:spLocks noChangeShapeType="1"/>
              </p:cNvSpPr>
              <p:nvPr/>
            </p:nvSpPr>
            <p:spPr bwMode="auto">
              <a:xfrm>
                <a:off x="2064" y="2230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AutoShape 123"/>
              <p:cNvSpPr>
                <a:spLocks noChangeArrowheads="1"/>
              </p:cNvSpPr>
              <p:nvPr/>
            </p:nvSpPr>
            <p:spPr bwMode="auto">
              <a:xfrm>
                <a:off x="2900" y="2182"/>
                <a:ext cx="75" cy="79"/>
              </a:xfrm>
              <a:prstGeom prst="flowChartConnector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3" name="Text Box 124"/>
              <p:cNvSpPr txBox="1">
                <a:spLocks noChangeArrowheads="1"/>
              </p:cNvSpPr>
              <p:nvPr/>
            </p:nvSpPr>
            <p:spPr bwMode="auto">
              <a:xfrm>
                <a:off x="2812" y="2214"/>
                <a:ext cx="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i="1">
                    <a:solidFill>
                      <a:schemeClr val="bg1"/>
                    </a:solidFill>
                  </a:rPr>
                  <a:t>а</a:t>
                </a:r>
              </a:p>
            </p:txBody>
          </p:sp>
          <p:sp>
            <p:nvSpPr>
              <p:cNvPr id="3104" name="Text Box 125"/>
              <p:cNvSpPr txBox="1">
                <a:spLocks noChangeArrowheads="1"/>
              </p:cNvSpPr>
              <p:nvPr/>
            </p:nvSpPr>
            <p:spPr bwMode="auto">
              <a:xfrm>
                <a:off x="3572" y="2086"/>
                <a:ext cx="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1"/>
                    </a:solidFill>
                  </a:rPr>
                  <a:t>x</a:t>
                </a:r>
                <a:endParaRPr lang="ru-RU" sz="2000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00" name="Rectangle 126" descr="Широкий диагональный 2"/>
            <p:cNvSpPr>
              <a:spLocks noChangeArrowheads="1"/>
            </p:cNvSpPr>
            <p:nvPr/>
          </p:nvSpPr>
          <p:spPr bwMode="auto">
            <a:xfrm>
              <a:off x="2060" y="2384"/>
              <a:ext cx="832" cy="72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chemeClr val="accent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3505200" y="41148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>
                <a:solidFill>
                  <a:srgbClr val="FF0000"/>
                </a:solidFill>
              </a:rPr>
              <a:t>луч</a:t>
            </a:r>
          </a:p>
        </p:txBody>
      </p:sp>
      <p:sp>
        <p:nvSpPr>
          <p:cNvPr id="2176" name="Text Box 128"/>
          <p:cNvSpPr txBox="1">
            <a:spLocks noChangeArrowheads="1"/>
          </p:cNvSpPr>
          <p:nvPr/>
        </p:nvSpPr>
        <p:spPr bwMode="auto">
          <a:xfrm>
            <a:off x="3505200" y="44196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>
                <a:solidFill>
                  <a:schemeClr val="bg1"/>
                </a:solidFill>
              </a:rPr>
              <a:t>(</a:t>
            </a:r>
            <a:r>
              <a:rPr lang="ru-RU" sz="2200" i="1">
                <a:solidFill>
                  <a:schemeClr val="bg1"/>
                </a:solidFill>
              </a:rPr>
              <a:t>-</a:t>
            </a:r>
            <a:r>
              <a:rPr lang="ru-RU" sz="2200" b="1" i="1">
                <a:solidFill>
                  <a:schemeClr val="bg1"/>
                </a:solidFill>
                <a:cs typeface="Times New Roman" charset="0"/>
              </a:rPr>
              <a:t>∞</a:t>
            </a:r>
            <a:r>
              <a:rPr lang="en-US" sz="2200" b="1" i="1">
                <a:solidFill>
                  <a:schemeClr val="bg1"/>
                </a:solidFill>
              </a:rPr>
              <a:t>; a</a:t>
            </a:r>
            <a:r>
              <a:rPr lang="en-US" sz="2200" b="1">
                <a:solidFill>
                  <a:schemeClr val="bg1"/>
                </a:solidFill>
                <a:cs typeface="Times New Roman" charset="0"/>
              </a:rPr>
              <a:t>]</a:t>
            </a:r>
            <a:r>
              <a:rPr lang="ru-RU" sz="2200" b="1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77" name="Text Box 129"/>
          <p:cNvSpPr txBox="1">
            <a:spLocks noChangeArrowheads="1"/>
          </p:cNvSpPr>
          <p:nvPr/>
        </p:nvSpPr>
        <p:spPr bwMode="auto">
          <a:xfrm>
            <a:off x="3505200" y="47244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FF0000"/>
                </a:solidFill>
              </a:rPr>
              <a:t>x </a:t>
            </a:r>
            <a:r>
              <a:rPr lang="ru-RU" sz="2200" b="1" i="1">
                <a:solidFill>
                  <a:srgbClr val="FF0000"/>
                </a:solidFill>
                <a:cs typeface="Times New Roman" charset="0"/>
              </a:rPr>
              <a:t>≤</a:t>
            </a:r>
            <a:r>
              <a:rPr lang="ru-RU" sz="2200" b="1" i="1">
                <a:solidFill>
                  <a:srgbClr val="FF0000"/>
                </a:solidFill>
              </a:rPr>
              <a:t> </a:t>
            </a:r>
            <a:r>
              <a:rPr lang="en-US" sz="2200" b="1" i="1">
                <a:solidFill>
                  <a:srgbClr val="FF0000"/>
                </a:solidFill>
              </a:rPr>
              <a:t>a</a:t>
            </a:r>
            <a:r>
              <a:rPr lang="ru-RU" sz="2200" b="1" i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91" name="AutoShape 143"/>
          <p:cNvSpPr>
            <a:spLocks noChangeArrowheads="1"/>
          </p:cNvSpPr>
          <p:nvPr/>
        </p:nvSpPr>
        <p:spPr bwMode="auto">
          <a:xfrm flipV="1">
            <a:off x="685800" y="5410200"/>
            <a:ext cx="1905000" cy="304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EF800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92" name="AutoShape 144"/>
          <p:cNvSpPr>
            <a:spLocks noChangeArrowheads="1"/>
          </p:cNvSpPr>
          <p:nvPr/>
        </p:nvSpPr>
        <p:spPr bwMode="auto">
          <a:xfrm>
            <a:off x="685800" y="5181600"/>
            <a:ext cx="1905000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EF800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93" name="Text Box 145"/>
          <p:cNvSpPr txBox="1">
            <a:spLocks noChangeArrowheads="1"/>
          </p:cNvSpPr>
          <p:nvPr/>
        </p:nvSpPr>
        <p:spPr bwMode="auto">
          <a:xfrm>
            <a:off x="381000" y="57912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i="1">
                <a:solidFill>
                  <a:srgbClr val="FEF800"/>
                </a:solidFill>
              </a:rPr>
              <a:t>строгое неравенство</a:t>
            </a:r>
          </a:p>
        </p:txBody>
      </p:sp>
      <p:sp>
        <p:nvSpPr>
          <p:cNvPr id="2194" name="AutoShape 146"/>
          <p:cNvSpPr>
            <a:spLocks noChangeArrowheads="1"/>
          </p:cNvSpPr>
          <p:nvPr/>
        </p:nvSpPr>
        <p:spPr bwMode="auto">
          <a:xfrm flipV="1">
            <a:off x="3581400" y="5410200"/>
            <a:ext cx="1905000" cy="304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0000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95" name="AutoShape 147"/>
          <p:cNvSpPr>
            <a:spLocks noChangeArrowheads="1"/>
          </p:cNvSpPr>
          <p:nvPr/>
        </p:nvSpPr>
        <p:spPr bwMode="auto">
          <a:xfrm>
            <a:off x="3581400" y="5181600"/>
            <a:ext cx="1905000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96" name="Text Box 148"/>
          <p:cNvSpPr txBox="1">
            <a:spLocks noChangeArrowheads="1"/>
          </p:cNvSpPr>
          <p:nvPr/>
        </p:nvSpPr>
        <p:spPr bwMode="auto">
          <a:xfrm>
            <a:off x="3200400" y="57912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i="1">
                <a:solidFill>
                  <a:srgbClr val="FF0000"/>
                </a:solidFill>
              </a:rPr>
              <a:t>нестрогое неравенство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5" grpId="0" animBg="1"/>
      <p:bldP spid="2144" grpId="0" animBg="1"/>
      <p:bldP spid="2145" grpId="0" autoUpdateAnimBg="0"/>
      <p:bldP spid="2146" grpId="0" autoUpdateAnimBg="0"/>
      <p:bldP spid="2147" grpId="0" autoUpdateAnimBg="0"/>
      <p:bldP spid="2154" grpId="0" animBg="1"/>
      <p:bldP spid="2156" grpId="0" autoUpdateAnimBg="0"/>
      <p:bldP spid="2157" grpId="0" autoUpdateAnimBg="0"/>
      <p:bldP spid="2158" grpId="0" autoUpdateAnimBg="0"/>
      <p:bldP spid="2166" grpId="0" autoUpdateAnimBg="0"/>
      <p:bldP spid="2167" grpId="0" autoUpdateAnimBg="0"/>
      <p:bldP spid="2168" grpId="0" autoUpdateAnimBg="0"/>
      <p:bldP spid="2175" grpId="0" autoUpdateAnimBg="0"/>
      <p:bldP spid="2176" grpId="0" autoUpdateAnimBg="0"/>
      <p:bldP spid="2177" grpId="0" autoUpdateAnimBg="0"/>
      <p:bldP spid="2191" grpId="0" animBg="1"/>
      <p:bldP spid="2192" grpId="0" animBg="1"/>
      <p:bldP spid="2193" grpId="0" autoUpdateAnimBg="0"/>
      <p:bldP spid="2194" grpId="0" animBg="1"/>
      <p:bldP spid="2195" grpId="0" animBg="1"/>
      <p:bldP spid="21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7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8"/>
          <p:cNvSpPr txBox="1">
            <a:spLocks noChangeArrowheads="1"/>
          </p:cNvSpPr>
          <p:nvPr/>
        </p:nvSpPr>
        <p:spPr bwMode="auto">
          <a:xfrm>
            <a:off x="457200" y="2133600"/>
            <a:ext cx="533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а)</a:t>
            </a:r>
            <a:endParaRPr lang="ru-RU" sz="1000">
              <a:solidFill>
                <a:schemeClr val="bg1"/>
              </a:solidFill>
            </a:endParaRPr>
          </a:p>
        </p:txBody>
      </p:sp>
      <p:pic>
        <p:nvPicPr>
          <p:cNvPr id="4099" name="Picture 1041" descr="D:\MARY\CD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9200" y="0"/>
            <a:ext cx="3048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042" descr="D:\MARY\CD\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12738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1049"/>
          <p:cNvSpPr txBox="1">
            <a:spLocks noChangeArrowheads="1"/>
          </p:cNvSpPr>
          <p:nvPr/>
        </p:nvSpPr>
        <p:spPr bwMode="auto">
          <a:xfrm>
            <a:off x="533400" y="304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90500">
              <a:spcBef>
                <a:spcPct val="50000"/>
              </a:spcBef>
              <a:tabLst>
                <a:tab pos="285750" algn="l"/>
              </a:tabLst>
            </a:pPr>
            <a:r>
              <a:rPr lang="ru-RU" sz="2000" b="1">
                <a:solidFill>
                  <a:srgbClr val="FFCCCC"/>
                </a:solidFill>
                <a:latin typeface="Arial" charset="0"/>
              </a:rPr>
              <a:t>№ 332. Определите, на каких рисунках изображены лучи, а на                                                               каких – открытые лучи, и сделайте соответствующие записи.</a:t>
            </a:r>
          </a:p>
        </p:txBody>
      </p:sp>
      <p:grpSp>
        <p:nvGrpSpPr>
          <p:cNvPr id="4102" name="Group 1057"/>
          <p:cNvGrpSpPr>
            <a:grpSpLocks/>
          </p:cNvGrpSpPr>
          <p:nvPr/>
        </p:nvGrpSpPr>
        <p:grpSpPr bwMode="auto">
          <a:xfrm>
            <a:off x="1092200" y="2184400"/>
            <a:ext cx="2641600" cy="669925"/>
            <a:chOff x="688" y="1232"/>
            <a:chExt cx="1664" cy="422"/>
          </a:xfrm>
        </p:grpSpPr>
        <p:sp>
          <p:nvSpPr>
            <p:cNvPr id="4132" name="Line 1052"/>
            <p:cNvSpPr>
              <a:spLocks noChangeShapeType="1"/>
            </p:cNvSpPr>
            <p:nvPr/>
          </p:nvSpPr>
          <p:spPr bwMode="auto">
            <a:xfrm>
              <a:off x="688" y="1376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AutoShape 1053"/>
            <p:cNvSpPr>
              <a:spLocks noChangeArrowheads="1"/>
            </p:cNvSpPr>
            <p:nvPr/>
          </p:nvSpPr>
          <p:spPr bwMode="auto">
            <a:xfrm>
              <a:off x="1128" y="1332"/>
              <a:ext cx="75" cy="79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4" name="Text Box 1054"/>
            <p:cNvSpPr txBox="1">
              <a:spLocks noChangeArrowheads="1"/>
            </p:cNvSpPr>
            <p:nvPr/>
          </p:nvSpPr>
          <p:spPr bwMode="auto">
            <a:xfrm>
              <a:off x="1064" y="140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135" name="Text Box 1055"/>
            <p:cNvSpPr txBox="1">
              <a:spLocks noChangeArrowheads="1"/>
            </p:cNvSpPr>
            <p:nvPr/>
          </p:nvSpPr>
          <p:spPr bwMode="auto">
            <a:xfrm>
              <a:off x="2196" y="1232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  <p:sp>
          <p:nvSpPr>
            <p:cNvPr id="4136" name="Rectangle 1056" descr="Широкий диагональный 2"/>
            <p:cNvSpPr>
              <a:spLocks noChangeArrowheads="1"/>
            </p:cNvSpPr>
            <p:nvPr/>
          </p:nvSpPr>
          <p:spPr bwMode="auto">
            <a:xfrm>
              <a:off x="1212" y="1288"/>
              <a:ext cx="916" cy="8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78271C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4" name="Text Box 1058"/>
          <p:cNvSpPr txBox="1">
            <a:spLocks noChangeArrowheads="1"/>
          </p:cNvSpPr>
          <p:nvPr/>
        </p:nvSpPr>
        <p:spPr bwMode="auto">
          <a:xfrm>
            <a:off x="1524000" y="2895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CCCC"/>
                </a:solidFill>
              </a:rPr>
              <a:t>луч </a:t>
            </a:r>
            <a:r>
              <a:rPr lang="en-US" b="1">
                <a:solidFill>
                  <a:srgbClr val="FFCCCC"/>
                </a:solidFill>
              </a:rPr>
              <a:t>[</a:t>
            </a:r>
            <a:r>
              <a:rPr lang="en-US" b="1" i="1">
                <a:solidFill>
                  <a:srgbClr val="FFCCCC"/>
                </a:solidFill>
              </a:rPr>
              <a:t>6; +</a:t>
            </a:r>
            <a:r>
              <a:rPr lang="ru-RU" b="1" i="1">
                <a:solidFill>
                  <a:srgbClr val="FFCCCC"/>
                </a:solidFill>
                <a:cs typeface="Times New Roman" charset="0"/>
              </a:rPr>
              <a:t>∞</a:t>
            </a:r>
            <a:r>
              <a:rPr lang="en-US" b="1">
                <a:solidFill>
                  <a:srgbClr val="FFCCCC"/>
                </a:solidFill>
                <a:cs typeface="Times New Roman" charset="0"/>
              </a:rPr>
              <a:t>)</a:t>
            </a:r>
            <a:r>
              <a:rPr lang="ru-RU" b="1">
                <a:solidFill>
                  <a:srgbClr val="FFCCCC"/>
                </a:solidFill>
              </a:rPr>
              <a:t>, </a:t>
            </a:r>
          </a:p>
        </p:txBody>
      </p:sp>
      <p:sp>
        <p:nvSpPr>
          <p:cNvPr id="10275" name="Text Box 1059"/>
          <p:cNvSpPr txBox="1">
            <a:spLocks noChangeArrowheads="1"/>
          </p:cNvSpPr>
          <p:nvPr/>
        </p:nvSpPr>
        <p:spPr bwMode="auto">
          <a:xfrm>
            <a:off x="1752600" y="3352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</a:rPr>
              <a:t>x </a:t>
            </a:r>
            <a:r>
              <a:rPr lang="ru-RU" sz="2200" b="1" i="1">
                <a:solidFill>
                  <a:schemeClr val="bg1"/>
                </a:solidFill>
                <a:cs typeface="Times New Roman" charset="0"/>
              </a:rPr>
              <a:t>≥</a:t>
            </a:r>
            <a:r>
              <a:rPr lang="en-US" b="1" i="1">
                <a:solidFill>
                  <a:schemeClr val="bg1"/>
                </a:solidFill>
              </a:rPr>
              <a:t> </a:t>
            </a:r>
            <a:r>
              <a:rPr lang="ru-RU" b="1" i="1">
                <a:solidFill>
                  <a:schemeClr val="bg1"/>
                </a:solidFill>
              </a:rPr>
              <a:t>6.</a:t>
            </a:r>
          </a:p>
        </p:txBody>
      </p:sp>
      <p:grpSp>
        <p:nvGrpSpPr>
          <p:cNvPr id="4105" name="Group 1077"/>
          <p:cNvGrpSpPr>
            <a:grpSpLocks/>
          </p:cNvGrpSpPr>
          <p:nvPr/>
        </p:nvGrpSpPr>
        <p:grpSpPr bwMode="auto">
          <a:xfrm>
            <a:off x="457200" y="4343400"/>
            <a:ext cx="3276600" cy="720725"/>
            <a:chOff x="288" y="2400"/>
            <a:chExt cx="2064" cy="454"/>
          </a:xfrm>
        </p:grpSpPr>
        <p:sp>
          <p:nvSpPr>
            <p:cNvPr id="4126" name="Text Box 1068"/>
            <p:cNvSpPr txBox="1">
              <a:spLocks noChangeArrowheads="1"/>
            </p:cNvSpPr>
            <p:nvPr/>
          </p:nvSpPr>
          <p:spPr bwMode="auto">
            <a:xfrm>
              <a:off x="288" y="2400"/>
              <a:ext cx="33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>
                  <a:solidFill>
                    <a:schemeClr val="bg1"/>
                  </a:solidFill>
                </a:rPr>
                <a:t>б)</a:t>
              </a:r>
              <a:endParaRPr lang="ru-RU" sz="1000">
                <a:solidFill>
                  <a:schemeClr val="bg1"/>
                </a:solidFill>
              </a:endParaRPr>
            </a:p>
          </p:txBody>
        </p:sp>
        <p:sp>
          <p:nvSpPr>
            <p:cNvPr id="4127" name="Line 1070"/>
            <p:cNvSpPr>
              <a:spLocks noChangeShapeType="1"/>
            </p:cNvSpPr>
            <p:nvPr/>
          </p:nvSpPr>
          <p:spPr bwMode="auto">
            <a:xfrm>
              <a:off x="688" y="2576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AutoShape 1071"/>
            <p:cNvSpPr>
              <a:spLocks noChangeArrowheads="1"/>
            </p:cNvSpPr>
            <p:nvPr/>
          </p:nvSpPr>
          <p:spPr bwMode="auto">
            <a:xfrm>
              <a:off x="1128" y="2532"/>
              <a:ext cx="75" cy="79"/>
            </a:xfrm>
            <a:prstGeom prst="flowChartConnector">
              <a:avLst/>
            </a:prstGeom>
            <a:solidFill>
              <a:srgbClr val="78271C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9" name="Text Box 1072"/>
            <p:cNvSpPr txBox="1">
              <a:spLocks noChangeArrowheads="1"/>
            </p:cNvSpPr>
            <p:nvPr/>
          </p:nvSpPr>
          <p:spPr bwMode="auto">
            <a:xfrm>
              <a:off x="1064" y="2604"/>
              <a:ext cx="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-9</a:t>
              </a:r>
            </a:p>
          </p:txBody>
        </p:sp>
        <p:sp>
          <p:nvSpPr>
            <p:cNvPr id="4130" name="Text Box 1073"/>
            <p:cNvSpPr txBox="1">
              <a:spLocks noChangeArrowheads="1"/>
            </p:cNvSpPr>
            <p:nvPr/>
          </p:nvSpPr>
          <p:spPr bwMode="auto">
            <a:xfrm>
              <a:off x="2196" y="2432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  <p:sp>
          <p:nvSpPr>
            <p:cNvPr id="4131" name="Rectangle 1074" descr="Широкий диагональный 2"/>
            <p:cNvSpPr>
              <a:spLocks noChangeArrowheads="1"/>
            </p:cNvSpPr>
            <p:nvPr/>
          </p:nvSpPr>
          <p:spPr bwMode="auto">
            <a:xfrm>
              <a:off x="1212" y="2488"/>
              <a:ext cx="916" cy="8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78271C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91" name="Text Box 1075"/>
          <p:cNvSpPr txBox="1">
            <a:spLocks noChangeArrowheads="1"/>
          </p:cNvSpPr>
          <p:nvPr/>
        </p:nvSpPr>
        <p:spPr bwMode="auto">
          <a:xfrm>
            <a:off x="762000" y="5105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CCCC"/>
                </a:solidFill>
              </a:rPr>
              <a:t>открытый луч </a:t>
            </a:r>
            <a:r>
              <a:rPr lang="ru-RU" b="1">
                <a:solidFill>
                  <a:srgbClr val="FFCCCC"/>
                </a:solidFill>
              </a:rPr>
              <a:t>(-9</a:t>
            </a:r>
            <a:r>
              <a:rPr lang="en-US" b="1" i="1">
                <a:solidFill>
                  <a:srgbClr val="FFCCCC"/>
                </a:solidFill>
              </a:rPr>
              <a:t>; +</a:t>
            </a:r>
            <a:r>
              <a:rPr lang="ru-RU" b="1" i="1">
                <a:solidFill>
                  <a:srgbClr val="FFCCCC"/>
                </a:solidFill>
                <a:cs typeface="Times New Roman" charset="0"/>
              </a:rPr>
              <a:t>∞</a:t>
            </a:r>
            <a:r>
              <a:rPr lang="en-US" b="1">
                <a:solidFill>
                  <a:srgbClr val="FFCCCC"/>
                </a:solidFill>
                <a:cs typeface="Times New Roman" charset="0"/>
              </a:rPr>
              <a:t>)</a:t>
            </a:r>
            <a:r>
              <a:rPr lang="ru-RU" b="1">
                <a:solidFill>
                  <a:srgbClr val="FFCCCC"/>
                </a:solidFill>
              </a:rPr>
              <a:t>, </a:t>
            </a:r>
          </a:p>
        </p:txBody>
      </p:sp>
      <p:sp>
        <p:nvSpPr>
          <p:cNvPr id="10292" name="Text Box 1076"/>
          <p:cNvSpPr txBox="1">
            <a:spLocks noChangeArrowheads="1"/>
          </p:cNvSpPr>
          <p:nvPr/>
        </p:nvSpPr>
        <p:spPr bwMode="auto">
          <a:xfrm>
            <a:off x="1752600" y="5562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</a:rPr>
              <a:t>x &gt; -9</a:t>
            </a:r>
            <a:r>
              <a:rPr lang="ru-RU" b="1" i="1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4108" name="Group 1096"/>
          <p:cNvGrpSpPr>
            <a:grpSpLocks/>
          </p:cNvGrpSpPr>
          <p:nvPr/>
        </p:nvGrpSpPr>
        <p:grpSpPr bwMode="auto">
          <a:xfrm>
            <a:off x="4876800" y="2133600"/>
            <a:ext cx="3276600" cy="701675"/>
            <a:chOff x="2880" y="1344"/>
            <a:chExt cx="2064" cy="442"/>
          </a:xfrm>
        </p:grpSpPr>
        <p:sp>
          <p:nvSpPr>
            <p:cNvPr id="4120" name="Text Box 1078"/>
            <p:cNvSpPr txBox="1">
              <a:spLocks noChangeArrowheads="1"/>
            </p:cNvSpPr>
            <p:nvPr/>
          </p:nvSpPr>
          <p:spPr bwMode="auto">
            <a:xfrm>
              <a:off x="2880" y="1344"/>
              <a:ext cx="33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>
                  <a:solidFill>
                    <a:schemeClr val="bg1"/>
                  </a:solidFill>
                </a:rPr>
                <a:t>в)</a:t>
              </a:r>
              <a:endParaRPr lang="ru-RU" sz="1000">
                <a:solidFill>
                  <a:schemeClr val="bg1"/>
                </a:solidFill>
              </a:endParaRPr>
            </a:p>
          </p:txBody>
        </p:sp>
        <p:sp>
          <p:nvSpPr>
            <p:cNvPr id="4121" name="Line 1080"/>
            <p:cNvSpPr>
              <a:spLocks noChangeShapeType="1"/>
            </p:cNvSpPr>
            <p:nvPr/>
          </p:nvSpPr>
          <p:spPr bwMode="auto">
            <a:xfrm>
              <a:off x="3280" y="1520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AutoShape 1081"/>
            <p:cNvSpPr>
              <a:spLocks noChangeArrowheads="1"/>
            </p:cNvSpPr>
            <p:nvPr/>
          </p:nvSpPr>
          <p:spPr bwMode="auto">
            <a:xfrm>
              <a:off x="4374" y="1482"/>
              <a:ext cx="75" cy="79"/>
            </a:xfrm>
            <a:prstGeom prst="flowChartConnector">
              <a:avLst/>
            </a:prstGeom>
            <a:solidFill>
              <a:srgbClr val="78271C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Text Box 1082"/>
            <p:cNvSpPr txBox="1">
              <a:spLocks noChangeArrowheads="1"/>
            </p:cNvSpPr>
            <p:nvPr/>
          </p:nvSpPr>
          <p:spPr bwMode="auto">
            <a:xfrm>
              <a:off x="4320" y="1536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124" name="Text Box 1083"/>
            <p:cNvSpPr txBox="1">
              <a:spLocks noChangeArrowheads="1"/>
            </p:cNvSpPr>
            <p:nvPr/>
          </p:nvSpPr>
          <p:spPr bwMode="auto">
            <a:xfrm>
              <a:off x="4788" y="1376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  <p:sp>
          <p:nvSpPr>
            <p:cNvPr id="4125" name="Rectangle 1084" descr="Широкий диагональный 2"/>
            <p:cNvSpPr>
              <a:spLocks noChangeArrowheads="1"/>
            </p:cNvSpPr>
            <p:nvPr/>
          </p:nvSpPr>
          <p:spPr bwMode="auto">
            <a:xfrm>
              <a:off x="3280" y="1428"/>
              <a:ext cx="1080" cy="84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78271C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01" name="Text Box 1085"/>
          <p:cNvSpPr txBox="1">
            <a:spLocks noChangeArrowheads="1"/>
          </p:cNvSpPr>
          <p:nvPr/>
        </p:nvSpPr>
        <p:spPr bwMode="auto">
          <a:xfrm>
            <a:off x="5257800" y="2895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CCCC"/>
                </a:solidFill>
              </a:rPr>
              <a:t>открытый луч </a:t>
            </a:r>
            <a:r>
              <a:rPr lang="ru-RU" b="1">
                <a:solidFill>
                  <a:srgbClr val="FFCCCC"/>
                </a:solidFill>
              </a:rPr>
              <a:t>(</a:t>
            </a:r>
            <a:r>
              <a:rPr lang="ru-RU">
                <a:solidFill>
                  <a:srgbClr val="FFCCCC"/>
                </a:solidFill>
              </a:rPr>
              <a:t>-</a:t>
            </a:r>
            <a:r>
              <a:rPr lang="ru-RU" b="1" i="1">
                <a:solidFill>
                  <a:srgbClr val="FFCCCC"/>
                </a:solidFill>
                <a:cs typeface="Times New Roman" charset="0"/>
              </a:rPr>
              <a:t>∞</a:t>
            </a:r>
            <a:r>
              <a:rPr lang="en-US" b="1" i="1">
                <a:solidFill>
                  <a:srgbClr val="FFCCCC"/>
                </a:solidFill>
              </a:rPr>
              <a:t>;3</a:t>
            </a:r>
            <a:r>
              <a:rPr lang="en-US" b="1">
                <a:solidFill>
                  <a:srgbClr val="FFCCCC"/>
                </a:solidFill>
                <a:cs typeface="Times New Roman" charset="0"/>
              </a:rPr>
              <a:t>)</a:t>
            </a:r>
            <a:r>
              <a:rPr lang="ru-RU" b="1">
                <a:solidFill>
                  <a:srgbClr val="FFCCCC"/>
                </a:solidFill>
              </a:rPr>
              <a:t>, </a:t>
            </a:r>
          </a:p>
        </p:txBody>
      </p:sp>
      <p:sp>
        <p:nvSpPr>
          <p:cNvPr id="10302" name="Text Box 1086"/>
          <p:cNvSpPr txBox="1">
            <a:spLocks noChangeArrowheads="1"/>
          </p:cNvSpPr>
          <p:nvPr/>
        </p:nvSpPr>
        <p:spPr bwMode="auto">
          <a:xfrm>
            <a:off x="6248400" y="3352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</a:rPr>
              <a:t>x </a:t>
            </a:r>
            <a:r>
              <a:rPr lang="en-US" sz="2200" b="1" i="1">
                <a:solidFill>
                  <a:schemeClr val="bg1"/>
                </a:solidFill>
                <a:cs typeface="Times New Roman" charset="0"/>
              </a:rPr>
              <a:t>&lt;</a:t>
            </a:r>
            <a:r>
              <a:rPr lang="en-US" b="1" i="1">
                <a:solidFill>
                  <a:schemeClr val="bg1"/>
                </a:solidFill>
              </a:rPr>
              <a:t> 3</a:t>
            </a:r>
            <a:r>
              <a:rPr lang="ru-RU" b="1" i="1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4111" name="Group 1097"/>
          <p:cNvGrpSpPr>
            <a:grpSpLocks/>
          </p:cNvGrpSpPr>
          <p:nvPr/>
        </p:nvGrpSpPr>
        <p:grpSpPr bwMode="auto">
          <a:xfrm>
            <a:off x="4876800" y="4343400"/>
            <a:ext cx="3276600" cy="720725"/>
            <a:chOff x="2880" y="2736"/>
            <a:chExt cx="2064" cy="454"/>
          </a:xfrm>
        </p:grpSpPr>
        <p:sp>
          <p:nvSpPr>
            <p:cNvPr id="4114" name="Text Box 1088"/>
            <p:cNvSpPr txBox="1">
              <a:spLocks noChangeArrowheads="1"/>
            </p:cNvSpPr>
            <p:nvPr/>
          </p:nvSpPr>
          <p:spPr bwMode="auto">
            <a:xfrm>
              <a:off x="2880" y="2736"/>
              <a:ext cx="33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>
                  <a:solidFill>
                    <a:schemeClr val="bg1"/>
                  </a:solidFill>
                </a:rPr>
                <a:t>г)</a:t>
              </a:r>
              <a:endParaRPr lang="ru-RU" sz="1000">
                <a:solidFill>
                  <a:schemeClr val="bg1"/>
                </a:solidFill>
              </a:endParaRPr>
            </a:p>
          </p:txBody>
        </p:sp>
        <p:sp>
          <p:nvSpPr>
            <p:cNvPr id="4115" name="Line 1089"/>
            <p:cNvSpPr>
              <a:spLocks noChangeShapeType="1"/>
            </p:cNvSpPr>
            <p:nvPr/>
          </p:nvSpPr>
          <p:spPr bwMode="auto">
            <a:xfrm>
              <a:off x="3280" y="2912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AutoShape 1090"/>
            <p:cNvSpPr>
              <a:spLocks noChangeArrowheads="1"/>
            </p:cNvSpPr>
            <p:nvPr/>
          </p:nvSpPr>
          <p:spPr bwMode="auto">
            <a:xfrm>
              <a:off x="4192" y="2860"/>
              <a:ext cx="75" cy="79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7" name="Text Box 1091"/>
            <p:cNvSpPr txBox="1">
              <a:spLocks noChangeArrowheads="1"/>
            </p:cNvSpPr>
            <p:nvPr/>
          </p:nvSpPr>
          <p:spPr bwMode="auto">
            <a:xfrm>
              <a:off x="4088" y="2940"/>
              <a:ext cx="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-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5</a:t>
              </a: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118" name="Text Box 1092"/>
            <p:cNvSpPr txBox="1">
              <a:spLocks noChangeArrowheads="1"/>
            </p:cNvSpPr>
            <p:nvPr/>
          </p:nvSpPr>
          <p:spPr bwMode="auto">
            <a:xfrm>
              <a:off x="4788" y="2768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  <p:sp>
          <p:nvSpPr>
            <p:cNvPr id="4119" name="Rectangle 1093" descr="Широкий диагональный 2"/>
            <p:cNvSpPr>
              <a:spLocks noChangeArrowheads="1"/>
            </p:cNvSpPr>
            <p:nvPr/>
          </p:nvSpPr>
          <p:spPr bwMode="auto">
            <a:xfrm>
              <a:off x="3276" y="2816"/>
              <a:ext cx="916" cy="8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78271C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10" name="Text Box 1094"/>
          <p:cNvSpPr txBox="1">
            <a:spLocks noChangeArrowheads="1"/>
          </p:cNvSpPr>
          <p:nvPr/>
        </p:nvSpPr>
        <p:spPr bwMode="auto">
          <a:xfrm>
            <a:off x="5791200" y="5105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CCCC"/>
                </a:solidFill>
              </a:rPr>
              <a:t>луч </a:t>
            </a:r>
            <a:r>
              <a:rPr lang="ru-RU" b="1">
                <a:solidFill>
                  <a:srgbClr val="FFCCCC"/>
                </a:solidFill>
              </a:rPr>
              <a:t>(</a:t>
            </a:r>
            <a:r>
              <a:rPr lang="ru-RU">
                <a:solidFill>
                  <a:srgbClr val="FFCCCC"/>
                </a:solidFill>
              </a:rPr>
              <a:t>-</a:t>
            </a:r>
            <a:r>
              <a:rPr lang="ru-RU" b="1" i="1">
                <a:solidFill>
                  <a:srgbClr val="FFCCCC"/>
                </a:solidFill>
                <a:cs typeface="Times New Roman" charset="0"/>
              </a:rPr>
              <a:t>∞</a:t>
            </a:r>
            <a:r>
              <a:rPr lang="en-US" b="1" i="1">
                <a:solidFill>
                  <a:srgbClr val="FFCCCC"/>
                </a:solidFill>
                <a:cs typeface="Times New Roman" charset="0"/>
              </a:rPr>
              <a:t>; </a:t>
            </a:r>
            <a:r>
              <a:rPr lang="en-US" i="1">
                <a:solidFill>
                  <a:srgbClr val="FFCCCC"/>
                </a:solidFill>
                <a:cs typeface="Times New Roman" charset="0"/>
              </a:rPr>
              <a:t>-</a:t>
            </a:r>
            <a:r>
              <a:rPr lang="en-US" b="1" i="1">
                <a:solidFill>
                  <a:srgbClr val="FFCCCC"/>
                </a:solidFill>
                <a:cs typeface="Times New Roman" charset="0"/>
              </a:rPr>
              <a:t>5</a:t>
            </a:r>
            <a:r>
              <a:rPr lang="en-US" b="1">
                <a:solidFill>
                  <a:srgbClr val="FFCCCC"/>
                </a:solidFill>
                <a:cs typeface="Times New Roman" charset="0"/>
              </a:rPr>
              <a:t>]</a:t>
            </a:r>
            <a:r>
              <a:rPr lang="ru-RU" b="1">
                <a:solidFill>
                  <a:srgbClr val="FFCCCC"/>
                </a:solidFill>
              </a:rPr>
              <a:t>, </a:t>
            </a:r>
          </a:p>
        </p:txBody>
      </p:sp>
      <p:sp>
        <p:nvSpPr>
          <p:cNvPr id="10311" name="Text Box 1095"/>
          <p:cNvSpPr txBox="1">
            <a:spLocks noChangeArrowheads="1"/>
          </p:cNvSpPr>
          <p:nvPr/>
        </p:nvSpPr>
        <p:spPr bwMode="auto">
          <a:xfrm>
            <a:off x="6096000" y="5562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</a:rPr>
              <a:t>x </a:t>
            </a:r>
            <a:r>
              <a:rPr lang="ru-RU" sz="2200" b="1" i="1">
                <a:solidFill>
                  <a:schemeClr val="bg1"/>
                </a:solidFill>
                <a:cs typeface="Times New Roman" charset="0"/>
              </a:rPr>
              <a:t>≤</a:t>
            </a:r>
            <a:r>
              <a:rPr lang="en-US" b="1" i="1">
                <a:solidFill>
                  <a:schemeClr val="bg1"/>
                </a:solidFill>
              </a:rPr>
              <a:t> -5</a:t>
            </a:r>
            <a:r>
              <a:rPr lang="ru-RU" b="1" i="1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4" grpId="0" autoUpdateAnimBg="0"/>
      <p:bldP spid="10275" grpId="0" autoUpdateAnimBg="0"/>
      <p:bldP spid="10291" grpId="0" autoUpdateAnimBg="0"/>
      <p:bldP spid="10292" grpId="0" autoUpdateAnimBg="0"/>
      <p:bldP spid="10301" grpId="0" autoUpdateAnimBg="0"/>
      <p:bldP spid="10302" grpId="0" autoUpdateAnimBg="0"/>
      <p:bldP spid="10310" grpId="0" autoUpdateAnimBg="0"/>
      <p:bldP spid="103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795338" y="381000"/>
            <a:ext cx="7543800" cy="65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3175">
                  <a:pattFill prst="lgConfetti">
                    <a:fgClr>
                      <a:srgbClr val="FFFF00"/>
                    </a:fgClr>
                    <a:bgClr>
                      <a:srgbClr val="FF0000"/>
                    </a:bgClr>
                  </a:patt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F2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Arial"/>
                <a:cs typeface="Arial"/>
              </a:rPr>
              <a:t>Числовые промежутки</a:t>
            </a:r>
          </a:p>
        </p:txBody>
      </p:sp>
      <p:sp>
        <p:nvSpPr>
          <p:cNvPr id="9261" name="Rectangle 45" descr="Широкий диагональный 2"/>
          <p:cNvSpPr>
            <a:spLocks noChangeArrowheads="1"/>
          </p:cNvSpPr>
          <p:nvPr/>
        </p:nvSpPr>
        <p:spPr bwMode="auto">
          <a:xfrm>
            <a:off x="6610350" y="2057400"/>
            <a:ext cx="1035050" cy="12700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accent2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6045200" y="1981200"/>
            <a:ext cx="2641600" cy="631825"/>
            <a:chOff x="3808" y="1248"/>
            <a:chExt cx="1664" cy="398"/>
          </a:xfrm>
        </p:grpSpPr>
        <p:sp>
          <p:nvSpPr>
            <p:cNvPr id="5191" name="Text Box 53"/>
            <p:cNvSpPr txBox="1">
              <a:spLocks noChangeArrowheads="1"/>
            </p:cNvSpPr>
            <p:nvPr/>
          </p:nvSpPr>
          <p:spPr bwMode="auto">
            <a:xfrm>
              <a:off x="4008" y="1380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solidFill>
                    <a:schemeClr val="bg1"/>
                  </a:solidFill>
                </a:rPr>
                <a:t>а</a:t>
              </a:r>
            </a:p>
          </p:txBody>
        </p:sp>
        <p:grpSp>
          <p:nvGrpSpPr>
            <p:cNvPr id="5192" name="Group 54"/>
            <p:cNvGrpSpPr>
              <a:grpSpLocks/>
            </p:cNvGrpSpPr>
            <p:nvPr/>
          </p:nvGrpSpPr>
          <p:grpSpPr bwMode="auto">
            <a:xfrm>
              <a:off x="3808" y="1248"/>
              <a:ext cx="1664" cy="250"/>
              <a:chOff x="3808" y="1248"/>
              <a:chExt cx="1664" cy="250"/>
            </a:xfrm>
          </p:grpSpPr>
          <p:sp>
            <p:nvSpPr>
              <p:cNvPr id="5194" name="Line 55"/>
              <p:cNvSpPr>
                <a:spLocks noChangeShapeType="1"/>
              </p:cNvSpPr>
              <p:nvPr/>
            </p:nvSpPr>
            <p:spPr bwMode="auto">
              <a:xfrm>
                <a:off x="3808" y="1392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5" name="AutoShape 56"/>
              <p:cNvSpPr>
                <a:spLocks noChangeArrowheads="1"/>
              </p:cNvSpPr>
              <p:nvPr/>
            </p:nvSpPr>
            <p:spPr bwMode="auto">
              <a:xfrm>
                <a:off x="4080" y="1344"/>
                <a:ext cx="75" cy="79"/>
              </a:xfrm>
              <a:prstGeom prst="flowChartConnector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96" name="Text Box 57"/>
              <p:cNvSpPr txBox="1">
                <a:spLocks noChangeArrowheads="1"/>
              </p:cNvSpPr>
              <p:nvPr/>
            </p:nvSpPr>
            <p:spPr bwMode="auto">
              <a:xfrm>
                <a:off x="5316" y="1248"/>
                <a:ext cx="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1"/>
                    </a:solidFill>
                  </a:rPr>
                  <a:t>x</a:t>
                </a:r>
                <a:endParaRPr lang="ru-RU" sz="2000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5197" name="AutoShape 58"/>
              <p:cNvSpPr>
                <a:spLocks noChangeArrowheads="1"/>
              </p:cNvSpPr>
              <p:nvPr/>
            </p:nvSpPr>
            <p:spPr bwMode="auto">
              <a:xfrm>
                <a:off x="4828" y="1348"/>
                <a:ext cx="75" cy="79"/>
              </a:xfrm>
              <a:prstGeom prst="flowChartConnector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93" name="Text Box 59"/>
            <p:cNvSpPr txBox="1">
              <a:spLocks noChangeArrowheads="1"/>
            </p:cNvSpPr>
            <p:nvPr/>
          </p:nvSpPr>
          <p:spPr bwMode="auto">
            <a:xfrm>
              <a:off x="4768" y="1396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b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</p:grp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6324600" y="24384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>
                <a:solidFill>
                  <a:srgbClr val="FEF800"/>
                </a:solidFill>
              </a:rPr>
              <a:t>интервал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6261100" y="27432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>
                <a:solidFill>
                  <a:schemeClr val="bg1"/>
                </a:solidFill>
              </a:rPr>
              <a:t>(</a:t>
            </a:r>
            <a:r>
              <a:rPr lang="en-US" sz="2200" b="1" i="1">
                <a:solidFill>
                  <a:schemeClr val="bg1"/>
                </a:solidFill>
              </a:rPr>
              <a:t>a; b</a:t>
            </a:r>
            <a:r>
              <a:rPr lang="en-US" sz="2200" b="1">
                <a:solidFill>
                  <a:schemeClr val="bg1"/>
                </a:solidFill>
                <a:cs typeface="Times New Roman" charset="0"/>
              </a:rPr>
              <a:t>)</a:t>
            </a:r>
            <a:r>
              <a:rPr lang="ru-RU" sz="2200" b="1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6248400" y="3021013"/>
            <a:ext cx="2133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FEF800"/>
                </a:solidFill>
              </a:rPr>
              <a:t>a &lt; x &lt;</a:t>
            </a:r>
            <a:r>
              <a:rPr lang="ru-RU" sz="2200" b="1" i="1">
                <a:solidFill>
                  <a:srgbClr val="FEF800"/>
                </a:solidFill>
              </a:rPr>
              <a:t> </a:t>
            </a:r>
            <a:r>
              <a:rPr lang="en-US" sz="2200" b="1" i="1">
                <a:solidFill>
                  <a:srgbClr val="FEF800"/>
                </a:solidFill>
              </a:rPr>
              <a:t>b</a:t>
            </a:r>
            <a:r>
              <a:rPr lang="ru-RU" sz="2200" b="1" i="1">
                <a:solidFill>
                  <a:srgbClr val="FEF800"/>
                </a:solidFill>
              </a:rPr>
              <a:t> </a:t>
            </a: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6121400" y="3733800"/>
            <a:ext cx="2641600" cy="631825"/>
            <a:chOff x="3856" y="2352"/>
            <a:chExt cx="1664" cy="398"/>
          </a:xfrm>
        </p:grpSpPr>
        <p:sp>
          <p:nvSpPr>
            <p:cNvPr id="5184" name="Text Box 64"/>
            <p:cNvSpPr txBox="1">
              <a:spLocks noChangeArrowheads="1"/>
            </p:cNvSpPr>
            <p:nvPr/>
          </p:nvSpPr>
          <p:spPr bwMode="auto">
            <a:xfrm>
              <a:off x="4056" y="2484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solidFill>
                    <a:schemeClr val="bg1"/>
                  </a:solidFill>
                </a:rPr>
                <a:t>а</a:t>
              </a:r>
            </a:p>
          </p:txBody>
        </p:sp>
        <p:sp>
          <p:nvSpPr>
            <p:cNvPr id="5185" name="Rectangle 65" descr="Широкий диагональный 2"/>
            <p:cNvSpPr>
              <a:spLocks noChangeArrowheads="1"/>
            </p:cNvSpPr>
            <p:nvPr/>
          </p:nvSpPr>
          <p:spPr bwMode="auto">
            <a:xfrm>
              <a:off x="4212" y="2400"/>
              <a:ext cx="652" cy="8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chemeClr val="accent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6" name="Line 66"/>
            <p:cNvSpPr>
              <a:spLocks noChangeShapeType="1"/>
            </p:cNvSpPr>
            <p:nvPr/>
          </p:nvSpPr>
          <p:spPr bwMode="auto">
            <a:xfrm>
              <a:off x="3856" y="2496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7" name="AutoShape 67"/>
            <p:cNvSpPr>
              <a:spLocks noChangeArrowheads="1"/>
            </p:cNvSpPr>
            <p:nvPr/>
          </p:nvSpPr>
          <p:spPr bwMode="auto">
            <a:xfrm>
              <a:off x="4128" y="2448"/>
              <a:ext cx="75" cy="79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8" name="Text Box 68"/>
            <p:cNvSpPr txBox="1">
              <a:spLocks noChangeArrowheads="1"/>
            </p:cNvSpPr>
            <p:nvPr/>
          </p:nvSpPr>
          <p:spPr bwMode="auto">
            <a:xfrm>
              <a:off x="5364" y="2352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  <p:sp>
          <p:nvSpPr>
            <p:cNvPr id="5189" name="AutoShape 69"/>
            <p:cNvSpPr>
              <a:spLocks noChangeArrowheads="1"/>
            </p:cNvSpPr>
            <p:nvPr/>
          </p:nvSpPr>
          <p:spPr bwMode="auto">
            <a:xfrm>
              <a:off x="4876" y="2452"/>
              <a:ext cx="75" cy="79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90" name="Text Box 70"/>
            <p:cNvSpPr txBox="1">
              <a:spLocks noChangeArrowheads="1"/>
            </p:cNvSpPr>
            <p:nvPr/>
          </p:nvSpPr>
          <p:spPr bwMode="auto">
            <a:xfrm>
              <a:off x="4816" y="2500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b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</p:grp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6400800" y="41910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>
                <a:solidFill>
                  <a:srgbClr val="FEF800"/>
                </a:solidFill>
              </a:rPr>
              <a:t>отрезок</a:t>
            </a: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6337300" y="449580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</a:rPr>
              <a:t>[</a:t>
            </a:r>
            <a:r>
              <a:rPr lang="en-US" sz="2200" b="1" i="1">
                <a:solidFill>
                  <a:schemeClr val="bg1"/>
                </a:solidFill>
              </a:rPr>
              <a:t>a; b</a:t>
            </a:r>
            <a:r>
              <a:rPr lang="en-US" sz="2200" b="1">
                <a:solidFill>
                  <a:schemeClr val="bg1"/>
                </a:solidFill>
                <a:cs typeface="Times New Roman" charset="0"/>
              </a:rPr>
              <a:t>]</a:t>
            </a:r>
            <a:r>
              <a:rPr lang="ru-RU" sz="2200" b="1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6324600" y="4773613"/>
            <a:ext cx="2133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FEF800"/>
                </a:solidFill>
              </a:rPr>
              <a:t>a </a:t>
            </a:r>
            <a:r>
              <a:rPr lang="ru-RU" sz="2200" b="1" i="1">
                <a:solidFill>
                  <a:srgbClr val="FEF800"/>
                </a:solidFill>
                <a:cs typeface="Times New Roman" charset="0"/>
              </a:rPr>
              <a:t>≤</a:t>
            </a:r>
            <a:r>
              <a:rPr lang="en-US" sz="2200" b="1" i="1">
                <a:solidFill>
                  <a:srgbClr val="FEF800"/>
                </a:solidFill>
              </a:rPr>
              <a:t> x </a:t>
            </a:r>
            <a:r>
              <a:rPr lang="ru-RU" sz="2200" b="1" i="1">
                <a:solidFill>
                  <a:srgbClr val="FEF800"/>
                </a:solidFill>
                <a:cs typeface="Times New Roman" charset="0"/>
              </a:rPr>
              <a:t>≤</a:t>
            </a:r>
            <a:r>
              <a:rPr lang="ru-RU" sz="2200" b="1" i="1">
                <a:solidFill>
                  <a:srgbClr val="FEF800"/>
                </a:solidFill>
              </a:rPr>
              <a:t> </a:t>
            </a:r>
            <a:r>
              <a:rPr lang="en-US" sz="2200" b="1" i="1">
                <a:solidFill>
                  <a:srgbClr val="FEF800"/>
                </a:solidFill>
              </a:rPr>
              <a:t>b</a:t>
            </a:r>
            <a:r>
              <a:rPr lang="ru-RU" sz="2200" b="1" i="1">
                <a:solidFill>
                  <a:srgbClr val="FEF800"/>
                </a:solidFill>
              </a:rPr>
              <a:t> </a:t>
            </a:r>
          </a:p>
        </p:txBody>
      </p:sp>
      <p:grpSp>
        <p:nvGrpSpPr>
          <p:cNvPr id="5132" name="Group 76"/>
          <p:cNvGrpSpPr>
            <a:grpSpLocks/>
          </p:cNvGrpSpPr>
          <p:nvPr/>
        </p:nvGrpSpPr>
        <p:grpSpPr bwMode="auto">
          <a:xfrm>
            <a:off x="381000" y="1828800"/>
            <a:ext cx="5537200" cy="4781550"/>
            <a:chOff x="240" y="1152"/>
            <a:chExt cx="3488" cy="3012"/>
          </a:xfrm>
        </p:grpSpPr>
        <p:sp>
          <p:nvSpPr>
            <p:cNvPr id="5139" name="Line 5"/>
            <p:cNvSpPr>
              <a:spLocks noChangeShapeType="1"/>
            </p:cNvSpPr>
            <p:nvPr/>
          </p:nvSpPr>
          <p:spPr bwMode="auto">
            <a:xfrm>
              <a:off x="1990" y="1152"/>
              <a:ext cx="0" cy="301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0" name="Group 6"/>
            <p:cNvGrpSpPr>
              <a:grpSpLocks/>
            </p:cNvGrpSpPr>
            <p:nvPr/>
          </p:nvGrpSpPr>
          <p:grpSpPr bwMode="auto">
            <a:xfrm>
              <a:off x="296" y="1232"/>
              <a:ext cx="1664" cy="378"/>
              <a:chOff x="344" y="992"/>
              <a:chExt cx="1664" cy="378"/>
            </a:xfrm>
          </p:grpSpPr>
          <p:grpSp>
            <p:nvGrpSpPr>
              <p:cNvPr id="5179" name="Group 7"/>
              <p:cNvGrpSpPr>
                <a:grpSpLocks/>
              </p:cNvGrpSpPr>
              <p:nvPr/>
            </p:nvGrpSpPr>
            <p:grpSpPr bwMode="auto">
              <a:xfrm>
                <a:off x="344" y="1092"/>
                <a:ext cx="1536" cy="79"/>
                <a:chOff x="344" y="1092"/>
                <a:chExt cx="1536" cy="79"/>
              </a:xfrm>
            </p:grpSpPr>
            <p:sp>
              <p:nvSpPr>
                <p:cNvPr id="5182" name="Line 8"/>
                <p:cNvSpPr>
                  <a:spLocks noChangeShapeType="1"/>
                </p:cNvSpPr>
                <p:nvPr/>
              </p:nvSpPr>
              <p:spPr bwMode="auto">
                <a:xfrm>
                  <a:off x="344" y="1136"/>
                  <a:ext cx="1536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3" name="AutoShape 9"/>
                <p:cNvSpPr>
                  <a:spLocks noChangeArrowheads="1"/>
                </p:cNvSpPr>
                <p:nvPr/>
              </p:nvSpPr>
              <p:spPr bwMode="auto">
                <a:xfrm>
                  <a:off x="784" y="1092"/>
                  <a:ext cx="75" cy="79"/>
                </a:xfrm>
                <a:prstGeom prst="flowChartConnector">
                  <a:avLst/>
                </a:prstGeom>
                <a:solidFill>
                  <a:schemeClr val="accent2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180" name="Text Box 10"/>
              <p:cNvSpPr txBox="1">
                <a:spLocks noChangeArrowheads="1"/>
              </p:cNvSpPr>
              <p:nvPr/>
            </p:nvSpPr>
            <p:spPr bwMode="auto">
              <a:xfrm>
                <a:off x="708" y="1120"/>
                <a:ext cx="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i="1">
                    <a:solidFill>
                      <a:schemeClr val="bg1"/>
                    </a:solidFill>
                  </a:rPr>
                  <a:t>а</a:t>
                </a:r>
              </a:p>
            </p:txBody>
          </p:sp>
          <p:sp>
            <p:nvSpPr>
              <p:cNvPr id="5181" name="Text Box 11"/>
              <p:cNvSpPr txBox="1">
                <a:spLocks noChangeArrowheads="1"/>
              </p:cNvSpPr>
              <p:nvPr/>
            </p:nvSpPr>
            <p:spPr bwMode="auto">
              <a:xfrm>
                <a:off x="1852" y="992"/>
                <a:ext cx="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1"/>
                    </a:solidFill>
                  </a:rPr>
                  <a:t>x</a:t>
                </a:r>
                <a:endParaRPr lang="ru-RU" sz="2000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41" name="Rectangle 12" descr="Широкий диагональный 2"/>
            <p:cNvSpPr>
              <a:spLocks noChangeArrowheads="1"/>
            </p:cNvSpPr>
            <p:nvPr/>
          </p:nvSpPr>
          <p:spPr bwMode="auto">
            <a:xfrm>
              <a:off x="816" y="1284"/>
              <a:ext cx="916" cy="8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chemeClr val="accent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Text Box 13"/>
            <p:cNvSpPr txBox="1">
              <a:spLocks noChangeArrowheads="1"/>
            </p:cNvSpPr>
            <p:nvPr/>
          </p:nvSpPr>
          <p:spPr bwMode="auto">
            <a:xfrm>
              <a:off x="384" y="1536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200" b="1" i="1">
                  <a:solidFill>
                    <a:srgbClr val="FEF800"/>
                  </a:solidFill>
                </a:rPr>
                <a:t>открытый луч</a:t>
              </a:r>
            </a:p>
          </p:txBody>
        </p:sp>
        <p:sp>
          <p:nvSpPr>
            <p:cNvPr id="5143" name="Text Box 14"/>
            <p:cNvSpPr txBox="1">
              <a:spLocks noChangeArrowheads="1"/>
            </p:cNvSpPr>
            <p:nvPr/>
          </p:nvSpPr>
          <p:spPr bwMode="auto">
            <a:xfrm>
              <a:off x="344" y="1728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200" b="1">
                  <a:solidFill>
                    <a:schemeClr val="bg1"/>
                  </a:solidFill>
                </a:rPr>
                <a:t>(</a:t>
              </a:r>
              <a:r>
                <a:rPr lang="en-US" sz="2200" b="1" i="1">
                  <a:solidFill>
                    <a:schemeClr val="bg1"/>
                  </a:solidFill>
                </a:rPr>
                <a:t>a; </a:t>
              </a:r>
              <a:r>
                <a:rPr lang="en-US" sz="2200" i="1">
                  <a:solidFill>
                    <a:schemeClr val="bg1"/>
                  </a:solidFill>
                </a:rPr>
                <a:t>+</a:t>
              </a:r>
              <a:r>
                <a:rPr lang="ru-RU" sz="2200" b="1" i="1">
                  <a:solidFill>
                    <a:schemeClr val="bg1"/>
                  </a:solidFill>
                  <a:cs typeface="Times New Roman" charset="0"/>
                </a:rPr>
                <a:t>∞</a:t>
              </a:r>
              <a:r>
                <a:rPr lang="en-US" sz="2200" b="1">
                  <a:solidFill>
                    <a:schemeClr val="bg1"/>
                  </a:solidFill>
                  <a:cs typeface="Times New Roman" charset="0"/>
                </a:rPr>
                <a:t>)</a:t>
              </a:r>
              <a:r>
                <a:rPr lang="ru-RU" sz="2200" b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144" name="Text Box 15"/>
            <p:cNvSpPr txBox="1">
              <a:spLocks noChangeArrowheads="1"/>
            </p:cNvSpPr>
            <p:nvPr/>
          </p:nvSpPr>
          <p:spPr bwMode="auto">
            <a:xfrm>
              <a:off x="336" y="1903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FEF800"/>
                  </a:solidFill>
                </a:rPr>
                <a:t>x &gt; a</a:t>
              </a:r>
              <a:r>
                <a:rPr lang="ru-RU" sz="2200" b="1" i="1">
                  <a:solidFill>
                    <a:srgbClr val="FEF800"/>
                  </a:solidFill>
                </a:rPr>
                <a:t> </a:t>
              </a:r>
            </a:p>
          </p:txBody>
        </p:sp>
        <p:grpSp>
          <p:nvGrpSpPr>
            <p:cNvPr id="5145" name="Group 16"/>
            <p:cNvGrpSpPr>
              <a:grpSpLocks/>
            </p:cNvGrpSpPr>
            <p:nvPr/>
          </p:nvGrpSpPr>
          <p:grpSpPr bwMode="auto">
            <a:xfrm>
              <a:off x="296" y="2310"/>
              <a:ext cx="1664" cy="378"/>
              <a:chOff x="296" y="2070"/>
              <a:chExt cx="1664" cy="378"/>
            </a:xfrm>
          </p:grpSpPr>
          <p:sp>
            <p:nvSpPr>
              <p:cNvPr id="5175" name="Line 17"/>
              <p:cNvSpPr>
                <a:spLocks noChangeShapeType="1"/>
              </p:cNvSpPr>
              <p:nvPr/>
            </p:nvSpPr>
            <p:spPr bwMode="auto">
              <a:xfrm>
                <a:off x="296" y="2214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6" name="AutoShape 18"/>
              <p:cNvSpPr>
                <a:spLocks noChangeArrowheads="1"/>
              </p:cNvSpPr>
              <p:nvPr/>
            </p:nvSpPr>
            <p:spPr bwMode="auto">
              <a:xfrm>
                <a:off x="1132" y="2166"/>
                <a:ext cx="75" cy="79"/>
              </a:xfrm>
              <a:prstGeom prst="flowChartConnector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77" name="Text Box 19"/>
              <p:cNvSpPr txBox="1">
                <a:spLocks noChangeArrowheads="1"/>
              </p:cNvSpPr>
              <p:nvPr/>
            </p:nvSpPr>
            <p:spPr bwMode="auto">
              <a:xfrm>
                <a:off x="1044" y="2198"/>
                <a:ext cx="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i="1">
                    <a:solidFill>
                      <a:schemeClr val="bg1"/>
                    </a:solidFill>
                  </a:rPr>
                  <a:t>а</a:t>
                </a:r>
              </a:p>
            </p:txBody>
          </p:sp>
          <p:sp>
            <p:nvSpPr>
              <p:cNvPr id="5178" name="Text Box 20"/>
              <p:cNvSpPr txBox="1">
                <a:spLocks noChangeArrowheads="1"/>
              </p:cNvSpPr>
              <p:nvPr/>
            </p:nvSpPr>
            <p:spPr bwMode="auto">
              <a:xfrm>
                <a:off x="1804" y="2070"/>
                <a:ext cx="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1"/>
                    </a:solidFill>
                  </a:rPr>
                  <a:t>x</a:t>
                </a:r>
                <a:endParaRPr lang="ru-RU" sz="2000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46" name="Rectangle 21" descr="Широкий диагональный 2"/>
            <p:cNvSpPr>
              <a:spLocks noChangeArrowheads="1"/>
            </p:cNvSpPr>
            <p:nvPr/>
          </p:nvSpPr>
          <p:spPr bwMode="auto">
            <a:xfrm>
              <a:off x="296" y="2372"/>
              <a:ext cx="832" cy="72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chemeClr val="accent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Text Box 22"/>
            <p:cNvSpPr txBox="1">
              <a:spLocks noChangeArrowheads="1"/>
            </p:cNvSpPr>
            <p:nvPr/>
          </p:nvSpPr>
          <p:spPr bwMode="auto">
            <a:xfrm>
              <a:off x="372" y="2592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200" b="1" i="1">
                  <a:solidFill>
                    <a:srgbClr val="FEF800"/>
                  </a:solidFill>
                </a:rPr>
                <a:t>открытый луч</a:t>
              </a:r>
            </a:p>
          </p:txBody>
        </p:sp>
        <p:sp>
          <p:nvSpPr>
            <p:cNvPr id="5148" name="Text Box 23"/>
            <p:cNvSpPr txBox="1">
              <a:spLocks noChangeArrowheads="1"/>
            </p:cNvSpPr>
            <p:nvPr/>
          </p:nvSpPr>
          <p:spPr bwMode="auto">
            <a:xfrm>
              <a:off x="344" y="2784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200" b="1" i="1">
                  <a:solidFill>
                    <a:schemeClr val="bg1"/>
                  </a:solidFill>
                </a:rPr>
                <a:t>(</a:t>
              </a:r>
              <a:r>
                <a:rPr lang="ru-RU" sz="2200" i="1">
                  <a:solidFill>
                    <a:schemeClr val="bg1"/>
                  </a:solidFill>
                </a:rPr>
                <a:t>-</a:t>
              </a:r>
              <a:r>
                <a:rPr lang="ru-RU" sz="2200" b="1" i="1">
                  <a:solidFill>
                    <a:schemeClr val="bg1"/>
                  </a:solidFill>
                  <a:cs typeface="Times New Roman" charset="0"/>
                </a:rPr>
                <a:t>∞</a:t>
              </a:r>
              <a:r>
                <a:rPr lang="en-US" sz="2200" b="1" i="1">
                  <a:solidFill>
                    <a:schemeClr val="bg1"/>
                  </a:solidFill>
                </a:rPr>
                <a:t>; a</a:t>
              </a:r>
              <a:r>
                <a:rPr lang="en-US" sz="2200" b="1" i="1">
                  <a:solidFill>
                    <a:schemeClr val="bg1"/>
                  </a:solidFill>
                  <a:cs typeface="Times New Roman" charset="0"/>
                </a:rPr>
                <a:t>)</a:t>
              </a:r>
              <a:r>
                <a:rPr lang="ru-RU" sz="2200" b="1" i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149" name="Text Box 24"/>
            <p:cNvSpPr txBox="1">
              <a:spLocks noChangeArrowheads="1"/>
            </p:cNvSpPr>
            <p:nvPr/>
          </p:nvSpPr>
          <p:spPr bwMode="auto">
            <a:xfrm>
              <a:off x="336" y="2974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FEF800"/>
                  </a:solidFill>
                </a:rPr>
                <a:t>x &lt; a</a:t>
              </a:r>
              <a:r>
                <a:rPr lang="ru-RU" sz="2200" b="1" i="1">
                  <a:solidFill>
                    <a:srgbClr val="FEF800"/>
                  </a:solidFill>
                </a:rPr>
                <a:t> </a:t>
              </a:r>
            </a:p>
          </p:txBody>
        </p:sp>
        <p:grpSp>
          <p:nvGrpSpPr>
            <p:cNvPr id="5150" name="Group 25"/>
            <p:cNvGrpSpPr>
              <a:grpSpLocks/>
            </p:cNvGrpSpPr>
            <p:nvPr/>
          </p:nvGrpSpPr>
          <p:grpSpPr bwMode="auto">
            <a:xfrm>
              <a:off x="2064" y="1248"/>
              <a:ext cx="1664" cy="378"/>
              <a:chOff x="2064" y="1248"/>
              <a:chExt cx="1664" cy="378"/>
            </a:xfrm>
          </p:grpSpPr>
          <p:grpSp>
            <p:nvGrpSpPr>
              <p:cNvPr id="5169" name="Group 26"/>
              <p:cNvGrpSpPr>
                <a:grpSpLocks/>
              </p:cNvGrpSpPr>
              <p:nvPr/>
            </p:nvGrpSpPr>
            <p:grpSpPr bwMode="auto">
              <a:xfrm>
                <a:off x="2064" y="1248"/>
                <a:ext cx="1664" cy="378"/>
                <a:chOff x="2064" y="1008"/>
                <a:chExt cx="1664" cy="378"/>
              </a:xfrm>
            </p:grpSpPr>
            <p:sp>
              <p:nvSpPr>
                <p:cNvPr id="5171" name="Line 27"/>
                <p:cNvSpPr>
                  <a:spLocks noChangeShapeType="1"/>
                </p:cNvSpPr>
                <p:nvPr/>
              </p:nvSpPr>
              <p:spPr bwMode="auto">
                <a:xfrm>
                  <a:off x="2064" y="1152"/>
                  <a:ext cx="1536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2" name="AutoShape 28"/>
                <p:cNvSpPr>
                  <a:spLocks noChangeArrowheads="1"/>
                </p:cNvSpPr>
                <p:nvPr/>
              </p:nvSpPr>
              <p:spPr bwMode="auto">
                <a:xfrm>
                  <a:off x="2504" y="1108"/>
                  <a:ext cx="75" cy="79"/>
                </a:xfrm>
                <a:prstGeom prst="flowChartConnector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7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28" y="1136"/>
                  <a:ext cx="15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i="1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  <p:sp>
              <p:nvSpPr>
                <p:cNvPr id="517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572" y="1008"/>
                  <a:ext cx="15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>
                      <a:solidFill>
                        <a:schemeClr val="bg1"/>
                      </a:solidFill>
                    </a:rPr>
                    <a:t>x</a:t>
                  </a:r>
                  <a:endParaRPr lang="ru-RU" sz="2000" i="1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170" name="Rectangle 31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2588" y="1294"/>
                <a:ext cx="916" cy="80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chemeClr val="accent2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51" name="Text Box 32"/>
            <p:cNvSpPr txBox="1">
              <a:spLocks noChangeArrowheads="1"/>
            </p:cNvSpPr>
            <p:nvPr/>
          </p:nvSpPr>
          <p:spPr bwMode="auto">
            <a:xfrm>
              <a:off x="2152" y="1552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200" b="1" i="1">
                  <a:solidFill>
                    <a:srgbClr val="FF0000"/>
                  </a:solidFill>
                </a:rPr>
                <a:t>луч</a:t>
              </a:r>
            </a:p>
          </p:txBody>
        </p:sp>
        <p:sp>
          <p:nvSpPr>
            <p:cNvPr id="5152" name="Text Box 33"/>
            <p:cNvSpPr txBox="1">
              <a:spLocks noChangeArrowheads="1"/>
            </p:cNvSpPr>
            <p:nvPr/>
          </p:nvSpPr>
          <p:spPr bwMode="auto">
            <a:xfrm>
              <a:off x="2112" y="1744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>
                  <a:solidFill>
                    <a:schemeClr val="bg1"/>
                  </a:solidFill>
                </a:rPr>
                <a:t>[</a:t>
              </a:r>
              <a:r>
                <a:rPr lang="en-US" sz="2200" b="1" i="1">
                  <a:solidFill>
                    <a:schemeClr val="bg1"/>
                  </a:solidFill>
                </a:rPr>
                <a:t>a; </a:t>
              </a:r>
              <a:r>
                <a:rPr lang="en-US" sz="2200" i="1">
                  <a:solidFill>
                    <a:schemeClr val="bg1"/>
                  </a:solidFill>
                </a:rPr>
                <a:t>+</a:t>
              </a:r>
              <a:r>
                <a:rPr lang="ru-RU" sz="2200" b="1" i="1">
                  <a:solidFill>
                    <a:schemeClr val="bg1"/>
                  </a:solidFill>
                  <a:cs typeface="Times New Roman" charset="0"/>
                </a:rPr>
                <a:t>∞</a:t>
              </a:r>
              <a:r>
                <a:rPr lang="en-US" sz="2200" b="1">
                  <a:solidFill>
                    <a:schemeClr val="bg1"/>
                  </a:solidFill>
                  <a:cs typeface="Times New Roman" charset="0"/>
                </a:rPr>
                <a:t>)</a:t>
              </a:r>
              <a:r>
                <a:rPr lang="ru-RU" sz="2200" b="1" i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153" name="Text Box 34"/>
            <p:cNvSpPr txBox="1">
              <a:spLocks noChangeArrowheads="1"/>
            </p:cNvSpPr>
            <p:nvPr/>
          </p:nvSpPr>
          <p:spPr bwMode="auto">
            <a:xfrm>
              <a:off x="2104" y="1919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FF0000"/>
                  </a:solidFill>
                </a:rPr>
                <a:t>x </a:t>
              </a:r>
              <a:r>
                <a:rPr lang="ru-RU" sz="2200" b="1" i="1">
                  <a:solidFill>
                    <a:srgbClr val="FF0000"/>
                  </a:solidFill>
                  <a:cs typeface="Times New Roman" charset="0"/>
                </a:rPr>
                <a:t>≥</a:t>
              </a:r>
              <a:r>
                <a:rPr lang="ru-RU" sz="2200" b="1" i="1">
                  <a:solidFill>
                    <a:srgbClr val="FF0000"/>
                  </a:solidFill>
                </a:rPr>
                <a:t> </a:t>
              </a:r>
              <a:r>
                <a:rPr lang="en-US" sz="2200" b="1" i="1">
                  <a:solidFill>
                    <a:srgbClr val="FF0000"/>
                  </a:solidFill>
                </a:rPr>
                <a:t>a</a:t>
              </a:r>
              <a:r>
                <a:rPr lang="ru-RU" sz="2200" b="1" i="1">
                  <a:solidFill>
                    <a:srgbClr val="FF0000"/>
                  </a:solidFill>
                </a:rPr>
                <a:t> </a:t>
              </a:r>
            </a:p>
          </p:txBody>
        </p:sp>
        <p:grpSp>
          <p:nvGrpSpPr>
            <p:cNvPr id="5154" name="Group 35"/>
            <p:cNvGrpSpPr>
              <a:grpSpLocks/>
            </p:cNvGrpSpPr>
            <p:nvPr/>
          </p:nvGrpSpPr>
          <p:grpSpPr bwMode="auto">
            <a:xfrm>
              <a:off x="2060" y="2326"/>
              <a:ext cx="1668" cy="378"/>
              <a:chOff x="2060" y="2326"/>
              <a:chExt cx="1668" cy="378"/>
            </a:xfrm>
          </p:grpSpPr>
          <p:grpSp>
            <p:nvGrpSpPr>
              <p:cNvPr id="5163" name="Group 36"/>
              <p:cNvGrpSpPr>
                <a:grpSpLocks/>
              </p:cNvGrpSpPr>
              <p:nvPr/>
            </p:nvGrpSpPr>
            <p:grpSpPr bwMode="auto">
              <a:xfrm>
                <a:off x="2064" y="2326"/>
                <a:ext cx="1664" cy="378"/>
                <a:chOff x="2064" y="2086"/>
                <a:chExt cx="1664" cy="378"/>
              </a:xfrm>
            </p:grpSpPr>
            <p:sp>
              <p:nvSpPr>
                <p:cNvPr id="5165" name="Line 37"/>
                <p:cNvSpPr>
                  <a:spLocks noChangeShapeType="1"/>
                </p:cNvSpPr>
                <p:nvPr/>
              </p:nvSpPr>
              <p:spPr bwMode="auto">
                <a:xfrm>
                  <a:off x="2064" y="2230"/>
                  <a:ext cx="1536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6" name="AutoShape 38"/>
                <p:cNvSpPr>
                  <a:spLocks noChangeArrowheads="1"/>
                </p:cNvSpPr>
                <p:nvPr/>
              </p:nvSpPr>
              <p:spPr bwMode="auto">
                <a:xfrm>
                  <a:off x="2900" y="2182"/>
                  <a:ext cx="75" cy="79"/>
                </a:xfrm>
                <a:prstGeom prst="flowChartConnector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6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812" y="2214"/>
                  <a:ext cx="15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i="1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  <p:sp>
              <p:nvSpPr>
                <p:cNvPr id="516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572" y="2086"/>
                  <a:ext cx="15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>
                      <a:solidFill>
                        <a:schemeClr val="bg1"/>
                      </a:solidFill>
                    </a:rPr>
                    <a:t>x</a:t>
                  </a:r>
                  <a:endParaRPr lang="ru-RU" sz="2000" i="1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164" name="Rectangle 41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2060" y="2384"/>
                <a:ext cx="832" cy="72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chemeClr val="accent2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55" name="Text Box 42"/>
            <p:cNvSpPr txBox="1">
              <a:spLocks noChangeArrowheads="1"/>
            </p:cNvSpPr>
            <p:nvPr/>
          </p:nvSpPr>
          <p:spPr bwMode="auto">
            <a:xfrm>
              <a:off x="2208" y="2592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200" b="1" i="1">
                  <a:solidFill>
                    <a:srgbClr val="FF0000"/>
                  </a:solidFill>
                </a:rPr>
                <a:t>луч</a:t>
              </a:r>
            </a:p>
          </p:txBody>
        </p:sp>
        <p:sp>
          <p:nvSpPr>
            <p:cNvPr id="5156" name="Text Box 43"/>
            <p:cNvSpPr txBox="1">
              <a:spLocks noChangeArrowheads="1"/>
            </p:cNvSpPr>
            <p:nvPr/>
          </p:nvSpPr>
          <p:spPr bwMode="auto">
            <a:xfrm>
              <a:off x="2208" y="2784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200" b="1">
                  <a:solidFill>
                    <a:schemeClr val="bg1"/>
                  </a:solidFill>
                </a:rPr>
                <a:t>(</a:t>
              </a:r>
              <a:r>
                <a:rPr lang="ru-RU" sz="2200" i="1">
                  <a:solidFill>
                    <a:schemeClr val="bg1"/>
                  </a:solidFill>
                </a:rPr>
                <a:t>-</a:t>
              </a:r>
              <a:r>
                <a:rPr lang="ru-RU" sz="2200" b="1" i="1">
                  <a:solidFill>
                    <a:schemeClr val="bg1"/>
                  </a:solidFill>
                  <a:cs typeface="Times New Roman" charset="0"/>
                </a:rPr>
                <a:t>∞</a:t>
              </a:r>
              <a:r>
                <a:rPr lang="en-US" sz="2200" b="1" i="1">
                  <a:solidFill>
                    <a:schemeClr val="bg1"/>
                  </a:solidFill>
                </a:rPr>
                <a:t>; a</a:t>
              </a:r>
              <a:r>
                <a:rPr lang="en-US" sz="2200" b="1">
                  <a:solidFill>
                    <a:schemeClr val="bg1"/>
                  </a:solidFill>
                  <a:cs typeface="Times New Roman" charset="0"/>
                </a:rPr>
                <a:t>]</a:t>
              </a:r>
              <a:r>
                <a:rPr lang="ru-RU" sz="2200" b="1" i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157" name="Text Box 44"/>
            <p:cNvSpPr txBox="1">
              <a:spLocks noChangeArrowheads="1"/>
            </p:cNvSpPr>
            <p:nvPr/>
          </p:nvSpPr>
          <p:spPr bwMode="auto">
            <a:xfrm>
              <a:off x="2208" y="2976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FF0000"/>
                  </a:solidFill>
                </a:rPr>
                <a:t>x </a:t>
              </a:r>
              <a:r>
                <a:rPr lang="ru-RU" sz="2200" b="1" i="1">
                  <a:solidFill>
                    <a:srgbClr val="FF0000"/>
                  </a:solidFill>
                  <a:cs typeface="Times New Roman" charset="0"/>
                </a:rPr>
                <a:t>≤</a:t>
              </a:r>
              <a:r>
                <a:rPr lang="ru-RU" sz="2200" b="1" i="1">
                  <a:solidFill>
                    <a:srgbClr val="FF0000"/>
                  </a:solidFill>
                </a:rPr>
                <a:t> </a:t>
              </a:r>
              <a:r>
                <a:rPr lang="en-US" sz="2200" b="1" i="1">
                  <a:solidFill>
                    <a:srgbClr val="FF0000"/>
                  </a:solidFill>
                </a:rPr>
                <a:t>a</a:t>
              </a:r>
              <a:r>
                <a:rPr lang="ru-RU" sz="2200" b="1" i="1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5158" name="AutoShape 46"/>
            <p:cNvSpPr>
              <a:spLocks noChangeArrowheads="1"/>
            </p:cNvSpPr>
            <p:nvPr/>
          </p:nvSpPr>
          <p:spPr bwMode="auto">
            <a:xfrm flipV="1">
              <a:off x="432" y="3408"/>
              <a:ext cx="1200" cy="192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EF800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9" name="AutoShape 47"/>
            <p:cNvSpPr>
              <a:spLocks noChangeArrowheads="1"/>
            </p:cNvSpPr>
            <p:nvPr/>
          </p:nvSpPr>
          <p:spPr bwMode="auto">
            <a:xfrm>
              <a:off x="432" y="3264"/>
              <a:ext cx="1200" cy="14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EF800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0" name="Text Box 48"/>
            <p:cNvSpPr txBox="1">
              <a:spLocks noChangeArrowheads="1"/>
            </p:cNvSpPr>
            <p:nvPr/>
          </p:nvSpPr>
          <p:spPr bwMode="auto">
            <a:xfrm>
              <a:off x="240" y="3648"/>
              <a:ext cx="172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900" b="1" i="1">
                  <a:solidFill>
                    <a:srgbClr val="FEF800"/>
                  </a:solidFill>
                </a:rPr>
                <a:t>строгое неравенство</a:t>
              </a:r>
            </a:p>
          </p:txBody>
        </p:sp>
        <p:sp>
          <p:nvSpPr>
            <p:cNvPr id="5161" name="AutoShape 49"/>
            <p:cNvSpPr>
              <a:spLocks noChangeArrowheads="1"/>
            </p:cNvSpPr>
            <p:nvPr/>
          </p:nvSpPr>
          <p:spPr bwMode="auto">
            <a:xfrm flipV="1">
              <a:off x="2256" y="3408"/>
              <a:ext cx="1200" cy="192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2" name="AutoShape 50"/>
            <p:cNvSpPr>
              <a:spLocks noChangeArrowheads="1"/>
            </p:cNvSpPr>
            <p:nvPr/>
          </p:nvSpPr>
          <p:spPr bwMode="auto">
            <a:xfrm>
              <a:off x="2256" y="3264"/>
              <a:ext cx="1200" cy="14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33" name="Text Box 51"/>
          <p:cNvSpPr txBox="1">
            <a:spLocks noChangeArrowheads="1"/>
          </p:cNvSpPr>
          <p:nvPr/>
        </p:nvSpPr>
        <p:spPr bwMode="auto">
          <a:xfrm>
            <a:off x="3200400" y="57912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i="1">
                <a:solidFill>
                  <a:srgbClr val="FF0000"/>
                </a:solidFill>
              </a:rPr>
              <a:t>нестрогое неравенство</a:t>
            </a:r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>
            <a:off x="5943600" y="1847850"/>
            <a:ext cx="0" cy="478155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6000750" y="6143625"/>
            <a:ext cx="3143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00"/>
                </a:solidFill>
              </a:rPr>
              <a:t>a ≤ x ≤ b </a:t>
            </a:r>
            <a:r>
              <a:rPr lang="ru-RU" sz="1600" b="1" i="1">
                <a:solidFill>
                  <a:srgbClr val="99FF99"/>
                </a:solidFill>
              </a:rPr>
              <a:t>нестрогое  неравенство </a:t>
            </a:r>
          </a:p>
        </p:txBody>
      </p:sp>
      <p:sp>
        <p:nvSpPr>
          <p:cNvPr id="9294" name="AutoShape 78"/>
          <p:cNvSpPr>
            <a:spLocks noChangeArrowheads="1"/>
          </p:cNvSpPr>
          <p:nvPr/>
        </p:nvSpPr>
        <p:spPr bwMode="auto">
          <a:xfrm flipV="1">
            <a:off x="6477000" y="5410200"/>
            <a:ext cx="1905000" cy="304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99FF99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95" name="AutoShape 79"/>
          <p:cNvSpPr>
            <a:spLocks noChangeArrowheads="1"/>
          </p:cNvSpPr>
          <p:nvPr/>
        </p:nvSpPr>
        <p:spPr bwMode="auto">
          <a:xfrm>
            <a:off x="6477000" y="5181600"/>
            <a:ext cx="1905000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99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5791200" y="5643563"/>
            <a:ext cx="335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i="1">
                <a:solidFill>
                  <a:srgbClr val="FEF800"/>
                </a:solidFill>
              </a:rPr>
              <a:t>a &lt; x &lt;</a:t>
            </a:r>
            <a:r>
              <a:rPr lang="ru-RU" sz="1600" b="1" i="1">
                <a:solidFill>
                  <a:srgbClr val="FEF800"/>
                </a:solidFill>
              </a:rPr>
              <a:t> </a:t>
            </a:r>
            <a:r>
              <a:rPr lang="en-US" sz="1600" b="1" i="1">
                <a:solidFill>
                  <a:srgbClr val="FEF800"/>
                </a:solidFill>
              </a:rPr>
              <a:t>b</a:t>
            </a:r>
            <a:r>
              <a:rPr lang="ru-RU" sz="1600" b="1" i="1">
                <a:solidFill>
                  <a:srgbClr val="FEF800"/>
                </a:solidFill>
              </a:rPr>
              <a:t> </a:t>
            </a:r>
            <a:r>
              <a:rPr lang="ru-RU" sz="1600" b="1" i="1">
                <a:solidFill>
                  <a:srgbClr val="99FF99"/>
                </a:solidFill>
              </a:rPr>
              <a:t>строгое неравенство</a:t>
            </a:r>
            <a:r>
              <a:rPr lang="ru-RU" sz="1800" b="1" i="1">
                <a:solidFill>
                  <a:srgbClr val="99FF99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61" grpId="0" animBg="1"/>
      <p:bldP spid="9276" grpId="0" autoUpdateAnimBg="0"/>
      <p:bldP spid="9277" grpId="0" autoUpdateAnimBg="0"/>
      <p:bldP spid="9278" grpId="0" autoUpdateAnimBg="0"/>
      <p:bldP spid="9287" grpId="0" autoUpdateAnimBg="0"/>
      <p:bldP spid="9288" grpId="0" autoUpdateAnimBg="0"/>
      <p:bldP spid="9289" grpId="0" autoUpdateAnimBg="0"/>
      <p:bldP spid="9290" grpId="0" animBg="1"/>
      <p:bldP spid="9293" grpId="0" autoUpdateAnimBg="0"/>
      <p:bldP spid="9294" grpId="0" animBg="1"/>
      <p:bldP spid="9295" grpId="0" animBg="1"/>
      <p:bldP spid="929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7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D:\MARY\CD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9200" y="0"/>
            <a:ext cx="3048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D:\MARY\CD\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12738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90500">
              <a:spcBef>
                <a:spcPct val="50000"/>
              </a:spcBef>
              <a:tabLst>
                <a:tab pos="0" algn="l"/>
                <a:tab pos="190500" algn="l"/>
              </a:tabLst>
            </a:pPr>
            <a:r>
              <a:rPr lang="ru-RU" sz="2000" b="1">
                <a:solidFill>
                  <a:srgbClr val="FFCCCC"/>
                </a:solidFill>
                <a:latin typeface="Arial" charset="0"/>
              </a:rPr>
              <a:t>№ 333. Определите, на каких рисунках изображены отрезки, а на  каких – интервалы, и сделайте соответствующие записи (используя скобки  и используя знаки неравенства).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914400" y="2895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CCCC"/>
                </a:solidFill>
              </a:rPr>
              <a:t>интервал </a:t>
            </a:r>
            <a:r>
              <a:rPr lang="ru-RU" b="1">
                <a:solidFill>
                  <a:srgbClr val="FFCCCC"/>
                </a:solidFill>
              </a:rPr>
              <a:t>(</a:t>
            </a:r>
            <a:r>
              <a:rPr lang="ru-RU" b="1" i="1">
                <a:solidFill>
                  <a:srgbClr val="FFCCCC"/>
                </a:solidFill>
              </a:rPr>
              <a:t>2</a:t>
            </a:r>
            <a:r>
              <a:rPr lang="en-US" b="1" i="1">
                <a:solidFill>
                  <a:srgbClr val="FFCCCC"/>
                </a:solidFill>
              </a:rPr>
              <a:t>;</a:t>
            </a:r>
            <a:r>
              <a:rPr lang="ru-RU" b="1" i="1">
                <a:solidFill>
                  <a:srgbClr val="FFCCCC"/>
                </a:solidFill>
              </a:rPr>
              <a:t>7</a:t>
            </a:r>
            <a:r>
              <a:rPr lang="en-US" b="1">
                <a:solidFill>
                  <a:srgbClr val="FFCCCC"/>
                </a:solidFill>
                <a:cs typeface="Times New Roman" charset="0"/>
              </a:rPr>
              <a:t>)</a:t>
            </a:r>
            <a:r>
              <a:rPr lang="ru-RU" b="1">
                <a:solidFill>
                  <a:srgbClr val="FFCCCC"/>
                </a:solidFill>
              </a:rPr>
              <a:t>, 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219200" y="3276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bg1"/>
                </a:solidFill>
              </a:rPr>
              <a:t>2 </a:t>
            </a:r>
            <a:r>
              <a:rPr lang="en-US" b="1" i="1">
                <a:solidFill>
                  <a:schemeClr val="bg1"/>
                </a:solidFill>
              </a:rPr>
              <a:t>&lt; x &lt; </a:t>
            </a:r>
            <a:r>
              <a:rPr lang="ru-RU" b="1" i="1">
                <a:solidFill>
                  <a:schemeClr val="bg1"/>
                </a:solidFill>
              </a:rPr>
              <a:t>7.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914400" y="5410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CCCC"/>
                </a:solidFill>
              </a:rPr>
              <a:t>отрезок </a:t>
            </a:r>
            <a:r>
              <a:rPr lang="en-US" b="1">
                <a:solidFill>
                  <a:srgbClr val="FFCCCC"/>
                </a:solidFill>
              </a:rPr>
              <a:t>[</a:t>
            </a:r>
            <a:r>
              <a:rPr lang="ru-RU" b="1">
                <a:solidFill>
                  <a:srgbClr val="FFCCCC"/>
                </a:solidFill>
              </a:rPr>
              <a:t>-</a:t>
            </a:r>
            <a:r>
              <a:rPr lang="en-US" b="1" i="1">
                <a:solidFill>
                  <a:srgbClr val="FFCCCC"/>
                </a:solidFill>
              </a:rPr>
              <a:t>8; -2</a:t>
            </a:r>
            <a:r>
              <a:rPr lang="en-US" b="1">
                <a:solidFill>
                  <a:srgbClr val="FFCCCC"/>
                </a:solidFill>
              </a:rPr>
              <a:t>]</a:t>
            </a:r>
            <a:r>
              <a:rPr lang="ru-RU" b="1">
                <a:solidFill>
                  <a:srgbClr val="FFCCCC"/>
                </a:solidFill>
              </a:rPr>
              <a:t>, 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219200" y="5867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cs typeface="Times New Roman" charset="0"/>
              </a:rPr>
              <a:t>-8 </a:t>
            </a:r>
            <a:r>
              <a:rPr lang="ru-RU" b="1" i="1">
                <a:solidFill>
                  <a:schemeClr val="bg1"/>
                </a:solidFill>
                <a:cs typeface="Times New Roman" charset="0"/>
              </a:rPr>
              <a:t>≤</a:t>
            </a:r>
            <a:r>
              <a:rPr lang="en-US" b="1" i="1">
                <a:solidFill>
                  <a:schemeClr val="bg1"/>
                </a:solidFill>
              </a:rPr>
              <a:t> x </a:t>
            </a:r>
            <a:r>
              <a:rPr lang="ru-RU" b="1" i="1">
                <a:solidFill>
                  <a:schemeClr val="bg1"/>
                </a:solidFill>
                <a:cs typeface="Times New Roman" charset="0"/>
              </a:rPr>
              <a:t>≤</a:t>
            </a:r>
            <a:r>
              <a:rPr lang="en-US" b="1" i="1">
                <a:solidFill>
                  <a:schemeClr val="bg1"/>
                </a:solidFill>
              </a:rPr>
              <a:t> -2</a:t>
            </a:r>
            <a:r>
              <a:rPr lang="ru-RU" b="1" i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153" name="Text Box 24"/>
          <p:cNvSpPr txBox="1">
            <a:spLocks noChangeArrowheads="1"/>
          </p:cNvSpPr>
          <p:nvPr/>
        </p:nvSpPr>
        <p:spPr bwMode="auto">
          <a:xfrm>
            <a:off x="5029200" y="2133600"/>
            <a:ext cx="533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в)</a:t>
            </a:r>
            <a:endParaRPr lang="ru-RU" sz="1000">
              <a:solidFill>
                <a:schemeClr val="bg1"/>
              </a:solidFill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638800" y="2895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CCCC"/>
                </a:solidFill>
              </a:rPr>
              <a:t>интервал </a:t>
            </a:r>
            <a:r>
              <a:rPr lang="ru-RU" b="1">
                <a:solidFill>
                  <a:srgbClr val="FFCCCC"/>
                </a:solidFill>
              </a:rPr>
              <a:t>(-</a:t>
            </a:r>
            <a:r>
              <a:rPr lang="ru-RU" b="1" i="1">
                <a:solidFill>
                  <a:srgbClr val="FFCCCC"/>
                </a:solidFill>
              </a:rPr>
              <a:t>5</a:t>
            </a:r>
            <a:r>
              <a:rPr lang="en-US" b="1" i="1">
                <a:solidFill>
                  <a:srgbClr val="FFCCCC"/>
                </a:solidFill>
              </a:rPr>
              <a:t>;</a:t>
            </a:r>
            <a:r>
              <a:rPr lang="ru-RU" b="1" i="1">
                <a:solidFill>
                  <a:srgbClr val="FFCCCC"/>
                </a:solidFill>
              </a:rPr>
              <a:t>0</a:t>
            </a:r>
            <a:r>
              <a:rPr lang="en-US" b="1">
                <a:solidFill>
                  <a:srgbClr val="FFCCCC"/>
                </a:solidFill>
                <a:cs typeface="Times New Roman" charset="0"/>
              </a:rPr>
              <a:t>)</a:t>
            </a:r>
            <a:r>
              <a:rPr lang="ru-RU" b="1">
                <a:solidFill>
                  <a:srgbClr val="FFCCCC"/>
                </a:solidFill>
              </a:rPr>
              <a:t>, 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019800" y="3276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>
                <a:solidFill>
                  <a:schemeClr val="bg1"/>
                </a:solidFill>
              </a:rPr>
              <a:t>-5 </a:t>
            </a:r>
            <a:r>
              <a:rPr lang="en-US" sz="2200" b="1" i="1">
                <a:solidFill>
                  <a:schemeClr val="bg1"/>
                </a:solidFill>
                <a:cs typeface="Times New Roman" charset="0"/>
              </a:rPr>
              <a:t>&lt;</a:t>
            </a:r>
            <a:r>
              <a:rPr lang="en-US" b="1" i="1">
                <a:solidFill>
                  <a:schemeClr val="bg1"/>
                </a:solidFill>
              </a:rPr>
              <a:t> x </a:t>
            </a:r>
            <a:r>
              <a:rPr lang="en-US" sz="2200" b="1" i="1">
                <a:solidFill>
                  <a:schemeClr val="bg1"/>
                </a:solidFill>
                <a:cs typeface="Times New Roman" charset="0"/>
              </a:rPr>
              <a:t>&lt;</a:t>
            </a:r>
            <a:r>
              <a:rPr lang="en-US" b="1" i="1">
                <a:solidFill>
                  <a:schemeClr val="bg1"/>
                </a:solidFill>
              </a:rPr>
              <a:t> 0</a:t>
            </a:r>
            <a:r>
              <a:rPr lang="ru-RU" b="1" i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5715000" y="5410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CCCC"/>
                </a:solidFill>
              </a:rPr>
              <a:t>отрезок </a:t>
            </a:r>
            <a:r>
              <a:rPr lang="en-US" b="1">
                <a:solidFill>
                  <a:srgbClr val="FFCCCC"/>
                </a:solidFill>
              </a:rPr>
              <a:t>[</a:t>
            </a:r>
            <a:r>
              <a:rPr lang="ru-RU">
                <a:solidFill>
                  <a:srgbClr val="FFCCCC"/>
                </a:solidFill>
              </a:rPr>
              <a:t>-</a:t>
            </a:r>
            <a:r>
              <a:rPr lang="ru-RU" b="1" i="1">
                <a:solidFill>
                  <a:srgbClr val="FFCCCC"/>
                </a:solidFill>
              </a:rPr>
              <a:t>7</a:t>
            </a:r>
            <a:r>
              <a:rPr lang="en-US" b="1" i="1">
                <a:solidFill>
                  <a:srgbClr val="FFCCCC"/>
                </a:solidFill>
                <a:cs typeface="Times New Roman" charset="0"/>
              </a:rPr>
              <a:t>; </a:t>
            </a:r>
            <a:r>
              <a:rPr lang="ru-RU" b="1" i="1">
                <a:solidFill>
                  <a:srgbClr val="FFCCCC"/>
                </a:solidFill>
              </a:rPr>
              <a:t>7</a:t>
            </a:r>
            <a:r>
              <a:rPr lang="en-US" b="1">
                <a:solidFill>
                  <a:srgbClr val="FFCCCC"/>
                </a:solidFill>
                <a:cs typeface="Times New Roman" charset="0"/>
              </a:rPr>
              <a:t>]</a:t>
            </a:r>
            <a:r>
              <a:rPr lang="ru-RU" b="1">
                <a:solidFill>
                  <a:srgbClr val="FFCCCC"/>
                </a:solidFill>
              </a:rPr>
              <a:t>, 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6019800" y="586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chemeClr val="bg1"/>
                </a:solidFill>
                <a:cs typeface="Times New Roman" charset="0"/>
              </a:rPr>
              <a:t>-7</a:t>
            </a:r>
            <a:r>
              <a:rPr lang="ru-RU" sz="2200" b="1" i="1">
                <a:solidFill>
                  <a:schemeClr val="bg1"/>
                </a:solidFill>
                <a:cs typeface="Times New Roman" charset="0"/>
              </a:rPr>
              <a:t>≤</a:t>
            </a:r>
            <a:r>
              <a:rPr lang="en-US" b="1" i="1">
                <a:solidFill>
                  <a:schemeClr val="bg1"/>
                </a:solidFill>
              </a:rPr>
              <a:t> x </a:t>
            </a:r>
            <a:r>
              <a:rPr lang="ru-RU" sz="2200" b="1" i="1">
                <a:solidFill>
                  <a:schemeClr val="bg1"/>
                </a:solidFill>
                <a:cs typeface="Times New Roman" charset="0"/>
              </a:rPr>
              <a:t>≤</a:t>
            </a:r>
            <a:r>
              <a:rPr lang="en-US" b="1" i="1">
                <a:solidFill>
                  <a:schemeClr val="bg1"/>
                </a:solidFill>
              </a:rPr>
              <a:t> 7</a:t>
            </a:r>
            <a:r>
              <a:rPr lang="ru-RU" b="1" i="1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6158" name="Group 62"/>
          <p:cNvGrpSpPr>
            <a:grpSpLocks/>
          </p:cNvGrpSpPr>
          <p:nvPr/>
        </p:nvGrpSpPr>
        <p:grpSpPr bwMode="auto">
          <a:xfrm>
            <a:off x="457200" y="2133600"/>
            <a:ext cx="3022600" cy="685800"/>
            <a:chOff x="288" y="1344"/>
            <a:chExt cx="1904" cy="432"/>
          </a:xfrm>
        </p:grpSpPr>
        <p:sp>
          <p:nvSpPr>
            <p:cNvPr id="6185" name="Text Box 2"/>
            <p:cNvSpPr txBox="1">
              <a:spLocks noChangeArrowheads="1"/>
            </p:cNvSpPr>
            <p:nvPr/>
          </p:nvSpPr>
          <p:spPr bwMode="auto">
            <a:xfrm>
              <a:off x="288" y="1344"/>
              <a:ext cx="33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>
                  <a:solidFill>
                    <a:schemeClr val="bg1"/>
                  </a:solidFill>
                </a:rPr>
                <a:t>а)</a:t>
              </a:r>
              <a:endParaRPr lang="ru-RU" sz="1000">
                <a:solidFill>
                  <a:schemeClr val="bg1"/>
                </a:solidFill>
              </a:endParaRPr>
            </a:p>
          </p:txBody>
        </p:sp>
        <p:sp>
          <p:nvSpPr>
            <p:cNvPr id="6186" name="Text Box 42"/>
            <p:cNvSpPr txBox="1">
              <a:spLocks noChangeArrowheads="1"/>
            </p:cNvSpPr>
            <p:nvPr/>
          </p:nvSpPr>
          <p:spPr bwMode="auto">
            <a:xfrm>
              <a:off x="728" y="1526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187" name="Line 44"/>
            <p:cNvSpPr>
              <a:spLocks noChangeShapeType="1"/>
            </p:cNvSpPr>
            <p:nvPr/>
          </p:nvSpPr>
          <p:spPr bwMode="auto">
            <a:xfrm>
              <a:off x="528" y="1522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AutoShape 45"/>
            <p:cNvSpPr>
              <a:spLocks noChangeArrowheads="1"/>
            </p:cNvSpPr>
            <p:nvPr/>
          </p:nvSpPr>
          <p:spPr bwMode="auto">
            <a:xfrm>
              <a:off x="800" y="1474"/>
              <a:ext cx="75" cy="79"/>
            </a:xfrm>
            <a:prstGeom prst="flowChartConnector">
              <a:avLst/>
            </a:prstGeom>
            <a:solidFill>
              <a:srgbClr val="78271C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9" name="Text Box 46"/>
            <p:cNvSpPr txBox="1">
              <a:spLocks noChangeArrowheads="1"/>
            </p:cNvSpPr>
            <p:nvPr/>
          </p:nvSpPr>
          <p:spPr bwMode="auto">
            <a:xfrm>
              <a:off x="2036" y="1378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  <p:sp>
          <p:nvSpPr>
            <p:cNvPr id="6190" name="AutoShape 47"/>
            <p:cNvSpPr>
              <a:spLocks noChangeArrowheads="1"/>
            </p:cNvSpPr>
            <p:nvPr/>
          </p:nvSpPr>
          <p:spPr bwMode="auto">
            <a:xfrm>
              <a:off x="1548" y="1478"/>
              <a:ext cx="75" cy="79"/>
            </a:xfrm>
            <a:prstGeom prst="flowChartConnector">
              <a:avLst/>
            </a:prstGeom>
            <a:solidFill>
              <a:srgbClr val="78271C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1" name="Text Box 48"/>
            <p:cNvSpPr txBox="1">
              <a:spLocks noChangeArrowheads="1"/>
            </p:cNvSpPr>
            <p:nvPr/>
          </p:nvSpPr>
          <p:spPr bwMode="auto">
            <a:xfrm>
              <a:off x="1488" y="1526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192" name="Rectangle 49" descr="Широкий диагональный 2"/>
            <p:cNvSpPr>
              <a:spLocks noChangeArrowheads="1"/>
            </p:cNvSpPr>
            <p:nvPr/>
          </p:nvSpPr>
          <p:spPr bwMode="auto">
            <a:xfrm>
              <a:off x="884" y="1414"/>
              <a:ext cx="654" cy="96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78271C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9" name="Group 61"/>
          <p:cNvGrpSpPr>
            <a:grpSpLocks/>
          </p:cNvGrpSpPr>
          <p:nvPr/>
        </p:nvGrpSpPr>
        <p:grpSpPr bwMode="auto">
          <a:xfrm>
            <a:off x="533400" y="4686300"/>
            <a:ext cx="3048000" cy="669925"/>
            <a:chOff x="336" y="2760"/>
            <a:chExt cx="1920" cy="422"/>
          </a:xfrm>
        </p:grpSpPr>
        <p:sp>
          <p:nvSpPr>
            <p:cNvPr id="6177" name="Text Box 52"/>
            <p:cNvSpPr txBox="1">
              <a:spLocks noChangeArrowheads="1"/>
            </p:cNvSpPr>
            <p:nvPr/>
          </p:nvSpPr>
          <p:spPr bwMode="auto">
            <a:xfrm>
              <a:off x="720" y="2916"/>
              <a:ext cx="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solidFill>
                    <a:schemeClr val="bg1"/>
                  </a:solidFill>
                  <a:latin typeface="Arial" charset="0"/>
                </a:rPr>
                <a:t>-8</a:t>
              </a:r>
            </a:p>
          </p:txBody>
        </p:sp>
        <p:sp>
          <p:nvSpPr>
            <p:cNvPr id="6178" name="Rectangle 53" descr="Широкий диагональный 2"/>
            <p:cNvSpPr>
              <a:spLocks noChangeArrowheads="1"/>
            </p:cNvSpPr>
            <p:nvPr/>
          </p:nvSpPr>
          <p:spPr bwMode="auto">
            <a:xfrm>
              <a:off x="948" y="2832"/>
              <a:ext cx="652" cy="8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78271C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Line 54"/>
            <p:cNvSpPr>
              <a:spLocks noChangeShapeType="1"/>
            </p:cNvSpPr>
            <p:nvPr/>
          </p:nvSpPr>
          <p:spPr bwMode="auto">
            <a:xfrm>
              <a:off x="592" y="2928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AutoShape 55"/>
            <p:cNvSpPr>
              <a:spLocks noChangeArrowheads="1"/>
            </p:cNvSpPr>
            <p:nvPr/>
          </p:nvSpPr>
          <p:spPr bwMode="auto">
            <a:xfrm>
              <a:off x="864" y="2880"/>
              <a:ext cx="75" cy="79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1" name="Text Box 56"/>
            <p:cNvSpPr txBox="1">
              <a:spLocks noChangeArrowheads="1"/>
            </p:cNvSpPr>
            <p:nvPr/>
          </p:nvSpPr>
          <p:spPr bwMode="auto">
            <a:xfrm>
              <a:off x="2100" y="2784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  <p:sp>
          <p:nvSpPr>
            <p:cNvPr id="6182" name="AutoShape 57"/>
            <p:cNvSpPr>
              <a:spLocks noChangeArrowheads="1"/>
            </p:cNvSpPr>
            <p:nvPr/>
          </p:nvSpPr>
          <p:spPr bwMode="auto">
            <a:xfrm>
              <a:off x="1612" y="2884"/>
              <a:ext cx="75" cy="79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3" name="Text Box 58"/>
            <p:cNvSpPr txBox="1">
              <a:spLocks noChangeArrowheads="1"/>
            </p:cNvSpPr>
            <p:nvPr/>
          </p:nvSpPr>
          <p:spPr bwMode="auto">
            <a:xfrm>
              <a:off x="1488" y="2932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solidFill>
                    <a:schemeClr val="bg1"/>
                  </a:solidFill>
                  <a:latin typeface="Arial" charset="0"/>
                </a:rPr>
                <a:t>-2</a:t>
              </a:r>
            </a:p>
          </p:txBody>
        </p:sp>
        <p:sp>
          <p:nvSpPr>
            <p:cNvPr id="6184" name="Text Box 59"/>
            <p:cNvSpPr txBox="1">
              <a:spLocks noChangeArrowheads="1"/>
            </p:cNvSpPr>
            <p:nvPr/>
          </p:nvSpPr>
          <p:spPr bwMode="auto">
            <a:xfrm>
              <a:off x="336" y="276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i="1">
                  <a:solidFill>
                    <a:schemeClr val="bg1"/>
                  </a:solidFill>
                </a:rPr>
                <a:t>б)</a:t>
              </a:r>
            </a:p>
          </p:txBody>
        </p:sp>
      </p:grpSp>
      <p:grpSp>
        <p:nvGrpSpPr>
          <p:cNvPr id="6160" name="Group 65"/>
          <p:cNvGrpSpPr>
            <a:grpSpLocks/>
          </p:cNvGrpSpPr>
          <p:nvPr/>
        </p:nvGrpSpPr>
        <p:grpSpPr bwMode="auto">
          <a:xfrm>
            <a:off x="5664200" y="2184400"/>
            <a:ext cx="2641600" cy="657225"/>
            <a:chOff x="3568" y="1376"/>
            <a:chExt cx="1664" cy="414"/>
          </a:xfrm>
        </p:grpSpPr>
        <p:sp>
          <p:nvSpPr>
            <p:cNvPr id="6170" name="Line 25"/>
            <p:cNvSpPr>
              <a:spLocks noChangeShapeType="1"/>
            </p:cNvSpPr>
            <p:nvPr/>
          </p:nvSpPr>
          <p:spPr bwMode="auto">
            <a:xfrm>
              <a:off x="3568" y="1520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AutoShape 26"/>
            <p:cNvSpPr>
              <a:spLocks noChangeArrowheads="1"/>
            </p:cNvSpPr>
            <p:nvPr/>
          </p:nvSpPr>
          <p:spPr bwMode="auto">
            <a:xfrm>
              <a:off x="4662" y="1482"/>
              <a:ext cx="75" cy="79"/>
            </a:xfrm>
            <a:prstGeom prst="flowChartConnector">
              <a:avLst/>
            </a:prstGeom>
            <a:solidFill>
              <a:srgbClr val="78271C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2" name="Text Box 27"/>
            <p:cNvSpPr txBox="1">
              <a:spLocks noChangeArrowheads="1"/>
            </p:cNvSpPr>
            <p:nvPr/>
          </p:nvSpPr>
          <p:spPr bwMode="auto">
            <a:xfrm>
              <a:off x="4608" y="1540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0</a:t>
              </a: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73" name="Text Box 28"/>
            <p:cNvSpPr txBox="1">
              <a:spLocks noChangeArrowheads="1"/>
            </p:cNvSpPr>
            <p:nvPr/>
          </p:nvSpPr>
          <p:spPr bwMode="auto">
            <a:xfrm>
              <a:off x="5076" y="1376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  <p:sp>
          <p:nvSpPr>
            <p:cNvPr id="6174" name="Rectangle 29" descr="Широкий диагональный 2"/>
            <p:cNvSpPr>
              <a:spLocks noChangeArrowheads="1"/>
            </p:cNvSpPr>
            <p:nvPr/>
          </p:nvSpPr>
          <p:spPr bwMode="auto">
            <a:xfrm>
              <a:off x="3784" y="1432"/>
              <a:ext cx="872" cy="8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78271C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AutoShape 63"/>
            <p:cNvSpPr>
              <a:spLocks noChangeArrowheads="1"/>
            </p:cNvSpPr>
            <p:nvPr/>
          </p:nvSpPr>
          <p:spPr bwMode="auto">
            <a:xfrm>
              <a:off x="3700" y="1480"/>
              <a:ext cx="75" cy="79"/>
            </a:xfrm>
            <a:prstGeom prst="flowChartConnector">
              <a:avLst/>
            </a:prstGeom>
            <a:solidFill>
              <a:srgbClr val="78271C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" name="Text Box 64"/>
            <p:cNvSpPr txBox="1">
              <a:spLocks noChangeArrowheads="1"/>
            </p:cNvSpPr>
            <p:nvPr/>
          </p:nvSpPr>
          <p:spPr bwMode="auto">
            <a:xfrm>
              <a:off x="3580" y="154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-5</a:t>
              </a: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6161" name="Group 68"/>
          <p:cNvGrpSpPr>
            <a:grpSpLocks/>
          </p:cNvGrpSpPr>
          <p:nvPr/>
        </p:nvGrpSpPr>
        <p:grpSpPr bwMode="auto">
          <a:xfrm>
            <a:off x="5029200" y="4648200"/>
            <a:ext cx="3276600" cy="727075"/>
            <a:chOff x="3168" y="2736"/>
            <a:chExt cx="2064" cy="458"/>
          </a:xfrm>
        </p:grpSpPr>
        <p:sp>
          <p:nvSpPr>
            <p:cNvPr id="6162" name="Text Box 33"/>
            <p:cNvSpPr txBox="1">
              <a:spLocks noChangeArrowheads="1"/>
            </p:cNvSpPr>
            <p:nvPr/>
          </p:nvSpPr>
          <p:spPr bwMode="auto">
            <a:xfrm>
              <a:off x="3168" y="2736"/>
              <a:ext cx="33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>
                  <a:solidFill>
                    <a:schemeClr val="bg1"/>
                  </a:solidFill>
                </a:rPr>
                <a:t>г)</a:t>
              </a:r>
              <a:endParaRPr lang="ru-RU" sz="1000">
                <a:solidFill>
                  <a:schemeClr val="bg1"/>
                </a:solidFill>
              </a:endParaRPr>
            </a:p>
          </p:txBody>
        </p:sp>
        <p:sp>
          <p:nvSpPr>
            <p:cNvPr id="6163" name="Line 34"/>
            <p:cNvSpPr>
              <a:spLocks noChangeShapeType="1"/>
            </p:cNvSpPr>
            <p:nvPr/>
          </p:nvSpPr>
          <p:spPr bwMode="auto">
            <a:xfrm>
              <a:off x="3568" y="2912"/>
              <a:ext cx="15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AutoShape 35"/>
            <p:cNvSpPr>
              <a:spLocks noChangeArrowheads="1"/>
            </p:cNvSpPr>
            <p:nvPr/>
          </p:nvSpPr>
          <p:spPr bwMode="auto">
            <a:xfrm>
              <a:off x="4629" y="2860"/>
              <a:ext cx="75" cy="79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5" name="Text Box 36"/>
            <p:cNvSpPr txBox="1">
              <a:spLocks noChangeArrowheads="1"/>
            </p:cNvSpPr>
            <p:nvPr/>
          </p:nvSpPr>
          <p:spPr bwMode="auto">
            <a:xfrm>
              <a:off x="4556" y="294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7</a:t>
              </a: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66" name="Text Box 37"/>
            <p:cNvSpPr txBox="1">
              <a:spLocks noChangeArrowheads="1"/>
            </p:cNvSpPr>
            <p:nvPr/>
          </p:nvSpPr>
          <p:spPr bwMode="auto">
            <a:xfrm>
              <a:off x="5076" y="2768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</a:rPr>
                <a:t>x</a:t>
              </a:r>
              <a:endParaRPr lang="ru-RU" sz="2000" i="1">
                <a:solidFill>
                  <a:schemeClr val="bg1"/>
                </a:solidFill>
              </a:endParaRPr>
            </a:p>
          </p:txBody>
        </p:sp>
        <p:sp>
          <p:nvSpPr>
            <p:cNvPr id="6167" name="Rectangle 38" descr="Широкий диагональный 2"/>
            <p:cNvSpPr>
              <a:spLocks noChangeArrowheads="1"/>
            </p:cNvSpPr>
            <p:nvPr/>
          </p:nvSpPr>
          <p:spPr bwMode="auto">
            <a:xfrm>
              <a:off x="3852" y="2820"/>
              <a:ext cx="764" cy="76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78271C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AutoShape 66"/>
            <p:cNvSpPr>
              <a:spLocks noChangeArrowheads="1"/>
            </p:cNvSpPr>
            <p:nvPr/>
          </p:nvSpPr>
          <p:spPr bwMode="auto">
            <a:xfrm>
              <a:off x="3765" y="2865"/>
              <a:ext cx="75" cy="79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9" name="Text Box 67"/>
            <p:cNvSpPr txBox="1">
              <a:spLocks noChangeArrowheads="1"/>
            </p:cNvSpPr>
            <p:nvPr/>
          </p:nvSpPr>
          <p:spPr bwMode="auto">
            <a:xfrm>
              <a:off x="3640" y="2944"/>
              <a:ext cx="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-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7</a:t>
              </a: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6" grpId="0" autoUpdateAnimBg="0"/>
      <p:bldP spid="11277" grpId="0" autoUpdateAnimBg="0"/>
      <p:bldP spid="11285" grpId="0" autoUpdateAnimBg="0"/>
      <p:bldP spid="11286" grpId="0" autoUpdateAnimBg="0"/>
      <p:bldP spid="11294" grpId="0" autoUpdateAnimBg="0"/>
      <p:bldP spid="11295" grpId="0" autoUpdateAnimBg="0"/>
      <p:bldP spid="11303" grpId="0" autoUpdateAnimBg="0"/>
      <p:bldP spid="113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556792"/>
            <a:ext cx="777686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http://school-collection.edu.ru/catalog/res/ac484573-1835-4b6e-99ba-32af669e3aaf/view/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http://school-collection.edu.ru/catalog/res/11936408-e558-45a3-b7b9-16182bcca873/view/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http://www.ziimag.narod.ru/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Зубарева И.И, Мордкович А.Г. Математика. 6 класс: Учебник для общеобразовательных учреждений. – М.: Мнемозина, 2009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414</Words>
  <Application>Microsoft Office PowerPoint</Application>
  <PresentationFormat>Экран (4:3)</PresentationFormat>
  <Paragraphs>118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Какую прямую называют координатной? </vt:lpstr>
      <vt:lpstr>Слайд 2</vt:lpstr>
      <vt:lpstr>Слайд 3</vt:lpstr>
      <vt:lpstr>Слайд 4</vt:lpstr>
      <vt:lpstr>Слайд 5</vt:lpstr>
      <vt:lpstr>Слайд 6</vt:lpstr>
    </vt:vector>
  </TitlesOfParts>
  <Company>@@@@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Зубарева И.И., Мильштейн М.С., Гамбарин В.Г.</dc:creator>
  <cp:lastModifiedBy>Admin</cp:lastModifiedBy>
  <cp:revision>42</cp:revision>
  <dcterms:created xsi:type="dcterms:W3CDTF">2001-10-16T13:37:17Z</dcterms:created>
  <dcterms:modified xsi:type="dcterms:W3CDTF">2011-11-13T12:29:49Z</dcterms:modified>
</cp:coreProperties>
</file>