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5" r:id="rId2"/>
    <p:sldId id="256" r:id="rId3"/>
    <p:sldId id="278" r:id="rId4"/>
    <p:sldId id="279" r:id="rId5"/>
    <p:sldId id="275" r:id="rId6"/>
    <p:sldId id="266" r:id="rId7"/>
    <p:sldId id="270" r:id="rId8"/>
    <p:sldId id="272" r:id="rId9"/>
    <p:sldId id="283" r:id="rId10"/>
    <p:sldId id="269" r:id="rId11"/>
    <p:sldId id="267" r:id="rId12"/>
    <p:sldId id="274" r:id="rId13"/>
    <p:sldId id="286" r:id="rId14"/>
    <p:sldId id="273" r:id="rId15"/>
    <p:sldId id="280" r:id="rId16"/>
    <p:sldId id="281" r:id="rId17"/>
    <p:sldId id="284" r:id="rId18"/>
    <p:sldId id="282" r:id="rId19"/>
    <p:sldId id="261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EB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6969D-AF24-4C0E-BDD7-4356A87E90B8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E2189-5EE4-4D9A-B6CA-091EBA9F15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E2189-5EE4-4D9A-B6CA-091EBA9F153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http://s61.radikal.ru/i174/0810/7d/aed9f2bf610ft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s61.radikal.ru/i174/0810/7d/aed9f2bf610ft.jpg" TargetMode="Externa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s61.radikal.ru/i174/0810/7d/aed9f2bf610ft.jpg" TargetMode="External"/><Relationship Id="rId3" Type="http://schemas.openxmlformats.org/officeDocument/2006/relationships/slide" Target="slide6.xml"/><Relationship Id="rId7" Type="http://schemas.openxmlformats.org/officeDocument/2006/relationships/image" Target="../media/image19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s61.radikal.ru/i174/0810/7d/aed9f2bf610ft.jpg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29.jpeg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61.radikal.ru/i174/0810/7d/aed9f2bf610ft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gif"/><Relationship Id="rId5" Type="http://schemas.openxmlformats.org/officeDocument/2006/relationships/image" Target="http://s61.radikal.ru/i174/0810/7d/aed9f2bf610ft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s61.radikal.ru/i174/0810/7d/aed9f2bf610ft.jpg" TargetMode="External"/><Relationship Id="rId7" Type="http://schemas.openxmlformats.org/officeDocument/2006/relationships/audio" Target="../media/audio1.wav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image" Target="http://s61.radikal.ru/i174/0810/7d/aed9f2bf610ft.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gif"/><Relationship Id="rId7" Type="http://schemas.openxmlformats.org/officeDocument/2006/relationships/slide" Target="slide6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s61.radikal.ru/i174/0810/7d/aed9f2bf610ft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61.radikal.ru/i174/0810/7d/aed9f2bf610ft.jpg" TargetMode="Externa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http://s61.radikal.ru/i174/0810/7d/aed9f2bf610ft.jpg" TargetMode="External"/><Relationship Id="rId5" Type="http://schemas.openxmlformats.org/officeDocument/2006/relationships/audio" Target="../media/audio1.wav"/><Relationship Id="rId10" Type="http://schemas.openxmlformats.org/officeDocument/2006/relationships/image" Target="../media/image19.jpeg"/><Relationship Id="rId4" Type="http://schemas.openxmlformats.org/officeDocument/2006/relationships/slide" Target="slide6.xml"/><Relationship Id="rId9" Type="http://schemas.openxmlformats.org/officeDocument/2006/relationships/hyperlink" Target="http://s61.radikal.ru/i174/0810/7d/aed9f2bf610ft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gif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hyperlink" Target="http://s61.radikal.ru/i174/0810/7d/aed9f2bf610ft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http://s61.radikal.ru/i174/0810/7d/aed9f2bf610ft.jpg" TargetMode="External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27.gif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15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7.jpeg"/><Relationship Id="rId7" Type="http://schemas.openxmlformats.org/officeDocument/2006/relationships/image" Target="http://s61.radikal.ru/i174/0810/7d/aed9f2bf610ft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hyperlink" Target="http://s61.radikal.ru/i174/0810/7d/aed9f2bf610ft.jpg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8.gif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http://s61.radikal.ru/i174/0810/7d/aed9f2bf610ft.jpg" TargetMode="External"/><Relationship Id="rId3" Type="http://schemas.openxmlformats.org/officeDocument/2006/relationships/slide" Target="slide6.xml"/><Relationship Id="rId7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61.radikal.ru/i174/0810/7d/aed9f2bf610ft.jpg" TargetMode="External"/><Relationship Id="rId5" Type="http://schemas.openxmlformats.org/officeDocument/2006/relationships/image" Target="../media/image15.png"/><Relationship Id="rId4" Type="http://schemas.openxmlformats.org/officeDocument/2006/relationships/audio" Target="../media/audio1.wav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http://s61.radikal.ru/i174/0810/7d/aed9f2bf610ft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s61.radikal.ru/i174/0810/7d/aed9f2bf610f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61.radikal.ru/i174/0810/7d/aed9f2bf610ft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http://s61.radikal.ru/i174/0810/7d/aed9f2bf610ft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7681938" cy="514353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Звениговская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санаторная школа-интернат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Дмитриева Татьяна Ивановна.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357694"/>
            <a:ext cx="7851648" cy="1828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71570"/>
          </a:xfrm>
        </p:spPr>
        <p:txBody>
          <a:bodyPr/>
          <a:lstStyle/>
          <a:p>
            <a:r>
              <a:rPr lang="ru-RU" dirty="0" smtClean="0"/>
              <a:t>   Финляндия.</a:t>
            </a:r>
            <a:endParaRPr lang="ru-RU" dirty="0"/>
          </a:p>
        </p:txBody>
      </p:sp>
      <p:pic>
        <p:nvPicPr>
          <p:cNvPr id="3074" name="Picture 2" descr="http://articat.ru/images/000003/4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6888" y="1965378"/>
            <a:ext cx="2714644" cy="4000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643050"/>
            <a:ext cx="5257808" cy="492922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       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Финляндии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новогоднего деда зовут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Йоулупукки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 носит высокую конусообразную шапку, длинные волосы и красную одежду. Его окружают гномы в островерхих шапочках и накидках, отороченных белым мехом. 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Йоулупукки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переводе с финского означает «рождественский козёл», «рождественский дед», «лесной человек».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Йоулупукки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есть жена —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Муори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(«старая хозяйка») — олицетворение зимы. В помощниках 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Йоулупукки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служат гномы, которые в течение года сидят в «Пещерах Эха» и слушают, как себя ведут дети во всем мире, а перед Рождеством разбирают рождественскую почту, помогают готовить и упаковывать подарки.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newy6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0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14678" y="607220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786314" y="607220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643702" y="121442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28596" y="635795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572396" y="621508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857488" y="121442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572528" y="171448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42844" y="157161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5286380" y="64291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58034" cy="771508"/>
          </a:xfrm>
        </p:spPr>
        <p:txBody>
          <a:bodyPr/>
          <a:lstStyle/>
          <a:p>
            <a:r>
              <a:rPr lang="ru-RU" sz="4400" dirty="0" smtClean="0"/>
              <a:t>        Швеция.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4071934" y="2071678"/>
            <a:ext cx="4500594" cy="403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В Швеции два Деда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Мороза:сутулый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дед с шишковатым носом  –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Юлтомтен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 карлик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Юлниссаар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 тот и другой под Новый год ходят по домам и  оставляют подарки на подоконниках.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       В Швеции перед Новым годом дети выбирают королеву света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Люцию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. Её наряжают в белое платье, на голову надевают корону с зажженными свечами.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Люция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приносит подарки детям и лакомства домашним животным: кошке — сливки, собаке — сахарную косточку, ослику — морковь.</a:t>
            </a:r>
          </a:p>
          <a:p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8" descr="newy6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0700" y="635795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6526217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42873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92933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07154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214546" y="150017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428992" y="621508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500694" y="71435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858016" y="621508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143900" y="164305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501090" y="321468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3"/>
          <p:cNvPicPr>
            <a:picLocks/>
          </p:cNvPicPr>
          <p:nvPr/>
        </p:nvPicPr>
        <p:blipFill>
          <a:blip r:embed="rId9"/>
          <a:srcRect l="7317" t="46297" r="41463" b="12963"/>
          <a:stretch>
            <a:fillRect/>
          </a:stretch>
        </p:blipFill>
        <p:spPr bwMode="auto">
          <a:xfrm>
            <a:off x="1500166" y="3857628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Юлтомтен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1571612"/>
            <a:ext cx="2511270" cy="28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Норвегия.</a:t>
            </a:r>
            <a:endParaRPr lang="ru-RU" dirty="0"/>
          </a:p>
        </p:txBody>
      </p:sp>
      <p:pic>
        <p:nvPicPr>
          <p:cNvPr id="5" name="Picture 4" descr="kbdm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3301582" cy="328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2214554"/>
            <a:ext cx="4929222" cy="47833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6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Норвежский Дед Мороз - это рождественский гном. Норвежский рождественский гном живет вместе с домашними животными на дворе. Чтобы  задобрить гнома ему готовят рождественскую кашу . Сытый и довольный гном приносит подарки детям, он носит красную шапочку и длинную белую бороду. Подарки детям можно положить под ёлку, а можно, как делают многие норвежские отцы,  явиться в костюме гнома с большим мешком подарков за плечами</a:t>
            </a:r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8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5786" y="642939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42844" y="200024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358214" y="628652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43306" y="50004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428860" y="592933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72066" y="164305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215338" y="164305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214414" y="50004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286248" y="642939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643570" y="621508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072198" y="78579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928926" y="200024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zvonoche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28604"/>
            <a:ext cx="219351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    Япония.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7"/>
            <a:ext cx="3686172" cy="428324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000108"/>
            <a:ext cx="5400684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Японского Деда Мороза зовут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Сегацу-сан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Господин Новый год. 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Сегацу-сан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одет в небесно-голубое кимоно. Ему приходится ходить по домам целую неделю, которую японцы называют "золотой". Любимое новогоднее развлечение девочек - игра в волан, а мальчишки в дни праздника запускают традиционного воздушного змея. Самый популярный новогодний аксессуар - грабли. Каждый японец считает, что иметь их необходимо, чтобы на Новый год было чем загребать счастье. Для японского Деда Мороза перед домами строят небольшие воротца из бамбуковых палочек с сосновыми ветками. Дети наряжаются в новую одежду, чтобы в наступающем году быть здоровыми и удачливыми. </a:t>
            </a:r>
          </a:p>
        </p:txBody>
      </p:sp>
      <p:pic>
        <p:nvPicPr>
          <p:cNvPr id="8194" name="Picture 2" descr="http://www.rustoys.ru/voda.php?im=hellens_21359126734d2f70a4ed567.jpg"/>
          <p:cNvPicPr>
            <a:picLocks noChangeAspect="1" noChangeArrowheads="1"/>
          </p:cNvPicPr>
          <p:nvPr/>
        </p:nvPicPr>
        <p:blipFill>
          <a:blip r:embed="rId2"/>
          <a:srcRect l="48000" r="-6501" b="-5857"/>
          <a:stretch>
            <a:fillRect/>
          </a:stretch>
        </p:blipFill>
        <p:spPr bwMode="auto">
          <a:xfrm>
            <a:off x="571472" y="2428868"/>
            <a:ext cx="2786082" cy="3357586"/>
          </a:xfrm>
          <a:prstGeom prst="rect">
            <a:avLst/>
          </a:prstGeom>
          <a:noFill/>
        </p:spPr>
      </p:pic>
      <p:pic>
        <p:nvPicPr>
          <p:cNvPr id="8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8143900" y="658018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78579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072330" y="85723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2857488" y="78579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643042" y="578645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5786" y="157161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57554" y="235743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28652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78579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6526217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457200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3966" y="135729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снежинка_5">
            <a:hlinkClick r:id="rId6" action="ppaction://hlinksldjump">
              <a:snd r:embed="rId7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621508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 descr="newy66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-142900"/>
            <a:ext cx="1562104" cy="15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86446" y="128586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Узбекистан.</a:t>
            </a:r>
            <a:endParaRPr lang="ru-RU" dirty="0"/>
          </a:p>
        </p:txBody>
      </p:sp>
      <p:pic>
        <p:nvPicPr>
          <p:cNvPr id="9" name="Picture 4" descr="kbdm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3735" y="1928801"/>
            <a:ext cx="3278133" cy="37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785926"/>
            <a:ext cx="4143404" cy="45689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Узбекистане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зовут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(дословно "Снежный Дед"). Он одет в полосатый халат и красную тюбетейку. В кишлаки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Корбобо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въезжает на ослике, навьюченном мешками с новогодними подарками.  Гостя встречает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Коргыз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(Снегурочка).</a:t>
            </a:r>
          </a:p>
        </p:txBody>
      </p:sp>
      <p:pic>
        <p:nvPicPr>
          <p:cNvPr id="11" name="Picture 8" descr="newy6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14290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072198" y="592933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4429124" y="150017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714612" y="57148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42910" y="157161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86512" y="107154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786182" y="335756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071802" y="642939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42844" y="571501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072462" y="592933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снежинка_5">
            <a:hlinkClick r:id="rId7" action="ppaction://hlinksldjump">
              <a:snd r:embed="rId8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4414" y="635795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снежинка_5">
            <a:hlinkClick r:id="rId7" action="ppaction://hlinksldjump">
              <a:snd r:embed="rId8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635795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снежинка_5">
            <a:hlinkClick r:id="rId7" action="ppaction://hlinksldjump">
              <a:snd r:embed="rId8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71435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im0-tub-ru.yandex.net/i?id=68270837-63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928670"/>
            <a:ext cx="2500330" cy="19335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8"/>
          </a:xfrm>
        </p:spPr>
        <p:txBody>
          <a:bodyPr/>
          <a:lstStyle/>
          <a:p>
            <a:r>
              <a:rPr lang="ru-RU" dirty="0" smtClean="0"/>
              <a:t>       Россия.</a:t>
            </a:r>
            <a:endParaRPr lang="ru-RU" dirty="0"/>
          </a:p>
        </p:txBody>
      </p:sp>
      <p:pic>
        <p:nvPicPr>
          <p:cNvPr id="5" name="Picture 4" descr="kbdm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3250209" cy="424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Только у российского Деда Мороза есть семья.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Жена - Зима и внучка – Снегурочка.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-1071594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-642966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-714404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-1285908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-571528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-1214470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-714404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-1357346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86776" y="-1143032"/>
            <a:ext cx="344433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-1571660"/>
            <a:ext cx="357190" cy="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34" y="-642966"/>
            <a:ext cx="357190" cy="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-1643098"/>
            <a:ext cx="357190" cy="3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6526217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01090" y="285749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78579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14351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114298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8148" y="614364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42926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242886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-main-pic" descr="Картинка 21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7715272" y="214311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-main-pic" descr="Картинка 21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4357686" y="100010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-main-pic" descr="Картинка 21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71472" y="300037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-main-pic" descr="Картинка 21 из 64000">
            <a:hlinkClick r:id="rId9"/>
          </p:cNvPr>
          <p:cNvPicPr>
            <a:picLocks noChangeAspect="1" noChangeArrowheads="1"/>
          </p:cNvPicPr>
          <p:nvPr/>
        </p:nvPicPr>
        <p:blipFill>
          <a:blip r:embed="rId10" r:link="rId11" cstate="print"/>
          <a:srcRect/>
          <a:stretch>
            <a:fillRect/>
          </a:stretch>
        </p:blipFill>
        <p:spPr bwMode="auto">
          <a:xfrm>
            <a:off x="5000628" y="607220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53 C -0.03072 0.08958 -0.03715 0.14629 -0.00642 0.16574 C -0.00121 0.17291 0.00313 0.18032 0.00556 0.18958 C 0.00452 0.21967 0.00434 0.22083 -0.00156 0.24351 C -0.00399 0.26921 -0.01441 0.29837 -0.00156 0.32291 C -0.00104 0.32523 0.00018 0.33101 0.00191 0.3324 C 0.00417 0.33425 0.00678 0.33449 0.00921 0.33564 C 0.01042 0.33611 0.01268 0.33726 0.01268 0.33726 C 0.01355 0.33935 0.01441 0.34143 0.01511 0.34351 C 0.01598 0.34652 0.01754 0.353 0.01754 0.353 C 0.01563 0.375 0.00869 0.38634 0.00556 0.40717 C 0.0066 0.4706 0.00278 0.46157 0.01146 0.49606 C 0.01268 0.50671 0.01511 0.51458 0.01754 0.52453 C 0.01858 0.53935 0.02171 0.55763 0.01511 0.5706 C 0.0125 0.58449 0.00886 0.59791 0.00678 0.6118 C 0.00747 0.63564 0.004 0.65972 0.01754 0.67685 C 0.0191 0.68425 0.01997 0.69166 0.02101 0.69907 C 0.02136 0.74629 0.02153 0.79328 0.02223 0.8405 C 0.0224 0.85324 0.02882 0.86087 0.03646 0.86574 C 0.03872 0.87453 0.03924 0.88171 0.04011 0.8912 C 0.03785 0.92199 0.04184 0.92546 0.02466 0.93726 C 0.01858 0.953 0.01806 0.97314 0.01025 0.98796 C 0.00955 0.9912 0.00782 0.99421 0.00799 0.99745 C 0.00886 1.01226 0.0099 1.01342 0.01754 1.01967 C 0.02275 1.02384 0.02466 1.02731 0.03056 1.02939 C 0.03525 1.03541 0.03629 1.03796 0.03768 1.04675 C 0.03577 1.0868 0.04341 1.10416 0.01632 1.11666 C 0.01389 1.12777 0.01094 1.13865 0.00921 1.15 C 0.01112 1.20138 0.00174 1.20347 0.02344 1.22129 C 0.02622 1.2287 0.02587 1.22546 0.02587 1.23078 " pathEditMode="relative" ptsTypes="fffffffffffffffffffffffffffff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53 C -0.03072 0.08958 -0.03715 0.14629 -0.00642 0.16574 C -0.00121 0.17291 0.00313 0.18032 0.00556 0.18958 C 0.00452 0.21967 0.00434 0.22083 -0.00156 0.24351 C -0.00399 0.26921 -0.01441 0.29837 -0.00156 0.32291 C -0.00104 0.32523 0.00018 0.33101 0.00191 0.3324 C 0.00417 0.33425 0.00678 0.33449 0.00921 0.33564 C 0.01042 0.33611 0.01268 0.33726 0.01268 0.33726 C 0.01355 0.33935 0.01441 0.34143 0.01511 0.34351 C 0.01598 0.34652 0.01754 0.353 0.01754 0.353 C 0.01563 0.375 0.00869 0.38634 0.00556 0.40717 C 0.0066 0.4706 0.00278 0.46157 0.01146 0.49606 C 0.01268 0.50671 0.01511 0.51458 0.01754 0.52453 C 0.01858 0.53935 0.02171 0.55763 0.01511 0.5706 C 0.0125 0.58449 0.00886 0.59791 0.00678 0.6118 C 0.00747 0.63564 0.004 0.65972 0.01754 0.67685 C 0.0191 0.68425 0.01997 0.69166 0.02101 0.69907 C 0.02136 0.74629 0.02153 0.79328 0.02223 0.8405 C 0.0224 0.85324 0.02882 0.86087 0.03646 0.86574 C 0.03872 0.87453 0.03924 0.88171 0.04011 0.8912 C 0.03785 0.92199 0.04184 0.92546 0.02466 0.93726 C 0.01858 0.953 0.01806 0.97314 0.01025 0.98796 C 0.00955 0.9912 0.00782 0.99421 0.00799 0.99745 C 0.00886 1.01226 0.0099 1.01342 0.01754 1.01967 C 0.02275 1.02384 0.02466 1.02731 0.03056 1.02939 C 0.03525 1.03541 0.03629 1.03796 0.03768 1.04675 C 0.03577 1.0868 0.04341 1.10416 0.01632 1.11666 C 0.01389 1.12777 0.01094 1.13865 0.00921 1.15 C 0.01112 1.20138 0.00174 1.20347 0.02344 1.22129 C 0.02622 1.2287 0.02587 1.22546 0.02587 1.23078 " pathEditMode="relative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5254 C 0.00034 0.08333 0.00052 0.11342 -0.00052 0.14305 C -0.00087 0.15185 -0.00521 0.16551 -0.01007 0.16805 C -0.01823 0.18148 -0.0217 0.19768 -0.02552 0.21551 C -0.02518 0.2243 -0.02518 0.23333 -0.02431 0.24236 C -0.0217 0.26875 -0.00417 0.3044 0.00903 0.31828 C 0.0118 0.32477 0.01441 0.33102 0.01736 0.3375 C 0.01771 0.33912 0.01805 0.34097 0.01857 0.34282 C 0.01927 0.34514 0.02048 0.34629 0.021 0.34861 C 0.02326 0.35833 0.02274 0.36898 0.02326 0.3787 C 0.02291 0.38727 0.02291 0.39583 0.02205 0.40393 C 0.02187 0.40625 0.02048 0.40787 0.01979 0.40926 C 0.01493 0.42546 0.00972 0.44259 0.00069 0.45301 C -0.0007 0.45949 -0.00521 0.47037 -0.00521 0.47037 C -0.00591 0.47477 -0.00868 0.47893 -0.00886 0.48356 C -0.00938 0.50879 -0.0132 0.55231 0.00659 0.56365 C 0.01024 0.57106 0.01284 0.57801 0.01857 0.58055 C 0.02239 0.58472 0.02482 0.58935 0.02934 0.5919 C 0.03055 0.59467 0.03159 0.59722 0.03281 0.6 C 0.03385 0.60162 0.03541 0.6037 0.03646 0.60509 C 0.04236 0.61643 0.03559 0.60555 0.03993 0.61643 C 0.04166 0.62176 0.046 0.63032 0.046 0.63055 C 0.04739 0.64097 0.05139 0.64768 0.05312 0.65879 C 0.05278 0.66713 0.0526 0.67523 0.05191 0.68356 C 0.05052 0.70208 0.03628 0.70347 0.02812 0.70995 C 0.0243 0.71597 0.01996 0.7206 0.01614 0.72731 C 0.01423 0.74236 0.01041 0.74166 0.00659 0.75393 C 0.00139 0.7706 0.00989 0.74815 0.00312 0.76504 C 0.00139 0.77592 -0.00122 0.78657 -0.00295 0.79745 C -0.00226 0.82824 -0.00591 0.85694 0.00538 0.88078 C 0.00816 0.89421 0.01684 0.89768 0.02326 0.90578 C 0.0276 0.91134 0.03524 0.92453 0.03524 0.925 C 0.03698 0.93287 0.03906 0.94097 0.04357 0.94606 C 0.04739 0.95625 0.05069 0.9669 0.05312 0.97778 C 0.05087 1.01203 0.05225 1.02523 0.03524 1.04282 C 0.03298 1.0537 0.0283 1.06389 0.02569 1.07546 C 0.02517 1.07778 0.025 1.07986 0.02448 1.08264 C 0.02378 1.08657 0.02205 1.09398 0.02205 1.09444 C 0.02239 1.10509 0.0217 1.11574 0.02326 1.12639 C 0.02569 1.14236 0.03923 1.15625 0.04826 1.16041 C 0.05104 1.16713 0.05746 1.17407 0.06267 1.17407 L 0.06979 1.17592 " pathEditMode="relative" rAng="0" ptsTypes="ffffffffffffffffffffffffffffffffffffffff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56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0.053 C -0.03072 0.08958 -0.03715 0.14629 -0.00642 0.16574 C -0.00121 0.17291 0.00313 0.18032 0.00556 0.18958 C 0.00452 0.21967 0.00434 0.22083 -0.00156 0.24351 C -0.00399 0.26921 -0.01441 0.29837 -0.00156 0.32291 C -0.00104 0.32523 0.00018 0.33101 0.00191 0.3324 C 0.00417 0.33425 0.00678 0.33449 0.00921 0.33564 C 0.01042 0.33611 0.01268 0.33726 0.01268 0.33726 C 0.01355 0.33935 0.01441 0.34143 0.01511 0.34351 C 0.01598 0.34652 0.01754 0.353 0.01754 0.353 C 0.01563 0.375 0.00869 0.38634 0.00556 0.40717 C 0.0066 0.4706 0.00278 0.46157 0.01146 0.49606 C 0.01268 0.50671 0.01511 0.51458 0.01754 0.52453 C 0.01858 0.53935 0.02171 0.55763 0.01511 0.5706 C 0.0125 0.58449 0.00886 0.59791 0.00678 0.6118 C 0.00747 0.63564 0.004 0.65972 0.01754 0.67685 C 0.0191 0.68425 0.01997 0.69166 0.02101 0.69907 C 0.02136 0.74629 0.02153 0.79328 0.02223 0.8405 C 0.0224 0.85324 0.02882 0.86087 0.03646 0.86574 C 0.03872 0.87453 0.03924 0.88171 0.04011 0.8912 C 0.03785 0.92199 0.04184 0.92546 0.02466 0.93726 C 0.01858 0.953 0.01806 0.97314 0.01025 0.98796 C 0.00955 0.9912 0.00782 0.99421 0.00799 0.99745 C 0.00886 1.01226 0.0099 1.01342 0.01754 1.01967 C 0.02275 1.02384 0.02466 1.02731 0.03056 1.02939 C 0.03525 1.03541 0.03629 1.03796 0.03768 1.04675 C 0.03577 1.0868 0.04341 1.10416 0.01632 1.11666 C 0.01389 1.12777 0.01094 1.13865 0.00921 1.15 C 0.01112 1.20138 0.00174 1.20347 0.02344 1.22129 C 0.02622 1.2287 0.02587 1.22546 0.02587 1.23078 " pathEditMode="relative" ptsTypes="ffffffff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r>
              <a:rPr lang="ru-RU" dirty="0" smtClean="0"/>
              <a:t>История Деда Мороза.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21992" y="1857364"/>
            <a:ext cx="6421974" cy="521497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Если говорить о происхождении нашего родного Деда Мороза, то его прямым предком значится восточнославянский дух холода Трескун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Студенец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Мороз). С тех пор, как в России начали отмечать Новый Год, в домах стал появляться старый дед, с бородой, в валенках. В одной руке он нес мешок с подарками, а в другой – палку. Тогда Дед Мороз не был веселым старичком, который распевал песенки. Подарки он, конечно же, дарил, но только самым умным и послушным, а остальным хорошенько доставалось палкой. Но годы шли, и Дед Мороз старел и добрел: перестал раздавать тумаки, а стал просто запугивать плохих детей страшными сказками. Но в наше время Дед Мороз уже никого не наказывает и не пугает, а только раздает подарки и веселит всех у новогодней елки. Палка превратилась в волшебный посох, который не только отогревает все живое в лютые морозы, но и помогает Дедушке Морозу играть с детишками в разные забавные игры. Со временем у Дедушки появилась внучка – Снегурочка, которая стала помогать разносить подарки и рассказывать сказки.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-fotki.yandex.ru/get/4714/90468072.3e4/0_756a0_822d121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2528906" cy="4214842"/>
          </a:xfrm>
          <a:prstGeom prst="rect">
            <a:avLst/>
          </a:prstGeom>
          <a:noFill/>
        </p:spPr>
      </p:pic>
      <p:pic>
        <p:nvPicPr>
          <p:cNvPr id="5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628652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20700" y="50004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21442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1508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2860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592933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07167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28586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42873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28" y="392906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newy6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0"/>
            <a:ext cx="1371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Деда Мороза.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2571744"/>
            <a:ext cx="4186238" cy="414037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1998 российской родиной Деда        Мороза был назван Великий Устюг - древнейший город Вологодской области.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Живет Дед Мороз в своей собственной резиденции.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со своей свитой, внучкой Снегурочкой и сказочными героями всегда рад гостям. Встречает он их в Тронном зале, где стоит сказочный трон, на котором можно посидеть и загадать желание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14348" y="614364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928926" y="192880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71736" y="557214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72264" y="642939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571868" y="635795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3929058" y="342900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831262" y="242886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86314" y="85723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357290" y="57148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снежинка_5">
            <a:hlinkClick r:id="rId5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221455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снежинка_5">
            <a:hlinkClick r:id="rId5" action="ppaction://hlinksldjump">
              <a:snd r:embed="rId6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592933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F:\мдедд\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285992"/>
            <a:ext cx="410425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одержимое 17"/>
          <p:cNvSpPr>
            <a:spLocks noGrp="1"/>
          </p:cNvSpPr>
          <p:nvPr>
            <p:ph sz="half" idx="1"/>
          </p:nvPr>
        </p:nvSpPr>
        <p:spPr>
          <a:xfrm>
            <a:off x="457200" y="2285992"/>
            <a:ext cx="4043362" cy="40689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Picture 26" descr="na_moroz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14290"/>
            <a:ext cx="1563901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Новогодняя елка.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00364" y="1920084"/>
            <a:ext cx="5686436" cy="46521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 новогодняя ёлка была введена Петром 1.</a:t>
            </a:r>
          </a:p>
          <a:p>
            <a:pPr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Он повелел 1 января 1700 года украсить все дома еловыми  (или можжевеловыми) ветвями. К середине XIX века зимняя красавица стала привычной       для горожан, хотя в деревнях такого «древнего народного обычая» ещё не знали. </a:t>
            </a:r>
          </a:p>
          <a:p>
            <a:pPr marL="342900" indent="-34290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Но ёлка эта ещё не была новогодней —она называлась       рождественской и </a:t>
            </a:r>
          </a:p>
          <a:p>
            <a:pPr marL="342900" indent="-342900">
              <a:buNone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украшалась игрушками,  лакомствами, предназначенными  в подарок гостям, и свечами,     а макушку её увенчивала восьмиконечная рождественская звезда — серебряная или золотая.</a:t>
            </a:r>
          </a:p>
        </p:txBody>
      </p:sp>
      <p:pic>
        <p:nvPicPr>
          <p:cNvPr id="6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7" y="2749405"/>
            <a:ext cx="428628" cy="4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614364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72" y="6143644"/>
            <a:ext cx="348057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7" y="1610144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488" y="0"/>
            <a:ext cx="487279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592933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 descr="elka1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9"/>
          <a:srcRect/>
          <a:stretch>
            <a:fillRect/>
          </a:stretch>
        </p:blipFill>
        <p:spPr>
          <a:xfrm>
            <a:off x="142844" y="2071678"/>
            <a:ext cx="2614583" cy="3828103"/>
          </a:xfrm>
          <a:noFill/>
          <a:ln/>
        </p:spPr>
      </p:pic>
      <p:pic>
        <p:nvPicPr>
          <p:cNvPr id="10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2428868"/>
            <a:ext cx="462522" cy="47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928670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143380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42939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1608" y="71252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86380" y="500042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28926" y="2714620"/>
            <a:ext cx="357165" cy="36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4" descr="снежинка_5">
            <a:hlinkClick r:id="rId2" action="ppaction://hlinksldjump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1571612"/>
            <a:ext cx="285752" cy="29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7" descr="newy65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786578" y="0"/>
            <a:ext cx="1857388" cy="18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Счастливого нового года!</a:t>
            </a:r>
            <a:endParaRPr lang="ru-RU" dirty="0"/>
          </a:p>
        </p:txBody>
      </p:sp>
      <p:pic>
        <p:nvPicPr>
          <p:cNvPr id="10" name="Picture 5" descr="head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1857364"/>
            <a:ext cx="7872960" cy="4857784"/>
          </a:xfrm>
          <a:prstGeom prst="rect">
            <a:avLst/>
          </a:prstGeom>
          <a:noFill/>
          <a:ln/>
        </p:spPr>
      </p:pic>
      <p:pic>
        <p:nvPicPr>
          <p:cNvPr id="78850" name="Picture 2" descr="http://im4-tub-ru.yandex.net/i?id=370486129-4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0"/>
            <a:ext cx="252728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1.10486 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i="1" dirty="0" smtClean="0">
                <a:latin typeface="Georgia" pitchFamily="18" charset="0"/>
              </a:rPr>
              <a:t/>
            </a:r>
            <a:br>
              <a:rPr lang="ru-RU" sz="6000" i="1" dirty="0" smtClean="0">
                <a:latin typeface="Georgia" pitchFamily="18" charset="0"/>
              </a:rPr>
            </a:br>
            <a:r>
              <a:rPr lang="ru-RU" sz="6000" i="1" dirty="0" smtClean="0">
                <a:latin typeface="Georgia" pitchFamily="18" charset="0"/>
              </a:rPr>
              <a:t> Новый </a:t>
            </a:r>
            <a:r>
              <a:rPr lang="ru-RU" sz="6000" i="1" dirty="0" smtClean="0">
                <a:latin typeface="Georgia" pitchFamily="18" charset="0"/>
              </a:rPr>
              <a:t>год</a:t>
            </a:r>
            <a:r>
              <a:rPr lang="ru-RU" sz="6000" i="1" dirty="0" smtClean="0">
                <a:latin typeface="Georgia" pitchFamily="18" charset="0"/>
              </a:rPr>
              <a:t>.</a:t>
            </a:r>
            <a:r>
              <a:rPr lang="ru-RU" sz="6000" i="1" dirty="0" smtClean="0">
                <a:latin typeface="Georgia" pitchFamily="18" charset="0"/>
              </a:rPr>
              <a:t/>
            </a:r>
            <a:br>
              <a:rPr lang="ru-RU" sz="6000" i="1" dirty="0" smtClean="0">
                <a:latin typeface="Georgia" pitchFamily="18" charset="0"/>
              </a:rPr>
            </a:br>
            <a:endParaRPr lang="ru-RU" sz="6000" i="1" dirty="0" smtClean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ru-RU" sz="2800" i="1" u="sng" dirty="0" smtClean="0">
              <a:latin typeface="Franklin Gothic Heavy" pitchFamily="34" charset="0"/>
            </a:endParaRPr>
          </a:p>
        </p:txBody>
      </p:sp>
      <p:pic>
        <p:nvPicPr>
          <p:cNvPr id="5" name="Picture 7" descr="newy6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86190"/>
            <a:ext cx="16668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newy4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71744"/>
            <a:ext cx="2897187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3" descr="star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621508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3" descr="star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378619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star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85789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star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121442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star3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64318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9" descr="sta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4572008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9" descr="sta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500034" y="1000108"/>
            <a:ext cx="285752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9" descr="star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714356"/>
            <a:ext cx="285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250030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35729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228599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85762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335756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21481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150017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614364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3108" y="35004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8214" y="14285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4285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64318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487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5" descr="star5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71462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1" descr="star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15404" y="2643182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1" descr="star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143512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1" descr="star1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2285992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207167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63000" y="92867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278605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514351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28612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9" descr="star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364331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http://img-fotki.yandex.ru/get/4714/90468072.3e4/0_756a0_822d1213_X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3636" y="3143248"/>
            <a:ext cx="192882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0898" name="Picture 2" descr="http://im8-tub-ru.yandex.net/i?id=48163007-47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428604"/>
            <a:ext cx="852586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</a:t>
            </a:r>
            <a:r>
              <a:rPr lang="ru-RU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нимание!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7858180" cy="143827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lang="ru-RU" sz="14400" dirty="0" smtClean="0"/>
              <a:t>Новый Год - самый  загадочный праздник,</a:t>
            </a:r>
          </a:p>
          <a:p>
            <a:pPr algn="ctr"/>
            <a:r>
              <a:rPr lang="ru-RU" sz="14400" dirty="0" smtClean="0"/>
              <a:t>открывающий нам мир добрых </a:t>
            </a:r>
          </a:p>
          <a:p>
            <a:pPr algn="ctr"/>
            <a:r>
              <a:rPr lang="ru-RU" sz="14400" dirty="0" smtClean="0"/>
              <a:t>сказок и волшебства. </a:t>
            </a:r>
          </a:p>
          <a:p>
            <a:pPr algn="ctr"/>
            <a:r>
              <a:rPr lang="ru-RU" sz="14400" dirty="0" smtClean="0"/>
              <a:t>Доверчивые малыши, деловитые</a:t>
            </a:r>
          </a:p>
          <a:p>
            <a:pPr algn="ctr"/>
            <a:r>
              <a:rPr lang="ru-RU" sz="14400" dirty="0" smtClean="0"/>
              <a:t>подростки, серьезные взрослые и </a:t>
            </a:r>
          </a:p>
          <a:p>
            <a:pPr algn="ctr"/>
            <a:r>
              <a:rPr lang="ru-RU" sz="14400" dirty="0" smtClean="0"/>
              <a:t>милые </a:t>
            </a:r>
            <a:r>
              <a:rPr lang="ru-RU" sz="14400" dirty="0" err="1" smtClean="0"/>
              <a:t>бабульки</a:t>
            </a:r>
            <a:r>
              <a:rPr lang="ru-RU" sz="14400" dirty="0" smtClean="0"/>
              <a:t> - все считают минуты до </a:t>
            </a:r>
          </a:p>
          <a:p>
            <a:pPr algn="ctr"/>
            <a:r>
              <a:rPr lang="ru-RU" sz="14400" dirty="0" smtClean="0"/>
              <a:t>наступления праздника</a:t>
            </a:r>
            <a:r>
              <a:rPr lang="ru-RU" sz="14400" b="1" dirty="0" smtClean="0"/>
              <a:t>. </a:t>
            </a:r>
            <a:endParaRPr lang="ru-RU" sz="1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178592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3" descr="newy6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0"/>
            <a:ext cx="1076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newy9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564357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8572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49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564357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628652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85723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29652" y="457200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0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 descr="star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928934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128586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85749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00024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600076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075" y="4155567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114298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85789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8572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5600319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442913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5" descr="star5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535782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2000240"/>
            <a:ext cx="7643866" cy="30003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•А Вам интересно узнать, когда и как отмечается рождение года: какие обычаи, связанные со встречей Нового года, существуют у разных народов, в разных странах мира? Как и когда именно ёлка стала главным новогодним украшением? Тогда отправимся вместе искать Новый год…</a:t>
            </a:r>
          </a:p>
        </p:txBody>
      </p:sp>
      <p:pic>
        <p:nvPicPr>
          <p:cNvPr id="5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21442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64357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500702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sta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5000636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62" y="250030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000636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92867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786454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5" descr="star5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857892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a950870187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28604"/>
            <a:ext cx="1497012" cy="208915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США, Канада, Англия, страны западной Европы.</a:t>
            </a:r>
            <a:endParaRPr lang="ru-RU" dirty="0"/>
          </a:p>
        </p:txBody>
      </p:sp>
      <p:pic>
        <p:nvPicPr>
          <p:cNvPr id="5" name="Picture 4" descr="kbdm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382" y="2071678"/>
            <a:ext cx="3071618" cy="36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1920085"/>
            <a:ext cx="4900618" cy="443484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этих странах Деда Мороза называют Санта-Клаусом. Он одет в красную курточку, отороченную белым мехом и в красные шаровары. На голове — красный колпак.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Санта-Клаус путешествует по воздуху на оленях и входит в дом через трубу. Дети оставляют ему под ёлкой молоко и печенье.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Санта-Клаус, то есть Рождественский дед,  дарит подарки детям на Рождество Христово. </a:t>
            </a:r>
            <a:endParaRPr lang="ru-RU" sz="29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7" descr="newy1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14356"/>
            <a:ext cx="214947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1090" y="621508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62" y="171448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171448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7154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00010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8619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600076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снежинка_5">
            <a:hlinkClick r:id="rId4" action="ppaction://hlinksldjump">
              <a:snd r:embed="rId5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214678" y="6286520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        Италия.</a:t>
            </a:r>
            <a:endParaRPr lang="ru-RU" dirty="0"/>
          </a:p>
        </p:txBody>
      </p:sp>
      <p:pic>
        <p:nvPicPr>
          <p:cNvPr id="5" name="Picture 6" descr="Бефана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1476364" cy="22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kbdm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643050"/>
            <a:ext cx="2857520" cy="21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28794" y="1571612"/>
            <a:ext cx="25003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Италии Новый год начинается шестого января. Все итальянские ребятишки с нетерпением ждут добрую Фею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Бефану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Она прилетает ночью на волшебной метле, открывает двери маленьким золотым ключиком и, войдя в комнату, где спят дети, наполняет подарками детские чулки, специально подвешенные к камину.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643314"/>
            <a:ext cx="30718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Баббо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Натале - итальянский Дед Мороз. В Италии считается, что Новый год надо начинать, освободившись от всего старого. Поэтому в Новогоднюю ночь принято выбрасывать из окон старые вещи.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newy6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419228" cy="137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214678" y="658018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643702" y="85723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857224" y="114298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214414" y="485776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285720" y="635795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4857752" y="542926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857620" y="242886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main-pic" descr="Картинка 21 из 64000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 flipV="1">
            <a:off x="8072462" y="6357958"/>
            <a:ext cx="405637" cy="36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снежинка_5">
            <a:hlinkClick r:id="rId8" action="ppaction://hlinksldjump">
              <a:snd r:embed="rId9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43966" y="107154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снежинка_5">
            <a:hlinkClick r:id="rId8" action="ppaction://hlinksldjump">
              <a:snd r:embed="rId9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457200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 descr="снежинка_5">
            <a:hlinkClick r:id="rId8" action="ppaction://hlinksldjump">
              <a:snd r:embed="rId9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121442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    Германия.</a:t>
            </a:r>
            <a:endParaRPr lang="ru-RU" dirty="0"/>
          </a:p>
        </p:txBody>
      </p:sp>
      <p:pic>
        <p:nvPicPr>
          <p:cNvPr id="9" name="Picture 4" descr="kbdm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947" y="2214554"/>
            <a:ext cx="29050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496" y="2285991"/>
            <a:ext cx="4143404" cy="406893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Германии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Вайнахтсманн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Рождественский дед - появляется на ослике. Перед сном дети ставят на стол тарелку для подарков, а в башмаки кладут сено - угощение для его ослика. В Германии считается счастливой приметой встретить в новогоднюю ночь трубочиста и выпачкаться о сажу. А перед самой полуночью принято залезать на стулья и столы и "впрыгивать" в Новый год, радостно крича.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785926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0010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6526217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50017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43578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143644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снежинка_5">
            <a:hlinkClick r:id="rId3" action="ppaction://hlinksldjump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29652" y="2285992"/>
            <a:ext cx="323300" cy="33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929058" y="428625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1714480" y="635795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929058" y="71435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8215338" y="464344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-main-pic" descr="Картинка 21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214942" y="600076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9" descr="4bf238a2bc8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285728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571480"/>
            <a:ext cx="8229600" cy="107157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Франция.</a:t>
            </a:r>
            <a:endParaRPr lang="ru-RU" sz="5400" dirty="0"/>
          </a:p>
        </p:txBody>
      </p:sp>
      <p:pic>
        <p:nvPicPr>
          <p:cNvPr id="5" name="Picture 4" descr="kbdm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499" y="2285992"/>
            <a:ext cx="32597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8992" y="857208"/>
            <a:ext cx="5357850" cy="600079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два Деда Мороза. Одного зовут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Пэр-Ноэль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означает Отец Рождество. Он добрый и приносит детям в корзине подарки. Этот бородатый старик носит меховую шапку и теплый дорожный плащ. В его корзине спрятаны розги для непослушных и ленивых детей. По традиции Пер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Ноэль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приехав к дому на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осле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деревянных башмаках и с корзиной подарков, проникает через дымоход в дом, раскладывая подарки в обувь, оставленную перед камином.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Антиподом Пера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Ноэля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является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Фуетар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дед с розгами, который наказывает ребенка, который плохо вёл себя в прошедшем году.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Традиционно за новогодним столом французы выбирают «Бобового короля», которым становится тот, кому достался запеченный в новогоднем пироге боб. Бобовый король всю новогоднюю ночь отдает приказы, которым все должны подчиняться.</a:t>
            </a:r>
          </a:p>
        </p:txBody>
      </p:sp>
      <p:pic>
        <p:nvPicPr>
          <p:cNvPr id="6" name="Picture 8" descr="newy6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0"/>
            <a:ext cx="1485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214414" y="178592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214678" y="658018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85720" y="614364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714612" y="200024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572528" y="1142984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072066" y="92867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14282" y="128586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429520" y="628652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2143108" y="585789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7" r:link="rId6" cstate="print"/>
          <a:srcRect/>
          <a:stretch>
            <a:fillRect/>
          </a:stretch>
        </p:blipFill>
        <p:spPr bwMode="auto">
          <a:xfrm>
            <a:off x="6500826" y="142852"/>
            <a:ext cx="21431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8831262" y="485776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21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1857356" y="57148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r>
              <a:rPr lang="ru-RU" dirty="0" smtClean="0"/>
              <a:t>     Испания.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14744" y="2000240"/>
            <a:ext cx="4786346" cy="435468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декабря из Испании на корабле прибывает Бельгийский Дед Мороз - Св. Николай. Он едет на коне, облаченный в митру и белую епископскую мантию. Его сопровождает слуга - мавр, который несет мешок с подарками и розги для шалунов.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kbd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645" y="2285992"/>
            <a:ext cx="296535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6000760" y="100010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00034" y="635795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643306" y="142873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472" y="1357298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500562" y="6429396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786710" y="5929330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21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071802" y="142852"/>
            <a:ext cx="3127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9" descr="4bf238a2bc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0"/>
            <a:ext cx="178595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</TotalTime>
  <Words>1215</Words>
  <PresentationFormat>Экран (4:3)</PresentationFormat>
  <Paragraphs>69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  Новый год. </vt:lpstr>
      <vt:lpstr> </vt:lpstr>
      <vt:lpstr>Слайд 4</vt:lpstr>
      <vt:lpstr>США, Канада, Англия, страны западной Европы.</vt:lpstr>
      <vt:lpstr>        Италия.</vt:lpstr>
      <vt:lpstr>    Германия.</vt:lpstr>
      <vt:lpstr>     Франция.</vt:lpstr>
      <vt:lpstr>     Испания.</vt:lpstr>
      <vt:lpstr>   Финляндия.</vt:lpstr>
      <vt:lpstr>        Швеция.</vt:lpstr>
      <vt:lpstr>Норвегия.</vt:lpstr>
      <vt:lpstr>    Япония.</vt:lpstr>
      <vt:lpstr>Узбекистан.</vt:lpstr>
      <vt:lpstr>       Россия.</vt:lpstr>
      <vt:lpstr>История Деда Мороза.</vt:lpstr>
      <vt:lpstr>Родина Деда Мороза.</vt:lpstr>
      <vt:lpstr>Новогодняя елка.</vt:lpstr>
      <vt:lpstr>Счастливого нового года!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STOSCOMP</cp:lastModifiedBy>
  <cp:revision>140</cp:revision>
  <dcterms:modified xsi:type="dcterms:W3CDTF">2013-01-25T20:05:55Z</dcterms:modified>
</cp:coreProperties>
</file>