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8" r:id="rId2"/>
    <p:sldId id="285" r:id="rId3"/>
    <p:sldId id="284" r:id="rId4"/>
    <p:sldId id="283" r:id="rId5"/>
    <p:sldId id="282" r:id="rId6"/>
    <p:sldId id="281" r:id="rId7"/>
    <p:sldId id="279" r:id="rId8"/>
    <p:sldId id="278" r:id="rId9"/>
    <p:sldId id="277" r:id="rId10"/>
    <p:sldId id="275" r:id="rId11"/>
    <p:sldId id="274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1619980314960662"/>
          <c:y val="0.1662578740157479"/>
          <c:w val="0.85046686351706036"/>
          <c:h val="0.7006299212598472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2012-2013</c:v>
                </c:pt>
                <c:pt idx="1">
                  <c:v>2013-2014</c:v>
                </c:pt>
                <c:pt idx="2">
                  <c:v>2014-2015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0.8</c:v>
                </c:pt>
                <c:pt idx="1">
                  <c:v>0.85000000000000064</c:v>
                </c:pt>
                <c:pt idx="2">
                  <c:v>0.9</c:v>
                </c:pt>
              </c:numCache>
            </c:numRef>
          </c:val>
        </c:ser>
        <c:shape val="cone"/>
        <c:axId val="74130560"/>
        <c:axId val="74132096"/>
        <c:axId val="0"/>
      </c:bar3DChart>
      <c:catAx>
        <c:axId val="741305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4132096"/>
        <c:crosses val="autoZero"/>
        <c:auto val="1"/>
        <c:lblAlgn val="ctr"/>
        <c:lblOffset val="100"/>
      </c:catAx>
      <c:valAx>
        <c:axId val="74132096"/>
        <c:scaling>
          <c:orientation val="minMax"/>
        </c:scaling>
        <c:axPos val="l"/>
        <c:majorGridlines/>
        <c:numFmt formatCode="0%" sourceLinked="1"/>
        <c:tickLblPos val="nextTo"/>
        <c:crossAx val="74130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1EF29-5857-4CF1-B80A-515061993A5F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C5F2F-0F78-4D27-9498-755778AB10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4EDAF9-1D02-447A-A3B8-F546E0E5B7E9}" type="slidenum">
              <a:rPr lang="ru-RU" smtClean="0">
                <a:latin typeface="Arial" charset="0"/>
              </a:rPr>
              <a:pPr/>
              <a:t>3</a:t>
            </a:fld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DCC68AA-9B79-4646-94EC-085F5094825D}" type="datetimeFigureOut">
              <a:rPr lang="ru-RU" smtClean="0"/>
              <a:pPr/>
              <a:t>29.03.2015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9CF04D5-AF65-4FF0-8A52-2EEFDB59AD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4536504" cy="280831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КОЗЛОВ ВЛАДИМИР ИВАНОВИЧ</a:t>
            </a:r>
            <a:endParaRPr lang="ru-RU" sz="5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ctr" eaLnBrk="1" hangingPunct="1"/>
            <a:endParaRPr lang="ru-RU" sz="2800" dirty="0" smtClean="0">
              <a:latin typeface="Times New Roman" pitchFamily="18" charset="0"/>
            </a:endParaRPr>
          </a:p>
          <a:p>
            <a:pPr marR="0" algn="ctr" eaLnBrk="1" hangingPunct="1"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</a:endParaRPr>
          </a:p>
          <a:p>
            <a:pPr marR="0" algn="ctr" eaLnBrk="1" hangingPunct="1">
              <a:buFont typeface="Wingdings" pitchFamily="2" charset="2"/>
              <a:buNone/>
            </a:pPr>
            <a:endParaRPr lang="ru-RU" sz="2500" dirty="0" smtClean="0">
              <a:latin typeface="Times New Roman" pitchFamily="18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23850" y="4797152"/>
            <a:ext cx="8496622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учитель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технологии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высшей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категории и преподаватель-организатор ОБЖ высшей категории,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стаж работы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29 лет,</a:t>
            </a:r>
          </a:p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в МКОУ «СОШ №17» – 29 лет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Arial" pitchFamily="34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2400" dirty="0">
              <a:latin typeface="Arial" pitchFamily="34" charset="0"/>
            </a:endParaRPr>
          </a:p>
        </p:txBody>
      </p:sp>
      <p:pic>
        <p:nvPicPr>
          <p:cNvPr id="1027" name="Picture 3" descr="C:\Users\1\Desktop\De-_KgXQEU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260648"/>
            <a:ext cx="3388400" cy="44644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5040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b="1" dirty="0" smtClean="0"/>
              <a:t>ПУБЛИЧНАЯ ПРЕЗЕНТАЦИЯ </a:t>
            </a:r>
          </a:p>
          <a:p>
            <a:pPr algn="ctr"/>
            <a:r>
              <a:rPr lang="ru-RU" b="1" dirty="0" smtClean="0"/>
              <a:t>ПРОФЕССИОНАЛЬНОМУ И МЕСТНОМУ СООБЩЕСТВУ РЕЗУЛЬТАТОВ </a:t>
            </a:r>
          </a:p>
          <a:p>
            <a:pPr algn="ctr"/>
            <a:r>
              <a:rPr lang="ru-RU" b="1" dirty="0" smtClean="0"/>
              <a:t>ПЕДАГОГИЧЕСКОЙ ДЕЯТЕЛЬНОСТИ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260649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Обмениваюсь опытом на сайтах </a:t>
            </a:r>
            <a:r>
              <a:rPr lang="ru-RU" sz="2400" dirty="0" smtClean="0"/>
              <a:t>                                профессиональных </a:t>
            </a:r>
            <a:r>
              <a:rPr lang="ru-RU" sz="2400" dirty="0"/>
              <a:t>сообществ творческих </a:t>
            </a:r>
            <a:r>
              <a:rPr lang="ru-RU" sz="2400" dirty="0" smtClean="0"/>
              <a:t>учителей</a:t>
            </a:r>
            <a:endParaRPr lang="ru-RU" sz="2400" dirty="0"/>
          </a:p>
        </p:txBody>
      </p:sp>
      <p:pic>
        <p:nvPicPr>
          <p:cNvPr id="5123" name="Picture 3" descr="C:\Users\1\Desktop\стр интерн выставка работ\3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36858">
            <a:off x="3165636" y="1374953"/>
            <a:ext cx="3351600" cy="5292000"/>
          </a:xfrm>
          <a:prstGeom prst="rect">
            <a:avLst/>
          </a:prstGeom>
          <a:noFill/>
        </p:spPr>
      </p:pic>
      <p:pic>
        <p:nvPicPr>
          <p:cNvPr id="5122" name="Picture 2" descr="C:\Users\1\Desktop\стр интерн выставка работ\2Безымян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43140">
            <a:off x="4756758" y="3996026"/>
            <a:ext cx="3737167" cy="2772000"/>
          </a:xfrm>
          <a:prstGeom prst="rect">
            <a:avLst/>
          </a:prstGeom>
          <a:noFill/>
        </p:spPr>
      </p:pic>
      <p:pic>
        <p:nvPicPr>
          <p:cNvPr id="5124" name="Picture 4" descr="C:\Users\1\Desktop\стр интерн выставка работ\Свидетельство Презентация к уроку в 10 классе Здоровый образ жизн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595139">
            <a:off x="279723" y="1765475"/>
            <a:ext cx="3816000" cy="25031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188640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Участие  </a:t>
            </a:r>
            <a:r>
              <a:rPr lang="ru-RU" sz="2400" dirty="0"/>
              <a:t>во </a:t>
            </a:r>
            <a:r>
              <a:rPr lang="ru-RU" sz="2400" dirty="0" smtClean="0"/>
              <a:t>всероссийских конференциях и конкурсах</a:t>
            </a:r>
            <a:endParaRPr lang="ru-RU" sz="2400" dirty="0"/>
          </a:p>
        </p:txBody>
      </p:sp>
      <p:pic>
        <p:nvPicPr>
          <p:cNvPr id="9" name="Рисунок 8" descr="диплом.jpg"/>
          <p:cNvPicPr>
            <a:picLocks noChangeAspect="1"/>
          </p:cNvPicPr>
          <p:nvPr/>
        </p:nvPicPr>
        <p:blipFill>
          <a:blip r:embed="rId2" cstate="email">
            <a:lum bright="-30000" contrast="20000"/>
          </a:blip>
          <a:stretch>
            <a:fillRect/>
          </a:stretch>
        </p:blipFill>
        <p:spPr>
          <a:xfrm>
            <a:off x="4932046" y="1412776"/>
            <a:ext cx="3416582" cy="4752000"/>
          </a:xfrm>
          <a:prstGeom prst="rect">
            <a:avLst/>
          </a:prstGeom>
        </p:spPr>
      </p:pic>
      <p:pic>
        <p:nvPicPr>
          <p:cNvPr id="1026" name="Picture 2" descr="C:\Users\1\Desktop\фото знаки\P106078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836712"/>
            <a:ext cx="3672000" cy="489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0" y="188641"/>
            <a:ext cx="65162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Постоянно и активно занимаюсь повышением своей квалификации, имею план профессионального развития. </a:t>
            </a:r>
            <a:endParaRPr lang="ru-RU" dirty="0" smtClean="0"/>
          </a:p>
          <a:p>
            <a:pPr algn="ctr"/>
            <a:r>
              <a:rPr lang="ru-RU" dirty="0" smtClean="0"/>
              <a:t>За </a:t>
            </a:r>
            <a:r>
              <a:rPr lang="ru-RU" dirty="0"/>
              <a:t>последние 5 лет </a:t>
            </a:r>
            <a:r>
              <a:rPr lang="ru-RU" dirty="0" smtClean="0"/>
              <a:t>прошёл </a:t>
            </a:r>
            <a:r>
              <a:rPr lang="ru-RU" dirty="0"/>
              <a:t>следующие курсы </a:t>
            </a:r>
            <a:endParaRPr lang="ru-RU" dirty="0" smtClean="0"/>
          </a:p>
          <a:p>
            <a:pPr algn="ctr"/>
            <a:r>
              <a:rPr lang="ru-RU" dirty="0" smtClean="0"/>
              <a:t>как учитель ОБЖ и технологии:</a:t>
            </a:r>
            <a:endParaRPr lang="ru-RU" dirty="0"/>
          </a:p>
        </p:txBody>
      </p:sp>
      <p:pic>
        <p:nvPicPr>
          <p:cNvPr id="1026" name="Picture 2" descr="C:\Users\1\Desktop\скакнер1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16216" y="764704"/>
            <a:ext cx="2351993" cy="3109163"/>
          </a:xfrm>
          <a:prstGeom prst="rect">
            <a:avLst/>
          </a:prstGeom>
          <a:noFill/>
        </p:spPr>
      </p:pic>
      <p:pic>
        <p:nvPicPr>
          <p:cNvPr id="1027" name="Picture 3" descr="C:\Users\1\Desktop\скакнер1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1762586" y="1197854"/>
            <a:ext cx="2738508" cy="3312368"/>
          </a:xfrm>
          <a:prstGeom prst="rect">
            <a:avLst/>
          </a:prstGeom>
          <a:noFill/>
        </p:spPr>
      </p:pic>
      <p:pic>
        <p:nvPicPr>
          <p:cNvPr id="1028" name="Picture 4" descr="C:\Users\1\Desktop\скакнер1\3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400000">
            <a:off x="662505" y="3594079"/>
            <a:ext cx="2544912" cy="3366883"/>
          </a:xfrm>
          <a:prstGeom prst="rect">
            <a:avLst/>
          </a:prstGeom>
          <a:noFill/>
        </p:spPr>
      </p:pic>
      <p:pic>
        <p:nvPicPr>
          <p:cNvPr id="1029" name="Picture 5" descr="C:\Users\1\Desktop\скакнер1\Безымянный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60032" y="3068960"/>
            <a:ext cx="2567651" cy="33123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3238" y="260350"/>
            <a:ext cx="8640762" cy="1944688"/>
          </a:xfrm>
        </p:spPr>
        <p:txBody>
          <a:bodyPr anchor="t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Создание учителем условий для приобретения обучающимися позитивного социального опыта.</a:t>
            </a:r>
            <a:endParaRPr lang="ru-RU" b="1" cap="none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251520" y="2060848"/>
            <a:ext cx="45365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Основная цель, которую я ставлю перед собой – это формирование ключевой компетентности учащихся – их способности и готовности использовать усвоенные знания, умения и способы деятельности в реальной жизни для решения практических задач. </a:t>
            </a:r>
          </a:p>
        </p:txBody>
      </p:sp>
      <p:pic>
        <p:nvPicPr>
          <p:cNvPr id="4098" name="Picture 2" descr="C:\Users\1\Desktop\P10507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8480" y="3284984"/>
            <a:ext cx="4064000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71296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/>
              <a:t>Участие </a:t>
            </a:r>
            <a:r>
              <a:rPr lang="ru-RU" sz="2800" dirty="0"/>
              <a:t>в </a:t>
            </a:r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социально направленной </a:t>
            </a:r>
            <a:r>
              <a:rPr lang="ru-RU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деятельности.</a:t>
            </a:r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2800" dirty="0" smtClean="0"/>
              <a:t>Долгосрочные </a:t>
            </a:r>
            <a:r>
              <a:rPr lang="ru-RU" sz="2800" dirty="0"/>
              <a:t>проекты обучающихся </a:t>
            </a:r>
            <a:r>
              <a:rPr lang="ru-RU" sz="2800" dirty="0" smtClean="0"/>
              <a:t>                               по </a:t>
            </a:r>
            <a:r>
              <a:rPr lang="ru-RU" sz="2800" dirty="0"/>
              <a:t>данной </a:t>
            </a:r>
            <a:r>
              <a:rPr lang="ru-RU" sz="2800" dirty="0" smtClean="0"/>
              <a:t>проблеме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8313" y="1628801"/>
          <a:ext cx="8135937" cy="504055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11450"/>
                <a:gridCol w="2713037"/>
                <a:gridCol w="2711450"/>
              </a:tblGrid>
              <a:tr h="98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Тема проекта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3133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2012-2013  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«Трать деньги с умом»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класс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</a:tr>
              <a:tr h="129252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2013-2014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«Иной образ жизни»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«Это нужно живым»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10 класс</a:t>
                      </a:r>
                    </a:p>
                  </a:txBody>
                  <a:tcPr marL="68580" marR="68580" marT="0" marB="0" horzOverflow="overflow"/>
                </a:tc>
              </a:tr>
              <a:tr h="144574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2014-2015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kumimoji="0" lang="ru-RU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itchFamily="34" charset="0"/>
                          <a:cs typeface="Calibri" pitchFamily="34" charset="0"/>
                        </a:rPr>
                        <a:t>«Это нужно живым»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«Проблема бедности»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«Моя Родина. Моё Ставрополье, мой Солнечнодольск»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  <a:defRPr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класс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65F9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1"/>
            <a:ext cx="871296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Участие в проектах, </a:t>
            </a:r>
            <a:r>
              <a:rPr lang="ru-RU" sz="28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направленных </a:t>
            </a:r>
            <a:r>
              <a:rPr lang="ru-RU" sz="28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 улучшения качества окружающей среды</a:t>
            </a:r>
            <a:endParaRPr lang="ru-RU" sz="2800" dirty="0"/>
          </a:p>
          <a:p>
            <a:pPr>
              <a:defRPr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8313" y="1772816"/>
          <a:ext cx="8136135" cy="468313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68772"/>
                <a:gridCol w="3551908"/>
                <a:gridCol w="2015455"/>
              </a:tblGrid>
              <a:tr h="75278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Год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Тема проекта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/>
                </a:tc>
              </a:tr>
              <a:tr h="967871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8900" algn="l"/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2012-2013 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«День Земли - каждый день»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 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15966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2013-2014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«Волонтерское движение»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10 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  <a:tr h="18028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  <a:tab pos="920750" algn="l"/>
                          <a:tab pos="990600" algn="l"/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2014-2015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«Земля в опасности»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«Современная энергетика и окружающая среда»</a:t>
                      </a:r>
                      <a:endParaRPr kumimoji="0" lang="ru-RU" sz="1800" b="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класс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21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11 класс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704A3D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Анализируя данные, приведенные на диаграмме о количестве учеников, работающих над проектами по защите окружающей среды и принимавших участие в ежегодном </a:t>
            </a:r>
            <a:r>
              <a:rPr lang="ru-RU" dirty="0" smtClean="0"/>
              <a:t> </a:t>
            </a:r>
            <a:r>
              <a:rPr lang="ru-RU" dirty="0"/>
              <a:t>субботнике в апреле, можно сделать вывод, что у школьников успешно формируется активная гражданская позиция и ответственность за результаты своей деятельности. </a:t>
            </a:r>
          </a:p>
        </p:txBody>
      </p:sp>
      <p:pic>
        <p:nvPicPr>
          <p:cNvPr id="1026" name="Picture 2" descr="C:\Users\1\Desktop\IMG_04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1556792"/>
            <a:ext cx="4104456" cy="3096344"/>
          </a:xfrm>
          <a:prstGeom prst="rect">
            <a:avLst/>
          </a:prstGeom>
          <a:noFill/>
        </p:spPr>
      </p:pic>
      <p:pic>
        <p:nvPicPr>
          <p:cNvPr id="1027" name="Picture 3" descr="C:\Users\1\Desktop\P10103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556792"/>
            <a:ext cx="4104456" cy="3096344"/>
          </a:xfrm>
          <a:prstGeom prst="rect">
            <a:avLst/>
          </a:prstGeom>
          <a:noFill/>
        </p:spPr>
      </p:pic>
      <p:graphicFrame>
        <p:nvGraphicFramePr>
          <p:cNvPr id="7" name="Диаграмма 6"/>
          <p:cNvGraphicFramePr/>
          <p:nvPr/>
        </p:nvGraphicFramePr>
        <p:xfrm>
          <a:off x="2357422" y="4509120"/>
          <a:ext cx="480686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1"/>
            <a:ext cx="84249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Участие в решении проблем местного социума</a:t>
            </a:r>
            <a:endParaRPr lang="ru-RU" sz="2400" dirty="0"/>
          </a:p>
          <a:p>
            <a:pPr algn="ctr">
              <a:defRPr/>
            </a:pPr>
            <a:endParaRPr lang="ru-RU" sz="2400" dirty="0"/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51520" y="692697"/>
            <a:ext cx="864096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Для формирования активной гражданской позиции учащихся и стимулирования инициативы школьников по улучшению мира, в котором они живут, ученики нашей школы участвовали в проекте </a:t>
            </a:r>
            <a:r>
              <a:rPr lang="ru-RU" sz="2000" dirty="0" smtClean="0"/>
              <a:t>–   </a:t>
            </a:r>
            <a:r>
              <a:rPr lang="ru-RU" sz="2000" dirty="0"/>
              <a:t>межпредметном учебном модуле "</a:t>
            </a:r>
            <a:r>
              <a:rPr lang="ru-RU" sz="2000" dirty="0" smtClean="0"/>
              <a:t>Мемориал Славы".</a:t>
            </a:r>
            <a:endParaRPr lang="ru-RU" sz="2000" dirty="0"/>
          </a:p>
          <a:p>
            <a:pPr algn="ctr"/>
            <a:r>
              <a:rPr lang="ru-RU" sz="2000" dirty="0"/>
              <a:t>Основная идея учебного модуля заключается в ознакомлении учащихся </a:t>
            </a:r>
            <a:r>
              <a:rPr lang="ru-RU" sz="2000" dirty="0" smtClean="0"/>
              <a:t> школы </a:t>
            </a:r>
            <a:r>
              <a:rPr lang="ru-RU" sz="2000" dirty="0"/>
              <a:t>с </a:t>
            </a:r>
            <a:r>
              <a:rPr lang="ru-RU" sz="2000" dirty="0" smtClean="0"/>
              <a:t>историей  создания мемориала «Славы».        </a:t>
            </a:r>
          </a:p>
          <a:p>
            <a:pPr algn="ctr"/>
            <a:r>
              <a:rPr lang="ru-RU" sz="2000" dirty="0" smtClean="0"/>
              <a:t> Никогда не увянут у подножия памятника живые цветы. Каждый год в </a:t>
            </a:r>
          </a:p>
          <a:p>
            <a:pPr algn="ctr"/>
            <a:r>
              <a:rPr lang="ru-RU" sz="2000" dirty="0" smtClean="0"/>
              <a:t>День Победы люди приходят сюда, чтобы отдать дань памяти павших     </a:t>
            </a:r>
          </a:p>
          <a:p>
            <a:pPr algn="ctr"/>
            <a:r>
              <a:rPr lang="ru-RU" sz="2000" dirty="0" smtClean="0"/>
              <a:t> от рук фашистов. Школьники несут вахту памяти у мемориала.</a:t>
            </a:r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5122" name="Picture 2" descr="C:\Users\1\Desktop\P104073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3501008"/>
            <a:ext cx="4352032" cy="3168352"/>
          </a:xfrm>
          <a:prstGeom prst="rect">
            <a:avLst/>
          </a:prstGeom>
          <a:noFill/>
        </p:spPr>
      </p:pic>
      <p:pic>
        <p:nvPicPr>
          <p:cNvPr id="5123" name="Picture 3" descr="C:\Users\1\Desktop\P10306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3501008"/>
            <a:ext cx="4176464" cy="31683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260648"/>
            <a:ext cx="8964488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Особенно хотелось бы отметить мой </a:t>
            </a:r>
            <a:r>
              <a:rPr lang="ru-RU" dirty="0" smtClean="0"/>
              <a:t>опыт активного </a:t>
            </a:r>
            <a:r>
              <a:rPr lang="ru-RU" dirty="0"/>
              <a:t>использования в учебном процессе </a:t>
            </a:r>
            <a:r>
              <a:rPr lang="ru-RU" dirty="0" smtClean="0"/>
              <a:t>проектных </a:t>
            </a:r>
            <a:r>
              <a:rPr lang="ru-RU" dirty="0"/>
              <a:t>методов обучения в </a:t>
            </a:r>
            <a:r>
              <a:rPr lang="ru-RU" dirty="0" smtClean="0"/>
              <a:t>сочетании с </a:t>
            </a:r>
            <a:r>
              <a:rPr lang="ru-RU" dirty="0"/>
              <a:t>информационно-коммуникационными технологиями, который позволяет достичь высоких образовательных результатов, необходимых для жизни в современном </a:t>
            </a:r>
            <a:r>
              <a:rPr lang="ru-RU" dirty="0" smtClean="0"/>
              <a:t> </a:t>
            </a:r>
            <a:r>
              <a:rPr lang="ru-RU" dirty="0"/>
              <a:t>обществе</a:t>
            </a:r>
          </a:p>
          <a:p>
            <a:endParaRPr lang="ru-RU" sz="2400" dirty="0"/>
          </a:p>
          <a:p>
            <a:endParaRPr lang="ru-RU" dirty="0"/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683568" y="5949280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/>
              <a:t>примеры ученических работ размещены на моём  сайте по адресу </a:t>
            </a:r>
            <a:r>
              <a:rPr lang="en-US" sz="2000" dirty="0" smtClean="0"/>
              <a:t>  "http://nsportal.ru/kozlov-vladimir-ivanovich" </a:t>
            </a:r>
            <a:endParaRPr lang="ru-RU" sz="2000" dirty="0"/>
          </a:p>
        </p:txBody>
      </p:sp>
      <p:pic>
        <p:nvPicPr>
          <p:cNvPr id="9218" name="Picture 2" descr="C:\Users\1\Desktop\стр интерн выставка работ\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772816"/>
            <a:ext cx="7056000" cy="38099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323528" y="188640"/>
            <a:ext cx="84969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Использую в своей работе опыт других учителей. Пользуюсь следующими образовательными ресурсами:</a:t>
            </a:r>
          </a:p>
        </p:txBody>
      </p:sp>
      <p:pic>
        <p:nvPicPr>
          <p:cNvPr id="11266" name="Picture 2" descr="C:\Users\1\Desktop\3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1720" y="1196752"/>
            <a:ext cx="5040000" cy="2998482"/>
          </a:xfrm>
          <a:prstGeom prst="rect">
            <a:avLst/>
          </a:prstGeom>
          <a:noFill/>
        </p:spPr>
      </p:pic>
      <p:pic>
        <p:nvPicPr>
          <p:cNvPr id="11268" name="Picture 4" descr="C:\Users\1\Desktop\Безымян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1283784">
            <a:off x="146736" y="2970510"/>
            <a:ext cx="4284000" cy="3392165"/>
          </a:xfrm>
          <a:prstGeom prst="rect">
            <a:avLst/>
          </a:prstGeom>
          <a:noFill/>
        </p:spPr>
      </p:pic>
      <p:pic>
        <p:nvPicPr>
          <p:cNvPr id="11267" name="Picture 3" descr="C:\Users\1\Desktop\5Безымянный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12614">
            <a:off x="4850343" y="3170273"/>
            <a:ext cx="3960000" cy="31385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0" y="18864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Мною разработаны  дидактические материалы  и </a:t>
            </a:r>
            <a:r>
              <a:rPr lang="ru-RU" sz="2400" dirty="0" smtClean="0"/>
              <a:t>уроки.         </a:t>
            </a:r>
          </a:p>
          <a:p>
            <a:pPr algn="ctr"/>
            <a:r>
              <a:rPr lang="ru-RU" sz="2400" dirty="0" smtClean="0"/>
              <a:t> С </a:t>
            </a:r>
            <a:r>
              <a:rPr lang="ru-RU" sz="2400" dirty="0"/>
              <a:t>опытом своей работы я делюсь с коллегами. </a:t>
            </a:r>
            <a:r>
              <a:rPr lang="ru-RU" sz="2400" dirty="0" smtClean="0"/>
              <a:t>Часть </a:t>
            </a:r>
            <a:r>
              <a:rPr lang="ru-RU" sz="2400" dirty="0"/>
              <a:t>моих разработок можно найти в сети </a:t>
            </a:r>
            <a:r>
              <a:rPr lang="ru-RU" sz="2400" dirty="0" smtClean="0"/>
              <a:t>Интернет</a:t>
            </a:r>
            <a:endParaRPr lang="ru-RU" sz="2400" dirty="0"/>
          </a:p>
        </p:txBody>
      </p:sp>
      <p:pic>
        <p:nvPicPr>
          <p:cNvPr id="9" name="Picture 2" descr="C:\Users\1\Desktop\сканер\2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197991">
            <a:off x="4643058" y="2001579"/>
            <a:ext cx="3456000" cy="4398552"/>
          </a:xfrm>
          <a:prstGeom prst="rect">
            <a:avLst/>
          </a:prstGeom>
          <a:noFill/>
        </p:spPr>
      </p:pic>
      <p:pic>
        <p:nvPicPr>
          <p:cNvPr id="4098" name="Picture 2" descr="C:\Users\1\Desktop\2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870247">
            <a:off x="756692" y="1749827"/>
            <a:ext cx="2988000" cy="44302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72</TotalTime>
  <Words>454</Words>
  <Application>Microsoft Office PowerPoint</Application>
  <PresentationFormat>Экран (4:3)</PresentationFormat>
  <Paragraphs>62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КОЗЛОВ ВЛАДИМИР ИВАНОВИЧ</vt:lpstr>
      <vt:lpstr>Создание учителем условий для приобретения обучающимися позитивного социального опыта.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21</cp:revision>
  <dcterms:created xsi:type="dcterms:W3CDTF">2015-03-28T18:01:38Z</dcterms:created>
  <dcterms:modified xsi:type="dcterms:W3CDTF">2015-03-28T20:25:42Z</dcterms:modified>
</cp:coreProperties>
</file>