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3"/>
  </p:notesMasterIdLst>
  <p:sldIdLst>
    <p:sldId id="269" r:id="rId2"/>
    <p:sldId id="263" r:id="rId3"/>
    <p:sldId id="305" r:id="rId4"/>
    <p:sldId id="307" r:id="rId5"/>
    <p:sldId id="300" r:id="rId6"/>
    <p:sldId id="303" r:id="rId7"/>
    <p:sldId id="312" r:id="rId8"/>
    <p:sldId id="273" r:id="rId9"/>
    <p:sldId id="301" r:id="rId10"/>
    <p:sldId id="302" r:id="rId11"/>
    <p:sldId id="31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4660"/>
  </p:normalViewPr>
  <p:slideViewPr>
    <p:cSldViewPr>
      <p:cViewPr>
        <p:scale>
          <a:sx n="64" d="100"/>
          <a:sy n="64" d="100"/>
        </p:scale>
        <p:origin x="-174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33AFB2-3476-4346-B7F4-61358D6B3A25}" type="datetimeFigureOut">
              <a:rPr lang="ru-RU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CAB61D-B69F-4EE6-999E-F355B7F56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17307-0DAB-453E-BDBB-4454CF46269C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284282B-A10B-4114-984F-F31DD70059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0F49B-712B-4228-8CBC-8C4954FCAC50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DB7F0-E161-4820-AF51-B0264FBBFB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F20BF-0F56-4418-8092-1A283209BF10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D1D4C-48A3-4D29-8907-E077D9C1FF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DFBC5-0636-4766-8976-E254E156B4D8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04FFC7E-8BF5-4D01-9BD9-ED506EFFF1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E9A51-70C3-4DAD-A3DA-A9FF8FE1B387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FF2CF-2169-498C-A323-E2F1E0042F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89FDA-D49E-4E99-A70B-A03F5686351E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5A400-7F7D-44C7-B675-7D7C9CEF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5B20F-0195-46B6-8F30-1A6081553CEB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935F56E-4C16-45A6-AB70-308D0EA40E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5E5BF-FFC5-40BA-A149-913DF100B56F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03F29-35FA-44D9-AFF8-1C9CE64CD0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4C582-2553-4698-BC17-3B88ACC9926B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BF1FD-0BF0-4262-A6A6-E212B6AC98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8F42E-B505-42F8-8D36-60D6092DA31C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17556-B6E4-4535-8101-A28CDAEC98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EDB8B-EC10-4B8B-8FD7-83A53A401712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8B57-A5C2-41C9-ADEE-FC638D9B3D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5926C1-9F81-4002-B63E-B9B7DD037578}" type="datetimeFigureOut">
              <a:rPr lang="ru-RU" smtClean="0"/>
              <a:pPr>
                <a:defRPr/>
              </a:pPr>
              <a:t>28.03.2015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34339C-09FA-430F-B453-691978623C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4536504" cy="2808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КОЗЛОВ ВЛАДИМИР ИВАНОВИЧ</a:t>
            </a:r>
            <a:endParaRPr lang="ru-RU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ctr" eaLnBrk="1" hangingPunct="1"/>
            <a:endParaRPr lang="ru-RU" sz="2800" dirty="0" smtClean="0">
              <a:latin typeface="Times New Roman" pitchFamily="18" charset="0"/>
            </a:endParaRPr>
          </a:p>
          <a:p>
            <a:pPr marR="0" algn="ctr" eaLnBrk="1" hangingPunct="1"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</a:endParaRPr>
          </a:p>
          <a:p>
            <a:pPr marR="0" algn="ctr" eaLnBrk="1" hangingPunct="1"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23850" y="4797152"/>
            <a:ext cx="8496622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технологии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высшей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категории и преподаватель-организатор ОБЖ высшей категории,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стаж работы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29 лет,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МКОУ «СОШ №17» – 29 лет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dirty="0">
              <a:latin typeface="Arial" pitchFamily="34" charset="0"/>
            </a:endParaRPr>
          </a:p>
        </p:txBody>
      </p:sp>
      <p:pic>
        <p:nvPicPr>
          <p:cNvPr id="1027" name="Picture 3" descr="C:\Users\1\Desktop\De-_KgXQEU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60648"/>
            <a:ext cx="3388400" cy="4464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ПУБЛИЧНАЯ ПРЕЗЕНТАЦИЯ </a:t>
            </a:r>
          </a:p>
          <a:p>
            <a:pPr algn="ctr"/>
            <a:r>
              <a:rPr lang="ru-RU" b="1" dirty="0" smtClean="0"/>
              <a:t>ПРОФЕССИОНАЛЬНОМУ И МЕСТНОМУ СООБЩЕСТВУ РЕЗУЛЬТАТОВ </a:t>
            </a:r>
          </a:p>
          <a:p>
            <a:pPr algn="ctr"/>
            <a:r>
              <a:rPr lang="ru-RU" b="1" dirty="0" smtClean="0"/>
              <a:t>ПЕДАГОГИЧЕСКОЙ ДЕЯТЕЛЬНОСТИ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188640"/>
            <a:ext cx="5292080" cy="5760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КРУЖОК «УМЕЛЫЕ РУКИ»</a:t>
            </a:r>
            <a:endParaRPr lang="ru-RU" dirty="0"/>
          </a:p>
        </p:txBody>
      </p:sp>
      <p:pic>
        <p:nvPicPr>
          <p:cNvPr id="4098" name="Picture 2" descr="C:\Users\1\Desktop\фото новые\P1060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996952"/>
            <a:ext cx="3904500" cy="3420000"/>
          </a:xfrm>
          <a:prstGeom prst="rect">
            <a:avLst/>
          </a:prstGeom>
          <a:noFill/>
        </p:spPr>
      </p:pic>
      <p:pic>
        <p:nvPicPr>
          <p:cNvPr id="4099" name="Picture 3" descr="C:\Users\1\Desktop\фото новые\P10607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764704"/>
            <a:ext cx="4064000" cy="3037840"/>
          </a:xfrm>
          <a:prstGeom prst="rect">
            <a:avLst/>
          </a:prstGeom>
          <a:noFill/>
        </p:spPr>
      </p:pic>
      <p:pic>
        <p:nvPicPr>
          <p:cNvPr id="4101" name="Picture 5" descr="C:\Users\1\Desktop\фото новые\P10607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221088"/>
            <a:ext cx="3251200" cy="2438400"/>
          </a:xfrm>
          <a:prstGeom prst="rect">
            <a:avLst/>
          </a:prstGeom>
          <a:noFill/>
        </p:spPr>
      </p:pic>
      <p:pic>
        <p:nvPicPr>
          <p:cNvPr id="4102" name="Picture 6" descr="C:\Users\1\Desktop\фото новые\P10607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4221088"/>
            <a:ext cx="2443480" cy="2438400"/>
          </a:xfrm>
          <a:prstGeom prst="rect">
            <a:avLst/>
          </a:prstGeom>
          <a:noFill/>
        </p:spPr>
      </p:pic>
      <p:pic>
        <p:nvPicPr>
          <p:cNvPr id="4100" name="Picture 4" descr="C:\Users\1\Desktop\фото новые\P10607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188640"/>
            <a:ext cx="352552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Для достижения положительных результатов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учебно-воспитательного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процесса важную роль играет заинтересованность детей обучением, а также привлечение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работе на уроках всех учеников с различным интеллектуальным потенциалом. Я решаю эту проблему следующими методами и технологиями обучения:</a:t>
            </a:r>
          </a:p>
          <a:p>
            <a:pPr algn="ctr"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разнообразный вид деятельности на уроке; </a:t>
            </a:r>
          </a:p>
          <a:p>
            <a:pPr algn="ctr"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индивидуальный и дифференцированный подход к учащимся;</a:t>
            </a:r>
          </a:p>
          <a:p>
            <a:pPr algn="ctr"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активизация самостоятельной деятельности школьников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уроке и вне его;</a:t>
            </a:r>
          </a:p>
          <a:p>
            <a:pPr algn="ctr"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использование метода проектов;</a:t>
            </a:r>
          </a:p>
          <a:p>
            <a:pPr algn="ctr"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обобщение и систематизация информации.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своей профессиональной деятельности я применяю различные формы организации учебного процесса: индивидуальную и групповую, часто применяю проблемные методы обучения (беседу, проблемную ситуацию, обобщение)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поисково-исследовательские методы (наблюдение, самостоятельная работа, сбор информации, проектирование).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188641"/>
            <a:ext cx="8640960" cy="5760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Качество обученности по ОБЖ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764707"/>
          <a:ext cx="6912768" cy="2520276"/>
        </p:xfrm>
        <a:graphic>
          <a:graphicData uri="http://schemas.openxmlformats.org/drawingml/2006/table">
            <a:tbl>
              <a:tblPr/>
              <a:tblGrid>
                <a:gridCol w="1871456"/>
                <a:gridCol w="1584928"/>
                <a:gridCol w="1758247"/>
                <a:gridCol w="1698137"/>
              </a:tblGrid>
              <a:tr h="630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Годы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2012-2013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2014-2015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обученности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качества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95%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97%</a:t>
                      </a:r>
                    </a:p>
                    <a:p>
                      <a:pPr algn="ctr"/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98%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Динамика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стабильная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15616" y="4077070"/>
          <a:ext cx="6984777" cy="2376268"/>
        </p:xfrm>
        <a:graphic>
          <a:graphicData uri="http://schemas.openxmlformats.org/drawingml/2006/table">
            <a:tbl>
              <a:tblPr/>
              <a:tblGrid>
                <a:gridCol w="1890951"/>
                <a:gridCol w="1662174"/>
                <a:gridCol w="1715826"/>
                <a:gridCol w="1715826"/>
              </a:tblGrid>
              <a:tr h="59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Годы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2012-2013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2014-2015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обученности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качества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96%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98%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Динамика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стабильная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097995"/>
            <a:ext cx="9144000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Качество обученности по технологии</a:t>
            </a:r>
            <a:endParaRPr lang="ru-RU" sz="3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знаки\P10607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501008"/>
            <a:ext cx="1950720" cy="3105016"/>
          </a:xfrm>
          <a:prstGeom prst="rect">
            <a:avLst/>
          </a:prstGeom>
          <a:noFill/>
        </p:spPr>
      </p:pic>
      <p:pic>
        <p:nvPicPr>
          <p:cNvPr id="8" name="Picture 2" descr="C:\Users\1\Desktop\сканер\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74304">
            <a:off x="124848" y="3566600"/>
            <a:ext cx="2053815" cy="321466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981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Результаты Всероссийской олимпиады школьников                                                        по ОБЖ и технологии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908721"/>
          <a:ext cx="8784977" cy="2808310"/>
        </p:xfrm>
        <a:graphic>
          <a:graphicData uri="http://schemas.openxmlformats.org/drawingml/2006/table">
            <a:tbl>
              <a:tblPr/>
              <a:tblGrid>
                <a:gridCol w="1555449"/>
                <a:gridCol w="1219252"/>
                <a:gridCol w="1218393"/>
                <a:gridCol w="1218393"/>
                <a:gridCol w="1287179"/>
                <a:gridCol w="1287179"/>
                <a:gridCol w="999132"/>
              </a:tblGrid>
              <a:tr h="3266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2012-2013г.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2013-2014г.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2014-2015г.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призеры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призёры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призёры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Федеральный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38" marR="6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C:\Users\1\Desktop\1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38783">
            <a:off x="4953260" y="3525777"/>
            <a:ext cx="1992048" cy="3196347"/>
          </a:xfrm>
          <a:prstGeom prst="rect">
            <a:avLst/>
          </a:prstGeom>
          <a:noFill/>
        </p:spPr>
      </p:pic>
      <p:pic>
        <p:nvPicPr>
          <p:cNvPr id="1027" name="Picture 3" descr="C:\Users\1\Desktop\2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64526">
            <a:off x="6645879" y="3645409"/>
            <a:ext cx="2393666" cy="3134351"/>
          </a:xfrm>
          <a:prstGeom prst="rect">
            <a:avLst/>
          </a:prstGeom>
          <a:noFill/>
        </p:spPr>
      </p:pic>
      <p:pic>
        <p:nvPicPr>
          <p:cNvPr id="1028" name="Picture 4" descr="C:\Users\1\Desktop\2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54042">
            <a:off x="1910151" y="3747120"/>
            <a:ext cx="2016224" cy="30172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По технологии я использую различные формы </a:t>
            </a:r>
          </a:p>
          <a:p>
            <a:pPr algn="ctr">
              <a:buNone/>
            </a:pPr>
            <a:r>
              <a:rPr lang="ru-RU" sz="3400" b="1" dirty="0" smtClean="0"/>
              <a:t>урочной и внеурочной работы: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Урочная деятельность.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Различные формы проведения уроков, привлечение учащихся к подготовке докладов, рефератов об истории и развитии разных видов рукоделия, организация разнообразной творческой деятельности учеников: составление кроссвордов, схем, технологических карт, таблиц, разработка рекламных проспектов. Кроме того,  в практике работы имеется набор дидактических приемов, творческих заданий для формирования творческого мышления и развития познавательного интереса. На развитие творческих способностей направлена проектная деятельность учащихся. Работая самостоятельно над заранее выбранной темой, подбирая различный материал, ученики могут раскрыть свое творческое начало. В такой работе ребята учатся видеть главное, ставить цель, выбирать из дополнительной литературы наиболее интересный материал по теме. </a:t>
            </a:r>
          </a:p>
          <a:p>
            <a:pPr algn="ctr">
              <a:buNone/>
            </a:pPr>
            <a:r>
              <a:rPr lang="ru-RU" dirty="0" smtClean="0"/>
              <a:t>Особое внимание на занятиях уделяется групповым проектам.                            В творческих коллективах складываются отношения дружбы, взаимных симпатий, где учащиеся ориентируются на продуктивные формы общения и сотворчества.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8913"/>
            <a:ext cx="9144000" cy="576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Творческие проекты, выполненные учащимися</a:t>
            </a:r>
            <a:endParaRPr lang="ru-RU" sz="2800" b="1" dirty="0"/>
          </a:p>
        </p:txBody>
      </p:sp>
      <p:pic>
        <p:nvPicPr>
          <p:cNvPr id="3074" name="Picture 2" descr="C:\Users\1\Desktop\стр интерн выставка работ\P1060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37552">
            <a:off x="3203848" y="836712"/>
            <a:ext cx="3340122" cy="3528000"/>
          </a:xfrm>
          <a:prstGeom prst="rect">
            <a:avLst/>
          </a:prstGeom>
          <a:noFill/>
        </p:spPr>
      </p:pic>
      <p:pic>
        <p:nvPicPr>
          <p:cNvPr id="3075" name="Picture 3" descr="C:\Users\1\Desktop\P1060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82418">
            <a:off x="179512" y="1916832"/>
            <a:ext cx="2976975" cy="4716000"/>
          </a:xfrm>
          <a:prstGeom prst="rect">
            <a:avLst/>
          </a:prstGeom>
          <a:noFill/>
        </p:spPr>
      </p:pic>
      <p:pic>
        <p:nvPicPr>
          <p:cNvPr id="6" name="Picture 5" descr="C:\Users\1\Desktop\стр интерн выставка работ\P10607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9929">
            <a:off x="6433615" y="2518537"/>
            <a:ext cx="2557965" cy="385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1296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Внеурочная деятельность обучающихся по технологии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2771775" y="508476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844824"/>
            <a:ext cx="3024336" cy="206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72816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технического творчества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Компьютерная графика           (конкурс рекламы изделия)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Факультативные занятия </a:t>
            </a:r>
          </a:p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9807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раскрытие творческих способностей учащихся:</a:t>
            </a:r>
            <a:endParaRPr lang="ru-RU" sz="2400" dirty="0"/>
          </a:p>
        </p:txBody>
      </p:sp>
      <p:pic>
        <p:nvPicPr>
          <p:cNvPr id="3074" name="Picture 2" descr="C:\Users\1\Desktop\CAM00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56992"/>
            <a:ext cx="518457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i="1" dirty="0" smtClean="0"/>
              <a:t>Внеурочная деятельность.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Предметные недели, экскурсионная работа, проведение праздничных мероприятий, участие в конкурсах, в выставках, ярмарках-продажах - эти и другие формы внеурочной деятельности я применяю для развития творческих способностей детей.</a:t>
            </a:r>
          </a:p>
          <a:p>
            <a:pPr algn="ctr">
              <a:buNone/>
            </a:pPr>
            <a:r>
              <a:rPr lang="ru-RU" i="1" dirty="0" smtClean="0"/>
              <a:t>Предметные кружки как одна из форм развития творческих способностей учащихся.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Большие возможности для развития творческих способностей учащихся открывают кружковые занятия. Вызывая интерес учащихся к предмету, кружки способствуют развитию кругозора, творческих способностей, привитию навыков самостоятельной работы и тем самым повышению качества подготовки к учебным предметам. Здесь каждый школьник имеет возможность выбрать себе дело по душе, выявить, ставить и разрешать интересующие проблемы.</a:t>
            </a:r>
          </a:p>
          <a:p>
            <a:pPr algn="ctr">
              <a:buNone/>
            </a:pPr>
            <a:r>
              <a:rPr lang="ru-RU" dirty="0" smtClean="0"/>
              <a:t>Неспособных детей нет. Важно только научить их поверить в себя, раскрыть способности. Это задача каждого учителя.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2675</TotalTime>
  <Words>547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КОЗЛОВ ВЛАДИМИР ИВАНОВИЧ</vt:lpstr>
      <vt:lpstr>Слайд 2</vt:lpstr>
      <vt:lpstr>Слайд 3</vt:lpstr>
      <vt:lpstr>Слайд 4</vt:lpstr>
      <vt:lpstr>Слайд 5</vt:lpstr>
      <vt:lpstr>Слайд 6</vt:lpstr>
      <vt:lpstr>Слайд 7</vt:lpstr>
      <vt:lpstr>Внеурочная деятельность обучающихся по технологии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деятельности учащихся на уроках  информатики</dc:title>
  <dc:creator>User</dc:creator>
  <cp:lastModifiedBy>1</cp:lastModifiedBy>
  <cp:revision>285</cp:revision>
  <dcterms:created xsi:type="dcterms:W3CDTF">2010-04-11T17:38:37Z</dcterms:created>
  <dcterms:modified xsi:type="dcterms:W3CDTF">2015-03-28T19:03:16Z</dcterms:modified>
</cp:coreProperties>
</file>