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99"/>
    <a:srgbClr val="FF0000"/>
    <a:srgbClr val="0000FF"/>
    <a:srgbClr val="E6FDFE"/>
    <a:srgbClr val="CCFFFF"/>
    <a:srgbClr val="66FFFF"/>
    <a:srgbClr val="D5FBF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D0C40-F715-4AF3-B1D3-8987650591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AF249-D5FB-4EFA-B0E4-F5D3C6B3DF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827FB-C2FA-40FF-8BEA-237603CECB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BF172F-0B69-4A26-8632-8A5B616BCF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C8A99-1810-4960-A22B-9FEE10E6CB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F201A-B573-428C-AA43-B0BEB47FFF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87001-BC05-46CA-9579-4ED63A4C54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9A9EA-42A8-4DE0-8009-495D68A4AE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AF5E4-B2CC-4942-AD5D-CCE7B0A69E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917BE-43A4-4EC3-AC36-5AAB61A95C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C8151-2472-4A4C-86A4-476FD199CF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E6FDFE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fld id="{C18E12CB-AB1A-4696-9498-121267EF534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611188" y="1844675"/>
            <a:ext cx="7632700" cy="3128963"/>
          </a:xfrm>
          <a:prstGeom prst="wedgeRoundRectCallout">
            <a:avLst>
              <a:gd name="adj1" fmla="val 36106"/>
              <a:gd name="adj2" fmla="val 61111"/>
              <a:gd name="adj3" fmla="val 16667"/>
            </a:avLst>
          </a:prstGeom>
          <a:solidFill>
            <a:srgbClr val="D5FBFB"/>
          </a:solidFill>
          <a:ln w="3810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>
              <a:effectLst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>
                <a:solidFill>
                  <a:srgbClr val="0000FF"/>
                </a:solidFill>
                <a:latin typeface="ItalicT" pitchFamily="2" charset="0"/>
              </a:rPr>
              <a:t>Итоговый тест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800">
                <a:solidFill>
                  <a:srgbClr val="FF0000"/>
                </a:solidFill>
                <a:latin typeface="ItalicT" pitchFamily="2" charset="0"/>
              </a:rPr>
              <a:t>6 класс</a:t>
            </a:r>
          </a:p>
        </p:txBody>
      </p:sp>
      <p:pic>
        <p:nvPicPr>
          <p:cNvPr id="2052" name="Picture 4" descr="a2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3300" y="4508500"/>
            <a:ext cx="1401763" cy="2349500"/>
          </a:xfrm>
          <a:prstGeom prst="rect">
            <a:avLst/>
          </a:prstGeom>
          <a:noFill/>
        </p:spPr>
      </p:pic>
      <p:pic>
        <p:nvPicPr>
          <p:cNvPr id="2054" name="Picture 6" descr="smallsw0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950" y="620713"/>
            <a:ext cx="1439863" cy="10937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2" name="AutoShape 18"/>
          <p:cNvSpPr>
            <a:spLocks noChangeArrowheads="1"/>
          </p:cNvSpPr>
          <p:nvPr/>
        </p:nvSpPr>
        <p:spPr bwMode="auto">
          <a:xfrm>
            <a:off x="539750" y="404813"/>
            <a:ext cx="8280400" cy="1223962"/>
          </a:xfrm>
          <a:prstGeom prst="wedgeRoundRectCallout">
            <a:avLst>
              <a:gd name="adj1" fmla="val -46722"/>
              <a:gd name="adj2" fmla="val 88912"/>
              <a:gd name="adj3" fmla="val 16667"/>
            </a:avLst>
          </a:prstGeom>
          <a:solidFill>
            <a:srgbClr val="E6FDFE"/>
          </a:solidFill>
          <a:ln w="9525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09675"/>
          </a:xfrm>
        </p:spPr>
        <p:txBody>
          <a:bodyPr/>
          <a:lstStyle/>
          <a:p>
            <a:r>
              <a:rPr lang="ru-RU" sz="2800" b="1">
                <a:solidFill>
                  <a:srgbClr val="FF0000"/>
                </a:solidFill>
                <a:latin typeface="ItalicT" pitchFamily="2" charset="0"/>
              </a:rPr>
              <a:t>10.Найдите слова ,строение которых соответствует схеме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81300"/>
            <a:ext cx="8229600" cy="3344863"/>
          </a:xfrm>
        </p:spPr>
        <p:txBody>
          <a:bodyPr/>
          <a:lstStyle/>
          <a:p>
            <a:r>
              <a:rPr lang="ru-RU" sz="2800" b="1">
                <a:solidFill>
                  <a:srgbClr val="003399"/>
                </a:solidFill>
                <a:latin typeface="ItalicT" pitchFamily="2" charset="0"/>
              </a:rPr>
              <a:t>А)перечитала ;</a:t>
            </a:r>
          </a:p>
          <a:p>
            <a:r>
              <a:rPr lang="ru-RU" sz="2800" b="1">
                <a:solidFill>
                  <a:srgbClr val="003399"/>
                </a:solidFill>
                <a:latin typeface="ItalicT" pitchFamily="2" charset="0"/>
              </a:rPr>
              <a:t>Б)спишите ;</a:t>
            </a:r>
          </a:p>
          <a:p>
            <a:r>
              <a:rPr lang="ru-RU" sz="2800" b="1">
                <a:solidFill>
                  <a:srgbClr val="003399"/>
                </a:solidFill>
                <a:latin typeface="ItalicT" pitchFamily="2" charset="0"/>
              </a:rPr>
              <a:t>В)приготовилась ;</a:t>
            </a:r>
          </a:p>
          <a:p>
            <a:r>
              <a:rPr lang="ru-RU" sz="2800" b="1">
                <a:solidFill>
                  <a:srgbClr val="003399"/>
                </a:solidFill>
                <a:latin typeface="ItalicT" pitchFamily="2" charset="0"/>
              </a:rPr>
              <a:t>Г)приморский ;</a:t>
            </a:r>
          </a:p>
          <a:p>
            <a:r>
              <a:rPr lang="ru-RU" sz="2800" b="1">
                <a:solidFill>
                  <a:srgbClr val="003399"/>
                </a:solidFill>
                <a:latin typeface="ItalicT" pitchFamily="2" charset="0"/>
              </a:rPr>
              <a:t>Д)преподаватель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755650" y="2205038"/>
            <a:ext cx="10795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1835150" y="2205038"/>
            <a:ext cx="0" cy="14446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1" name="Arc 7"/>
          <p:cNvSpPr>
            <a:spLocks/>
          </p:cNvSpPr>
          <p:nvPr/>
        </p:nvSpPr>
        <p:spPr bwMode="auto">
          <a:xfrm rot="-2598919">
            <a:off x="2205038" y="1979613"/>
            <a:ext cx="866775" cy="981075"/>
          </a:xfrm>
          <a:custGeom>
            <a:avLst/>
            <a:gdLst>
              <a:gd name="G0" fmla="+- 0 0 0"/>
              <a:gd name="G1" fmla="+- 21442 0 0"/>
              <a:gd name="G2" fmla="+- 21600 0 0"/>
              <a:gd name="T0" fmla="*/ 2605 w 21030"/>
              <a:gd name="T1" fmla="*/ 0 h 21442"/>
              <a:gd name="T2" fmla="*/ 21030 w 21030"/>
              <a:gd name="T3" fmla="*/ 16513 h 21442"/>
              <a:gd name="T4" fmla="*/ 0 w 21030"/>
              <a:gd name="T5" fmla="*/ 21442 h 21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030" h="21442" fill="none" extrusionOk="0">
                <a:moveTo>
                  <a:pt x="2605" y="-1"/>
                </a:moveTo>
                <a:cubicBezTo>
                  <a:pt x="11603" y="1092"/>
                  <a:pt x="18961" y="7687"/>
                  <a:pt x="21030" y="16512"/>
                </a:cubicBezTo>
              </a:path>
              <a:path w="21030" h="21442" stroke="0" extrusionOk="0">
                <a:moveTo>
                  <a:pt x="2605" y="-1"/>
                </a:moveTo>
                <a:cubicBezTo>
                  <a:pt x="11603" y="1092"/>
                  <a:pt x="18961" y="7687"/>
                  <a:pt x="21030" y="16512"/>
                </a:cubicBezTo>
                <a:lnTo>
                  <a:pt x="0" y="21442"/>
                </a:lnTo>
                <a:close/>
              </a:path>
            </a:pathLst>
          </a:custGeom>
          <a:noFill/>
          <a:ln w="5715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V="1">
            <a:off x="3203575" y="2060575"/>
            <a:ext cx="360363" cy="2889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3563938" y="2060575"/>
            <a:ext cx="360362" cy="2889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3995738" y="2205038"/>
            <a:ext cx="0" cy="4318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3995738" y="2205038"/>
            <a:ext cx="504825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4500563" y="2205038"/>
            <a:ext cx="0" cy="4318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H="1">
            <a:off x="3995738" y="2636838"/>
            <a:ext cx="504825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5" name="Picture 7" descr="00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4071144" y="1121569"/>
            <a:ext cx="4529137" cy="4968875"/>
          </a:xfrm>
          <a:prstGeom prst="rect">
            <a:avLst/>
          </a:prstGeom>
          <a:noFill/>
        </p:spPr>
      </p:pic>
      <p:pic>
        <p:nvPicPr>
          <p:cNvPr id="12293" name="Picture 5" descr="на озер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4663" y="1700213"/>
            <a:ext cx="4175125" cy="3881437"/>
          </a:xfrm>
          <a:prstGeom prst="rect">
            <a:avLst/>
          </a:prstGeom>
          <a:noFill/>
          <a:ln w="9525" cap="rnd">
            <a:noFill/>
            <a:prstDash val="sysDot"/>
            <a:miter lim="800000"/>
            <a:headEnd/>
            <a:tailEnd/>
          </a:ln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>
                <a:solidFill>
                  <a:srgbClr val="FF0000"/>
                </a:solidFill>
                <a:latin typeface="ItalicT" pitchFamily="2" charset="0"/>
              </a:rPr>
              <a:t>11.Составьте по данной картине предложения: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28775"/>
            <a:ext cx="4316413" cy="4525963"/>
          </a:xfrm>
        </p:spPr>
        <p:txBody>
          <a:bodyPr/>
          <a:lstStyle/>
          <a:p>
            <a:r>
              <a:rPr lang="ru-RU" sz="2400" b="1">
                <a:solidFill>
                  <a:srgbClr val="003399"/>
                </a:solidFill>
                <a:latin typeface="ItalicT" pitchFamily="2" charset="0"/>
              </a:rPr>
              <a:t>А)Сложное, сложносочиненное</a:t>
            </a:r>
          </a:p>
          <a:p>
            <a:r>
              <a:rPr lang="ru-RU" sz="2400" b="1">
                <a:solidFill>
                  <a:srgbClr val="003399"/>
                </a:solidFill>
                <a:latin typeface="ItalicT" pitchFamily="2" charset="0"/>
              </a:rPr>
              <a:t>Б)Простое, осложненное однородными членами предложения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635375" y="5949950"/>
            <a:ext cx="5508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>
                <a:effectLst/>
                <a:latin typeface="Acquest Script" pitchFamily="2" charset="0"/>
              </a:rPr>
              <a:t>«</a:t>
            </a:r>
            <a:r>
              <a:rPr lang="ru-RU" sz="3200">
                <a:solidFill>
                  <a:srgbClr val="008000"/>
                </a:solidFill>
                <a:effectLst/>
                <a:latin typeface="Acquest Script" pitchFamily="2" charset="0"/>
              </a:rPr>
              <a:t>На озере» Художник И.Э.Грабарь</a:t>
            </a:r>
            <a:r>
              <a:rPr lang="ru-RU">
                <a:effectLst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3438" y="4365625"/>
            <a:ext cx="4249737" cy="1727200"/>
          </a:xfrm>
          <a:solidFill>
            <a:srgbClr val="E6FDFE">
              <a:alpha val="41000"/>
            </a:srgbClr>
          </a:solidFill>
          <a:effectLst>
            <a:outerShdw dist="35921" dir="2700000" algn="ctr" rotWithShape="0">
              <a:schemeClr val="tx2">
                <a:alpha val="50000"/>
              </a:schemeClr>
            </a:outerShdw>
          </a:effectLst>
        </p:spPr>
        <p:txBody>
          <a:bodyPr/>
          <a:lstStyle/>
          <a:p>
            <a:pPr>
              <a:lnSpc>
                <a:spcPct val="80000"/>
              </a:lnSpc>
            </a:pPr>
            <a:endParaRPr lang="ru-RU" sz="20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ru-RU" sz="2000">
                <a:solidFill>
                  <a:srgbClr val="D5FBFB"/>
                </a:solidFill>
              </a:rPr>
              <a:t>Селезнева Светлана Александровна ,учитель русского языка и литературы МОУ «СОШ 21» ,Саратов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395288" y="333375"/>
            <a:ext cx="8208962" cy="1628775"/>
          </a:xfrm>
          <a:prstGeom prst="wedgeRoundRectCallout">
            <a:avLst>
              <a:gd name="adj1" fmla="val -39403"/>
              <a:gd name="adj2" fmla="val 71639"/>
              <a:gd name="adj3" fmla="val 16667"/>
            </a:avLst>
          </a:prstGeom>
          <a:solidFill>
            <a:srgbClr val="E6FDFE"/>
          </a:solidFill>
          <a:ln w="9525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>
              <a:effectLst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765175"/>
            <a:ext cx="8351838" cy="647700"/>
          </a:xfrm>
        </p:spPr>
        <p:txBody>
          <a:bodyPr/>
          <a:lstStyle/>
          <a:p>
            <a:r>
              <a:rPr lang="ru-RU" sz="2800" b="1">
                <a:solidFill>
                  <a:srgbClr val="FF0000"/>
                </a:solidFill>
                <a:latin typeface="ItalicT" pitchFamily="2" charset="0"/>
              </a:rPr>
              <a:t>1.Укажите слово ,в котором ударение падает на третий слог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565400"/>
            <a:ext cx="8229600" cy="2951163"/>
          </a:xfrm>
          <a:noFill/>
        </p:spPr>
        <p:txBody>
          <a:bodyPr/>
          <a:lstStyle/>
          <a:p>
            <a:r>
              <a:rPr lang="ru-RU" b="1">
                <a:solidFill>
                  <a:srgbClr val="003399"/>
                </a:solidFill>
                <a:latin typeface="ItalicT" pitchFamily="2" charset="0"/>
              </a:rPr>
              <a:t>А)позвонит</a:t>
            </a:r>
          </a:p>
          <a:p>
            <a:r>
              <a:rPr lang="ru-RU" b="1">
                <a:solidFill>
                  <a:srgbClr val="003399"/>
                </a:solidFill>
                <a:latin typeface="ItalicT" pitchFamily="2" charset="0"/>
              </a:rPr>
              <a:t>Б)языковое (чутье)</a:t>
            </a:r>
          </a:p>
          <a:p>
            <a:r>
              <a:rPr lang="ru-RU" b="1">
                <a:solidFill>
                  <a:srgbClr val="003399"/>
                </a:solidFill>
                <a:latin typeface="ItalicT" pitchFamily="2" charset="0"/>
              </a:rPr>
              <a:t>В)удобнее</a:t>
            </a:r>
          </a:p>
          <a:p>
            <a:r>
              <a:rPr lang="ru-RU" b="1">
                <a:solidFill>
                  <a:srgbClr val="003399"/>
                </a:solidFill>
                <a:latin typeface="ItalicT" pitchFamily="2" charset="0"/>
              </a:rPr>
              <a:t>Г)премировать</a:t>
            </a:r>
            <a:endParaRPr lang="ru-RU" b="1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827088" y="476250"/>
            <a:ext cx="7632700" cy="1368425"/>
          </a:xfrm>
          <a:prstGeom prst="wedgeRoundRectCallout">
            <a:avLst>
              <a:gd name="adj1" fmla="val -42824"/>
              <a:gd name="adj2" fmla="val 70185"/>
              <a:gd name="adj3" fmla="val 16667"/>
            </a:avLst>
          </a:prstGeom>
          <a:solidFill>
            <a:srgbClr val="E6FDFE"/>
          </a:solidFill>
          <a:ln w="9525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>
              <a:effectLst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8229600" cy="1079500"/>
          </a:xfrm>
        </p:spPr>
        <p:txBody>
          <a:bodyPr/>
          <a:lstStyle/>
          <a:p>
            <a:r>
              <a:rPr lang="ru-RU" sz="2800" b="1">
                <a:solidFill>
                  <a:srgbClr val="FF0000"/>
                </a:solidFill>
                <a:latin typeface="ItalicT" pitchFamily="2" charset="0"/>
              </a:rPr>
              <a:t>2.Найдите грамматическую ошибку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r>
              <a:rPr lang="ru-RU" b="1">
                <a:solidFill>
                  <a:srgbClr val="003399"/>
                </a:solidFill>
                <a:latin typeface="ItalicT" pitchFamily="2" charset="0"/>
              </a:rPr>
              <a:t>1)тоскую по вас</a:t>
            </a:r>
          </a:p>
          <a:p>
            <a:r>
              <a:rPr lang="ru-RU" b="1">
                <a:solidFill>
                  <a:srgbClr val="003399"/>
                </a:solidFill>
                <a:latin typeface="ItalicT" pitchFamily="2" charset="0"/>
              </a:rPr>
              <a:t>Б)ихний сын</a:t>
            </a:r>
          </a:p>
          <a:p>
            <a:r>
              <a:rPr lang="ru-RU" b="1">
                <a:solidFill>
                  <a:srgbClr val="003399"/>
                </a:solidFill>
                <a:latin typeface="ItalicT" pitchFamily="2" charset="0"/>
              </a:rPr>
              <a:t>В)девятьюстами рублями</a:t>
            </a:r>
          </a:p>
          <a:p>
            <a:r>
              <a:rPr lang="ru-RU" b="1">
                <a:solidFill>
                  <a:srgbClr val="003399"/>
                </a:solidFill>
                <a:latin typeface="ItalicT" pitchFamily="2" charset="0"/>
              </a:rPr>
              <a:t>Г)в обоих классах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827088" y="549275"/>
            <a:ext cx="7345362" cy="1871663"/>
          </a:xfrm>
          <a:prstGeom prst="wedgeRoundRectCallout">
            <a:avLst>
              <a:gd name="adj1" fmla="val -48856"/>
              <a:gd name="adj2" fmla="val 73917"/>
              <a:gd name="adj3" fmla="val 16667"/>
            </a:avLst>
          </a:prstGeom>
          <a:solidFill>
            <a:srgbClr val="E6FDFE"/>
          </a:solidFill>
          <a:ln w="9525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150"/>
            <a:ext cx="8229600" cy="1368425"/>
          </a:xfrm>
        </p:spPr>
        <p:txBody>
          <a:bodyPr/>
          <a:lstStyle/>
          <a:p>
            <a:r>
              <a:rPr lang="ru-RU" sz="2800" b="1">
                <a:solidFill>
                  <a:srgbClr val="FF0000"/>
                </a:solidFill>
                <a:latin typeface="ItalicT" pitchFamily="2" charset="0"/>
              </a:rPr>
              <a:t>3.Отметьте правильное словоупотребление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13100"/>
            <a:ext cx="8229600" cy="2913063"/>
          </a:xfrm>
        </p:spPr>
        <p:txBody>
          <a:bodyPr/>
          <a:lstStyle/>
          <a:p>
            <a:r>
              <a:rPr lang="ru-RU" sz="2800" b="1">
                <a:solidFill>
                  <a:srgbClr val="003399"/>
                </a:solidFill>
                <a:latin typeface="ItalicT" pitchFamily="2" charset="0"/>
              </a:rPr>
              <a:t>А)я кушаю</a:t>
            </a:r>
          </a:p>
          <a:p>
            <a:r>
              <a:rPr lang="ru-RU" sz="2800" b="1">
                <a:solidFill>
                  <a:srgbClr val="003399"/>
                </a:solidFill>
                <a:latin typeface="ItalicT" pitchFamily="2" charset="0"/>
              </a:rPr>
              <a:t>Б)моя автобиография</a:t>
            </a:r>
          </a:p>
          <a:p>
            <a:r>
              <a:rPr lang="ru-RU" sz="2800" b="1">
                <a:solidFill>
                  <a:srgbClr val="003399"/>
                </a:solidFill>
                <a:latin typeface="ItalicT" pitchFamily="2" charset="0"/>
              </a:rPr>
              <a:t>В)одеть пальто</a:t>
            </a:r>
          </a:p>
          <a:p>
            <a:r>
              <a:rPr lang="ru-RU" sz="2800" b="1">
                <a:solidFill>
                  <a:srgbClr val="003399"/>
                </a:solidFill>
                <a:latin typeface="ItalicT" pitchFamily="2" charset="0"/>
              </a:rPr>
              <a:t>Г)играть роль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611188" y="260350"/>
            <a:ext cx="8137525" cy="1512888"/>
          </a:xfrm>
          <a:prstGeom prst="wedgeRoundRectCallout">
            <a:avLst>
              <a:gd name="adj1" fmla="val -46741"/>
              <a:gd name="adj2" fmla="val 77074"/>
              <a:gd name="adj3" fmla="val 16667"/>
            </a:avLst>
          </a:prstGeom>
          <a:solidFill>
            <a:srgbClr val="E6FDFE"/>
          </a:solidFill>
          <a:ln w="9525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>
                <a:solidFill>
                  <a:srgbClr val="FF0000"/>
                </a:solidFill>
                <a:latin typeface="ItalicT" pitchFamily="2" charset="0"/>
              </a:rPr>
              <a:t>5.Найдите слова ,в правописании которых допущены ошибки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39261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b="1">
                <a:solidFill>
                  <a:srgbClr val="003399"/>
                </a:solidFill>
                <a:latin typeface="ItalicT" pitchFamily="2" charset="0"/>
              </a:rPr>
              <a:t> А)безыдейный;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>
                <a:solidFill>
                  <a:srgbClr val="003399"/>
                </a:solidFill>
                <a:latin typeface="ItalicT" pitchFamily="2" charset="0"/>
              </a:rPr>
              <a:t> Б)превилегия;  </a:t>
            </a:r>
          </a:p>
          <a:p>
            <a:pPr>
              <a:lnSpc>
                <a:spcPct val="90000"/>
              </a:lnSpc>
            </a:pPr>
            <a:r>
              <a:rPr lang="ru-RU" b="1">
                <a:solidFill>
                  <a:srgbClr val="003399"/>
                </a:solidFill>
                <a:latin typeface="ItalicT" pitchFamily="2" charset="0"/>
              </a:rPr>
              <a:t>В)разъезд; </a:t>
            </a:r>
          </a:p>
          <a:p>
            <a:pPr>
              <a:lnSpc>
                <a:spcPct val="90000"/>
              </a:lnSpc>
            </a:pPr>
            <a:r>
              <a:rPr lang="ru-RU" b="1">
                <a:solidFill>
                  <a:srgbClr val="003399"/>
                </a:solidFill>
                <a:latin typeface="ItalicT" pitchFamily="2" charset="0"/>
              </a:rPr>
              <a:t>Г)растилать;  Д)бесвязный ; Е)безжалостный;</a:t>
            </a:r>
          </a:p>
          <a:p>
            <a:pPr>
              <a:lnSpc>
                <a:spcPct val="90000"/>
              </a:lnSpc>
            </a:pPr>
            <a:r>
              <a:rPr lang="ru-RU" b="1">
                <a:solidFill>
                  <a:srgbClr val="003399"/>
                </a:solidFill>
                <a:latin typeface="ItalicT" pitchFamily="2" charset="0"/>
              </a:rPr>
              <a:t>Ж)доблестный </a:t>
            </a:r>
          </a:p>
          <a:p>
            <a:pPr>
              <a:lnSpc>
                <a:spcPct val="90000"/>
              </a:lnSpc>
            </a:pPr>
            <a:r>
              <a:rPr lang="ru-RU" b="1">
                <a:solidFill>
                  <a:srgbClr val="003399"/>
                </a:solidFill>
                <a:latin typeface="ItalicT" pitchFamily="2" charset="0"/>
              </a:rPr>
              <a:t>З)агенство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611188" y="260350"/>
            <a:ext cx="7489825" cy="1223963"/>
          </a:xfrm>
          <a:prstGeom prst="wedgeRoundRectCallout">
            <a:avLst>
              <a:gd name="adj1" fmla="val -46861"/>
              <a:gd name="adj2" fmla="val 81519"/>
              <a:gd name="adj3" fmla="val 16667"/>
            </a:avLst>
          </a:prstGeom>
          <a:solidFill>
            <a:srgbClr val="E6FDFE"/>
          </a:solidFill>
          <a:ln w="9525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>
                <a:solidFill>
                  <a:srgbClr val="FF0000"/>
                </a:solidFill>
                <a:latin typeface="ItalicT" pitchFamily="2" charset="0"/>
              </a:rPr>
              <a:t>6.Выберите слова ,в которых правописание гласной в корне проверяется ударением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r>
              <a:rPr lang="ru-RU" sz="2800" b="1">
                <a:solidFill>
                  <a:srgbClr val="003399"/>
                </a:solidFill>
                <a:latin typeface="ItalicT" pitchFamily="2" charset="0"/>
              </a:rPr>
              <a:t>А)М..ролюбие ;</a:t>
            </a:r>
          </a:p>
          <a:p>
            <a:r>
              <a:rPr lang="ru-RU" sz="2800" b="1">
                <a:solidFill>
                  <a:srgbClr val="003399"/>
                </a:solidFill>
                <a:latin typeface="ItalicT" pitchFamily="2" charset="0"/>
              </a:rPr>
              <a:t>Б)р..стение;</a:t>
            </a:r>
          </a:p>
          <a:p>
            <a:r>
              <a:rPr lang="ru-RU" sz="2800" b="1">
                <a:solidFill>
                  <a:srgbClr val="003399"/>
                </a:solidFill>
                <a:latin typeface="ItalicT" pitchFamily="2" charset="0"/>
              </a:rPr>
              <a:t>В)насл..ждаться ;</a:t>
            </a:r>
          </a:p>
          <a:p>
            <a:r>
              <a:rPr lang="ru-RU" sz="2800" b="1">
                <a:solidFill>
                  <a:srgbClr val="003399"/>
                </a:solidFill>
                <a:latin typeface="ItalicT" pitchFamily="2" charset="0"/>
              </a:rPr>
              <a:t>Г)сож..леть ;</a:t>
            </a:r>
          </a:p>
          <a:p>
            <a:r>
              <a:rPr lang="ru-RU" sz="2800" b="1">
                <a:solidFill>
                  <a:srgbClr val="003399"/>
                </a:solidFill>
                <a:latin typeface="ItalicT" pitchFamily="2" charset="0"/>
              </a:rPr>
              <a:t>Д)сл..жение;</a:t>
            </a:r>
          </a:p>
          <a:p>
            <a:r>
              <a:rPr lang="ru-RU" sz="2800" b="1">
                <a:solidFill>
                  <a:srgbClr val="003399"/>
                </a:solidFill>
                <a:latin typeface="ItalicT" pitchFamily="2" charset="0"/>
              </a:rPr>
              <a:t>Ж)разб..рать ;</a:t>
            </a:r>
          </a:p>
          <a:p>
            <a:r>
              <a:rPr lang="ru-RU" sz="2800" b="1">
                <a:solidFill>
                  <a:srgbClr val="003399"/>
                </a:solidFill>
                <a:latin typeface="ItalicT" pitchFamily="2" charset="0"/>
              </a:rPr>
              <a:t>З)зам..реть;</a:t>
            </a:r>
          </a:p>
          <a:p>
            <a:r>
              <a:rPr lang="ru-RU" sz="2800" b="1">
                <a:solidFill>
                  <a:srgbClr val="003399"/>
                </a:solidFill>
                <a:latin typeface="ItalicT" pitchFamily="2" charset="0"/>
              </a:rPr>
              <a:t>И)забл..стать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395288" y="333375"/>
            <a:ext cx="8280400" cy="1328738"/>
          </a:xfrm>
          <a:prstGeom prst="wedgeRoundRectCallout">
            <a:avLst>
              <a:gd name="adj1" fmla="val -47296"/>
              <a:gd name="adj2" fmla="val 90144"/>
              <a:gd name="adj3" fmla="val 16667"/>
            </a:avLst>
          </a:prstGeom>
          <a:solidFill>
            <a:srgbClr val="E6FDFE"/>
          </a:solidFill>
          <a:ln w="9525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r>
              <a:rPr lang="ru-RU" sz="2800" b="1">
                <a:solidFill>
                  <a:srgbClr val="FF0000"/>
                </a:solidFill>
                <a:latin typeface="ItalicT" pitchFamily="2" charset="0"/>
              </a:rPr>
              <a:t>7.Укажите слова ,где на месте пропуска пишется </a:t>
            </a:r>
            <a:r>
              <a:rPr lang="ru-RU" sz="5400" b="1">
                <a:solidFill>
                  <a:srgbClr val="FF0000"/>
                </a:solidFill>
                <a:latin typeface="Comic Sans MS" pitchFamily="66" charset="0"/>
              </a:rPr>
              <a:t>ь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>
                <a:solidFill>
                  <a:srgbClr val="003399"/>
                </a:solidFill>
                <a:latin typeface="ItalicT" pitchFamily="2" charset="0"/>
              </a:rPr>
              <a:t>А)прос..ба ;</a:t>
            </a:r>
          </a:p>
          <a:p>
            <a:pPr>
              <a:lnSpc>
                <a:spcPct val="90000"/>
              </a:lnSpc>
            </a:pPr>
            <a:r>
              <a:rPr lang="ru-RU" sz="2800" b="1">
                <a:solidFill>
                  <a:srgbClr val="003399"/>
                </a:solidFill>
                <a:latin typeface="ItalicT" pitchFamily="2" charset="0"/>
              </a:rPr>
              <a:t>Б)декабр..ский ;</a:t>
            </a:r>
          </a:p>
          <a:p>
            <a:pPr>
              <a:lnSpc>
                <a:spcPct val="90000"/>
              </a:lnSpc>
            </a:pPr>
            <a:r>
              <a:rPr lang="ru-RU" sz="2800" b="1">
                <a:solidFill>
                  <a:srgbClr val="003399"/>
                </a:solidFill>
                <a:latin typeface="ItalicT" pitchFamily="2" charset="0"/>
              </a:rPr>
              <a:t>В)рыбач..его;</a:t>
            </a:r>
          </a:p>
          <a:p>
            <a:pPr>
              <a:lnSpc>
                <a:spcPct val="90000"/>
              </a:lnSpc>
            </a:pPr>
            <a:r>
              <a:rPr lang="ru-RU" sz="2800" b="1">
                <a:solidFill>
                  <a:srgbClr val="003399"/>
                </a:solidFill>
                <a:latin typeface="ItalicT" pitchFamily="2" charset="0"/>
              </a:rPr>
              <a:t>Г)из-за туч..;</a:t>
            </a:r>
          </a:p>
          <a:p>
            <a:pPr>
              <a:lnSpc>
                <a:spcPct val="90000"/>
              </a:lnSpc>
            </a:pPr>
            <a:r>
              <a:rPr lang="ru-RU" sz="2800" b="1">
                <a:solidFill>
                  <a:srgbClr val="003399"/>
                </a:solidFill>
                <a:latin typeface="ItalicT" pitchFamily="2" charset="0"/>
              </a:rPr>
              <a:t>Д)похож..;</a:t>
            </a:r>
          </a:p>
          <a:p>
            <a:pPr>
              <a:lnSpc>
                <a:spcPct val="90000"/>
              </a:lnSpc>
            </a:pPr>
            <a:r>
              <a:rPr lang="ru-RU" sz="2800" b="1">
                <a:solidFill>
                  <a:srgbClr val="003399"/>
                </a:solidFill>
                <a:latin typeface="ItalicT" pitchFamily="2" charset="0"/>
              </a:rPr>
              <a:t>Ж)увлеч..ся;</a:t>
            </a:r>
          </a:p>
          <a:p>
            <a:pPr>
              <a:lnSpc>
                <a:spcPct val="90000"/>
              </a:lnSpc>
            </a:pPr>
            <a:r>
              <a:rPr lang="ru-RU" sz="2800" b="1">
                <a:solidFill>
                  <a:srgbClr val="003399"/>
                </a:solidFill>
                <a:latin typeface="ItalicT" pitchFamily="2" charset="0"/>
              </a:rPr>
              <a:t>З)намаж..те;</a:t>
            </a:r>
          </a:p>
          <a:p>
            <a:pPr>
              <a:lnSpc>
                <a:spcPct val="90000"/>
              </a:lnSpc>
            </a:pPr>
            <a:r>
              <a:rPr lang="ru-RU" sz="2800" b="1">
                <a:solidFill>
                  <a:srgbClr val="003399"/>
                </a:solidFill>
                <a:latin typeface="ItalicT" pitchFamily="2" charset="0"/>
              </a:rPr>
              <a:t>И)увидиш..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323850" y="476250"/>
            <a:ext cx="8351838" cy="1584325"/>
          </a:xfrm>
          <a:prstGeom prst="wedgeRoundRectCallout">
            <a:avLst>
              <a:gd name="adj1" fmla="val -42509"/>
              <a:gd name="adj2" fmla="val 72546"/>
              <a:gd name="adj3" fmla="val 16667"/>
            </a:avLst>
          </a:prstGeom>
          <a:solidFill>
            <a:srgbClr val="E6FDFE"/>
          </a:solidFill>
          <a:ln w="9525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29600" cy="1366838"/>
          </a:xfrm>
        </p:spPr>
        <p:txBody>
          <a:bodyPr/>
          <a:lstStyle/>
          <a:p>
            <a:r>
              <a:rPr lang="ru-RU" sz="2800" b="1">
                <a:solidFill>
                  <a:srgbClr val="FF0000"/>
                </a:solidFill>
                <a:latin typeface="ItalicT" pitchFamily="2" charset="0"/>
              </a:rPr>
              <a:t>8.Отметьте слова ,в которых на месте пропуска пишется одна буква Н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92375"/>
            <a:ext cx="8229600" cy="3633788"/>
          </a:xfrm>
        </p:spPr>
        <p:txBody>
          <a:bodyPr/>
          <a:lstStyle/>
          <a:p>
            <a:r>
              <a:rPr lang="ru-RU" sz="2800" b="1">
                <a:solidFill>
                  <a:srgbClr val="003399"/>
                </a:solidFill>
                <a:latin typeface="ItalicT" pitchFamily="2" charset="0"/>
              </a:rPr>
              <a:t>А)ю..ый ;</a:t>
            </a:r>
          </a:p>
          <a:p>
            <a:r>
              <a:rPr lang="ru-RU" sz="2800" b="1">
                <a:solidFill>
                  <a:srgbClr val="003399"/>
                </a:solidFill>
                <a:latin typeface="ItalicT" pitchFamily="2" charset="0"/>
              </a:rPr>
              <a:t>Б)подли..ый ;</a:t>
            </a:r>
          </a:p>
          <a:p>
            <a:r>
              <a:rPr lang="ru-RU" sz="2800" b="1">
                <a:solidFill>
                  <a:srgbClr val="003399"/>
                </a:solidFill>
                <a:latin typeface="ItalicT" pitchFamily="2" charset="0"/>
              </a:rPr>
              <a:t>В)стари..ый ;</a:t>
            </a:r>
          </a:p>
          <a:p>
            <a:r>
              <a:rPr lang="ru-RU" sz="2800" b="1">
                <a:solidFill>
                  <a:srgbClr val="003399"/>
                </a:solidFill>
                <a:latin typeface="ItalicT" pitchFamily="2" charset="0"/>
              </a:rPr>
              <a:t>Г)стекля..ый ;</a:t>
            </a:r>
          </a:p>
          <a:p>
            <a:r>
              <a:rPr lang="ru-RU" sz="2800" b="1">
                <a:solidFill>
                  <a:srgbClr val="003399"/>
                </a:solidFill>
                <a:latin typeface="ItalicT" pitchFamily="2" charset="0"/>
              </a:rPr>
              <a:t>Д)даль тума..а ;</a:t>
            </a:r>
          </a:p>
          <a:p>
            <a:r>
              <a:rPr lang="ru-RU" sz="2800" b="1">
                <a:solidFill>
                  <a:srgbClr val="003399"/>
                </a:solidFill>
                <a:latin typeface="ItalicT" pitchFamily="2" charset="0"/>
              </a:rPr>
              <a:t>Ж)безветре..ый ;</a:t>
            </a:r>
          </a:p>
          <a:p>
            <a:r>
              <a:rPr lang="ru-RU" sz="2800" b="1">
                <a:solidFill>
                  <a:srgbClr val="003399"/>
                </a:solidFill>
                <a:latin typeface="ItalicT" pitchFamily="2" charset="0"/>
              </a:rPr>
              <a:t>З)серебря..ый.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827088" y="404813"/>
            <a:ext cx="7489825" cy="1295400"/>
          </a:xfrm>
          <a:prstGeom prst="wedgeRoundRectCallout">
            <a:avLst>
              <a:gd name="adj1" fmla="val -48815"/>
              <a:gd name="adj2" fmla="val 60782"/>
              <a:gd name="adj3" fmla="val 16667"/>
            </a:avLst>
          </a:prstGeom>
          <a:solidFill>
            <a:srgbClr val="E6FDFE"/>
          </a:solidFill>
          <a:ln w="9525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>
                <a:solidFill>
                  <a:srgbClr val="FF0000"/>
                </a:solidFill>
                <a:latin typeface="ItalicT" pitchFamily="2" charset="0"/>
              </a:rPr>
              <a:t>9.Укажите ,где НЕ пишется раздельно.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608512"/>
          </a:xfrm>
        </p:spPr>
        <p:txBody>
          <a:bodyPr/>
          <a:lstStyle/>
          <a:p>
            <a:r>
              <a:rPr lang="ru-RU" sz="2800" b="1">
                <a:solidFill>
                  <a:srgbClr val="003399"/>
                </a:solidFill>
                <a:latin typeface="ItalicT" pitchFamily="2" charset="0"/>
              </a:rPr>
              <a:t>А)(Не)большой дом ;</a:t>
            </a:r>
          </a:p>
          <a:p>
            <a:r>
              <a:rPr lang="ru-RU" sz="2800" b="1">
                <a:solidFill>
                  <a:srgbClr val="003399"/>
                </a:solidFill>
                <a:latin typeface="ItalicT" pitchFamily="2" charset="0"/>
              </a:rPr>
              <a:t>Б)далеко (не)красивый поступок;</a:t>
            </a:r>
          </a:p>
          <a:p>
            <a:r>
              <a:rPr lang="ru-RU" sz="2800" b="1">
                <a:solidFill>
                  <a:srgbClr val="003399"/>
                </a:solidFill>
                <a:latin typeface="ItalicT" pitchFamily="2" charset="0"/>
              </a:rPr>
              <a:t>В)(не)широкая ,но глубокая река ;</a:t>
            </a:r>
          </a:p>
          <a:p>
            <a:r>
              <a:rPr lang="ru-RU" sz="2800" b="1">
                <a:solidFill>
                  <a:srgbClr val="003399"/>
                </a:solidFill>
                <a:latin typeface="ItalicT" pitchFamily="2" charset="0"/>
              </a:rPr>
              <a:t>Г)(не)ряха;</a:t>
            </a:r>
          </a:p>
          <a:p>
            <a:r>
              <a:rPr lang="ru-RU" sz="2800" b="1">
                <a:solidFill>
                  <a:srgbClr val="003399"/>
                </a:solidFill>
                <a:latin typeface="ItalicT" pitchFamily="2" charset="0"/>
              </a:rPr>
              <a:t>Д)(не)решительность действий;</a:t>
            </a:r>
          </a:p>
          <a:p>
            <a:r>
              <a:rPr lang="ru-RU" sz="2800" b="1">
                <a:solidFill>
                  <a:srgbClr val="003399"/>
                </a:solidFill>
                <a:latin typeface="ItalicT" pitchFamily="2" charset="0"/>
              </a:rPr>
              <a:t>Ж)(не)правда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278</Words>
  <Application>Microsoft Office PowerPoint</Application>
  <PresentationFormat>Экран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ItalicT</vt:lpstr>
      <vt:lpstr>Comic Sans MS</vt:lpstr>
      <vt:lpstr>Acquest Script</vt:lpstr>
      <vt:lpstr>Оформление по умолчанию</vt:lpstr>
      <vt:lpstr>Итоговый тест</vt:lpstr>
      <vt:lpstr>1.Укажите слово ,в котором ударение падает на третий слог</vt:lpstr>
      <vt:lpstr>2.Найдите грамматическую ошибку</vt:lpstr>
      <vt:lpstr>3.Отметьте правильное словоупотребление</vt:lpstr>
      <vt:lpstr>5.Найдите слова ,в правописании которых допущены ошибки</vt:lpstr>
      <vt:lpstr>6.Выберите слова ,в которых правописание гласной в корне проверяется ударением</vt:lpstr>
      <vt:lpstr>7.Укажите слова ,где на месте пропуска пишется ь</vt:lpstr>
      <vt:lpstr>8.Отметьте слова ,в которых на месте пропуска пишется одна буква Н</vt:lpstr>
      <vt:lpstr>9.Укажите ,где НЕ пишется раздельно.</vt:lpstr>
      <vt:lpstr>10.Найдите слова ,строение которых соответствует схеме</vt:lpstr>
      <vt:lpstr>11.Составьте по данной картине предложения:</vt:lpstr>
      <vt:lpstr>Слайд 12</vt:lpstr>
    </vt:vector>
  </TitlesOfParts>
  <Company>СШ21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Итоговый тест</dc:title>
  <dc:creator>Учитель</dc:creator>
  <cp:lastModifiedBy>User</cp:lastModifiedBy>
  <cp:revision>4</cp:revision>
  <dcterms:created xsi:type="dcterms:W3CDTF">2008-04-23T09:02:34Z</dcterms:created>
  <dcterms:modified xsi:type="dcterms:W3CDTF">2015-03-26T05:46:02Z</dcterms:modified>
</cp:coreProperties>
</file>