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FFCC"/>
    <a:srgbClr val="87B18B"/>
    <a:srgbClr val="E5FFF6"/>
    <a:srgbClr val="E5FFE5"/>
    <a:srgbClr val="D9FFD9"/>
    <a:srgbClr val="008000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0EE-A71B-4E9D-87D5-6B4BCD06D26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CE84008-940A-4842-AC65-EAB3BC65A5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0EE-A71B-4E9D-87D5-6B4BCD06D26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4008-940A-4842-AC65-EAB3BC65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0EE-A71B-4E9D-87D5-6B4BCD06D26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4008-940A-4842-AC65-EAB3BC65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0EE-A71B-4E9D-87D5-6B4BCD06D26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4008-940A-4842-AC65-EAB3BC65A5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0EE-A71B-4E9D-87D5-6B4BCD06D26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CE84008-940A-4842-AC65-EAB3BC65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0EE-A71B-4E9D-87D5-6B4BCD06D26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4008-940A-4842-AC65-EAB3BC65A5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0EE-A71B-4E9D-87D5-6B4BCD06D26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4008-940A-4842-AC65-EAB3BC65A5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0EE-A71B-4E9D-87D5-6B4BCD06D26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4008-940A-4842-AC65-EAB3BC65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0EE-A71B-4E9D-87D5-6B4BCD06D26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4008-940A-4842-AC65-EAB3BC65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0EE-A71B-4E9D-87D5-6B4BCD06D26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84008-940A-4842-AC65-EAB3BC65A5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0EE-A71B-4E9D-87D5-6B4BCD06D26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CE84008-940A-4842-AC65-EAB3BC65A5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9E00EE-A71B-4E9D-87D5-6B4BCD06D265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CE84008-940A-4842-AC65-EAB3BC65A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v.ru/ebooks/Zagorovskaia_Rus_EGE_B/index.html" TargetMode="External"/><Relationship Id="rId2" Type="http://schemas.openxmlformats.org/officeDocument/2006/relationships/hyperlink" Target="http://lib.rus.ec/b/10651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6400800" cy="16002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Презентацию выполнила </a:t>
            </a:r>
          </a:p>
          <a:p>
            <a:r>
              <a:rPr lang="ru-RU" dirty="0" smtClean="0"/>
              <a:t>учитель русского языка и литературы МОУ СОШ </a:t>
            </a:r>
            <a:r>
              <a:rPr lang="ru-RU" dirty="0" smtClean="0"/>
              <a:t>№2</a:t>
            </a:r>
          </a:p>
          <a:p>
            <a:r>
              <a:rPr lang="ru-RU" smtClean="0"/>
              <a:t>Матушкина </a:t>
            </a:r>
            <a:r>
              <a:rPr lang="ru-RU" dirty="0" smtClean="0"/>
              <a:t>Т.В.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latin typeface="Arial" pitchFamily="34" charset="0"/>
                <a:cs typeface="Arial" pitchFamily="34" charset="0"/>
              </a:rPr>
              <a:t>Односоставные предложения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уппа 30"/>
          <p:cNvGrpSpPr/>
          <p:nvPr/>
        </p:nvGrpSpPr>
        <p:grpSpPr>
          <a:xfrm>
            <a:off x="1619672" y="3645024"/>
            <a:ext cx="6408712" cy="2160240"/>
            <a:chOff x="1619672" y="3645024"/>
            <a:chExt cx="6408712" cy="216024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619672" y="3645024"/>
              <a:ext cx="6408712" cy="2160240"/>
            </a:xfrm>
            <a:prstGeom prst="rect">
              <a:avLst/>
            </a:prstGeom>
            <a:noFill/>
            <a:ln w="57150" cmpd="tri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Если распространителем является обстоятельство места, времени, то  это двусоставные неполные предложения:</a:t>
              </a:r>
            </a:p>
            <a:p>
              <a:pPr algn="ctr">
                <a:lnSpc>
                  <a:spcPct val="150000"/>
                </a:lnSpc>
              </a:pPr>
              <a:r>
                <a:rPr lang="ru-RU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Скоро осень. (Скоро наступит осень.)</a:t>
              </a:r>
            </a:p>
            <a:p>
              <a:pPr algn="ctr">
                <a:lnSpc>
                  <a:spcPct val="150000"/>
                </a:lnSpc>
              </a:pPr>
              <a:r>
                <a:rPr lang="ru-RU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Домик на окраине. (Домик стоит на окраине.)</a:t>
              </a:r>
            </a:p>
            <a:p>
              <a:pPr algn="ctr"/>
              <a:endParaRPr lang="ru-RU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3419872" y="4941168"/>
              <a:ext cx="64807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267744" y="5373216"/>
              <a:ext cx="72008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076056" y="4941168"/>
              <a:ext cx="100811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6056" y="5013176"/>
              <a:ext cx="100811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228184" y="4941168"/>
              <a:ext cx="57606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292080" y="5373216"/>
              <a:ext cx="64807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5292080" y="5445224"/>
              <a:ext cx="64807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4499992" y="5373216"/>
              <a:ext cx="72008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1619672" y="404664"/>
            <a:ext cx="6264696" cy="2376264"/>
            <a:chOff x="1619672" y="404664"/>
            <a:chExt cx="6264696" cy="2376264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619672" y="404664"/>
              <a:ext cx="6264696" cy="2376264"/>
            </a:xfrm>
            <a:prstGeom prst="rect">
              <a:avLst/>
            </a:prstGeom>
            <a:noFill/>
            <a:ln w="5715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Важно помнить!</a:t>
              </a:r>
            </a:p>
            <a:p>
              <a:pPr algn="ctr"/>
              <a:r>
                <a:rPr lang="ru-RU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Назывные предложения распространяются только определениями (согласованными </a:t>
              </a:r>
              <a:r>
                <a:rPr lang="ru-RU" b="1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и несогласованными).</a:t>
              </a:r>
              <a:endPara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ru-RU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Тихое осеннее утро.</a:t>
              </a:r>
            </a:p>
            <a:p>
              <a:pPr algn="ctr">
                <a:lnSpc>
                  <a:spcPct val="150000"/>
                </a:lnSpc>
              </a:pPr>
              <a:r>
                <a:rPr lang="ru-RU" b="1" dirty="0" smtClean="0">
                  <a:solidFill>
                    <a:schemeClr val="bg1">
                      <a:lumMod val="25000"/>
                    </a:schemeClr>
                  </a:solidFill>
                  <a:latin typeface="Arial" pitchFamily="34" charset="0"/>
                  <a:cs typeface="Arial" pitchFamily="34" charset="0"/>
                </a:rPr>
                <a:t>Порог в три ступени.</a:t>
              </a:r>
            </a:p>
            <a:p>
              <a:pPr algn="ctr"/>
              <a:endPara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b="1" dirty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5292080" y="1988840"/>
              <a:ext cx="50405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3563888" y="2420888"/>
              <a:ext cx="648072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eeform 29"/>
            <p:cNvSpPr>
              <a:spLocks/>
            </p:cNvSpPr>
            <p:nvPr/>
          </p:nvSpPr>
          <p:spPr bwMode="auto">
            <a:xfrm>
              <a:off x="3563888" y="1916832"/>
              <a:ext cx="720080" cy="72008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86" y="0"/>
                </a:cxn>
                <a:cxn ang="0">
                  <a:pos x="177" y="25"/>
                </a:cxn>
                <a:cxn ang="0">
                  <a:pos x="269" y="0"/>
                </a:cxn>
                <a:cxn ang="0">
                  <a:pos x="344" y="25"/>
                </a:cxn>
                <a:cxn ang="0">
                  <a:pos x="436" y="8"/>
                </a:cxn>
                <a:cxn ang="0">
                  <a:pos x="520" y="33"/>
                </a:cxn>
                <a:cxn ang="0">
                  <a:pos x="637" y="8"/>
                </a:cxn>
                <a:cxn ang="0">
                  <a:pos x="712" y="33"/>
                </a:cxn>
                <a:cxn ang="0">
                  <a:pos x="795" y="8"/>
                </a:cxn>
                <a:cxn ang="0">
                  <a:pos x="887" y="42"/>
                </a:cxn>
                <a:cxn ang="0">
                  <a:pos x="970" y="8"/>
                </a:cxn>
                <a:cxn ang="0">
                  <a:pos x="1054" y="33"/>
                </a:cxn>
                <a:cxn ang="0">
                  <a:pos x="1137" y="0"/>
                </a:cxn>
                <a:cxn ang="0">
                  <a:pos x="1224" y="27"/>
                </a:cxn>
              </a:cxnLst>
              <a:rect l="0" t="0" r="r" b="b"/>
              <a:pathLst>
                <a:path w="1224" h="42">
                  <a:moveTo>
                    <a:pt x="0" y="26"/>
                  </a:moveTo>
                  <a:lnTo>
                    <a:pt x="86" y="0"/>
                  </a:lnTo>
                  <a:lnTo>
                    <a:pt x="177" y="25"/>
                  </a:lnTo>
                  <a:lnTo>
                    <a:pt x="269" y="0"/>
                  </a:lnTo>
                  <a:lnTo>
                    <a:pt x="344" y="25"/>
                  </a:lnTo>
                  <a:lnTo>
                    <a:pt x="436" y="8"/>
                  </a:lnTo>
                  <a:lnTo>
                    <a:pt x="520" y="33"/>
                  </a:lnTo>
                  <a:lnTo>
                    <a:pt x="637" y="8"/>
                  </a:lnTo>
                  <a:lnTo>
                    <a:pt x="712" y="33"/>
                  </a:lnTo>
                  <a:lnTo>
                    <a:pt x="795" y="8"/>
                  </a:lnTo>
                  <a:lnTo>
                    <a:pt x="887" y="42"/>
                  </a:lnTo>
                  <a:lnTo>
                    <a:pt x="970" y="8"/>
                  </a:lnTo>
                  <a:lnTo>
                    <a:pt x="1054" y="33"/>
                  </a:lnTo>
                  <a:lnTo>
                    <a:pt x="1137" y="0"/>
                  </a:lnTo>
                  <a:lnTo>
                    <a:pt x="1224" y="27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4355976" y="1916832"/>
              <a:ext cx="864096" cy="72008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86" y="0"/>
                </a:cxn>
                <a:cxn ang="0">
                  <a:pos x="177" y="25"/>
                </a:cxn>
                <a:cxn ang="0">
                  <a:pos x="269" y="0"/>
                </a:cxn>
                <a:cxn ang="0">
                  <a:pos x="344" y="25"/>
                </a:cxn>
                <a:cxn ang="0">
                  <a:pos x="436" y="8"/>
                </a:cxn>
                <a:cxn ang="0">
                  <a:pos x="520" y="33"/>
                </a:cxn>
                <a:cxn ang="0">
                  <a:pos x="637" y="8"/>
                </a:cxn>
                <a:cxn ang="0">
                  <a:pos x="712" y="33"/>
                </a:cxn>
                <a:cxn ang="0">
                  <a:pos x="795" y="8"/>
                </a:cxn>
                <a:cxn ang="0">
                  <a:pos x="887" y="42"/>
                </a:cxn>
                <a:cxn ang="0">
                  <a:pos x="970" y="8"/>
                </a:cxn>
                <a:cxn ang="0">
                  <a:pos x="1054" y="33"/>
                </a:cxn>
                <a:cxn ang="0">
                  <a:pos x="1137" y="0"/>
                </a:cxn>
                <a:cxn ang="0">
                  <a:pos x="1224" y="27"/>
                </a:cxn>
              </a:cxnLst>
              <a:rect l="0" t="0" r="r" b="b"/>
              <a:pathLst>
                <a:path w="1224" h="42">
                  <a:moveTo>
                    <a:pt x="0" y="26"/>
                  </a:moveTo>
                  <a:lnTo>
                    <a:pt x="86" y="0"/>
                  </a:lnTo>
                  <a:lnTo>
                    <a:pt x="177" y="25"/>
                  </a:lnTo>
                  <a:lnTo>
                    <a:pt x="269" y="0"/>
                  </a:lnTo>
                  <a:lnTo>
                    <a:pt x="344" y="25"/>
                  </a:lnTo>
                  <a:lnTo>
                    <a:pt x="436" y="8"/>
                  </a:lnTo>
                  <a:lnTo>
                    <a:pt x="520" y="33"/>
                  </a:lnTo>
                  <a:lnTo>
                    <a:pt x="637" y="8"/>
                  </a:lnTo>
                  <a:lnTo>
                    <a:pt x="712" y="33"/>
                  </a:lnTo>
                  <a:lnTo>
                    <a:pt x="795" y="8"/>
                  </a:lnTo>
                  <a:lnTo>
                    <a:pt x="887" y="42"/>
                  </a:lnTo>
                  <a:lnTo>
                    <a:pt x="970" y="8"/>
                  </a:lnTo>
                  <a:lnTo>
                    <a:pt x="1054" y="33"/>
                  </a:lnTo>
                  <a:lnTo>
                    <a:pt x="1137" y="0"/>
                  </a:lnTo>
                  <a:lnTo>
                    <a:pt x="1224" y="27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4283968" y="2376000"/>
              <a:ext cx="1512168" cy="72008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86" y="0"/>
                </a:cxn>
                <a:cxn ang="0">
                  <a:pos x="177" y="25"/>
                </a:cxn>
                <a:cxn ang="0">
                  <a:pos x="269" y="0"/>
                </a:cxn>
                <a:cxn ang="0">
                  <a:pos x="344" y="25"/>
                </a:cxn>
                <a:cxn ang="0">
                  <a:pos x="436" y="8"/>
                </a:cxn>
                <a:cxn ang="0">
                  <a:pos x="520" y="33"/>
                </a:cxn>
                <a:cxn ang="0">
                  <a:pos x="637" y="8"/>
                </a:cxn>
                <a:cxn ang="0">
                  <a:pos x="712" y="33"/>
                </a:cxn>
                <a:cxn ang="0">
                  <a:pos x="795" y="8"/>
                </a:cxn>
                <a:cxn ang="0">
                  <a:pos x="887" y="42"/>
                </a:cxn>
                <a:cxn ang="0">
                  <a:pos x="970" y="8"/>
                </a:cxn>
                <a:cxn ang="0">
                  <a:pos x="1054" y="33"/>
                </a:cxn>
                <a:cxn ang="0">
                  <a:pos x="1137" y="0"/>
                </a:cxn>
                <a:cxn ang="0">
                  <a:pos x="1224" y="27"/>
                </a:cxn>
              </a:cxnLst>
              <a:rect l="0" t="0" r="r" b="b"/>
              <a:pathLst>
                <a:path w="1224" h="42">
                  <a:moveTo>
                    <a:pt x="0" y="26"/>
                  </a:moveTo>
                  <a:lnTo>
                    <a:pt x="86" y="0"/>
                  </a:lnTo>
                  <a:lnTo>
                    <a:pt x="177" y="25"/>
                  </a:lnTo>
                  <a:lnTo>
                    <a:pt x="269" y="0"/>
                  </a:lnTo>
                  <a:lnTo>
                    <a:pt x="344" y="25"/>
                  </a:lnTo>
                  <a:lnTo>
                    <a:pt x="436" y="8"/>
                  </a:lnTo>
                  <a:lnTo>
                    <a:pt x="520" y="33"/>
                  </a:lnTo>
                  <a:lnTo>
                    <a:pt x="637" y="8"/>
                  </a:lnTo>
                  <a:lnTo>
                    <a:pt x="712" y="33"/>
                  </a:lnTo>
                  <a:lnTo>
                    <a:pt x="795" y="8"/>
                  </a:lnTo>
                  <a:lnTo>
                    <a:pt x="887" y="42"/>
                  </a:lnTo>
                  <a:lnTo>
                    <a:pt x="970" y="8"/>
                  </a:lnTo>
                  <a:lnTo>
                    <a:pt x="1054" y="33"/>
                  </a:lnTo>
                  <a:lnTo>
                    <a:pt x="1137" y="0"/>
                  </a:lnTo>
                  <a:lnTo>
                    <a:pt x="1224" y="27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49006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презентации использованы следующие материалы:</a:t>
            </a:r>
            <a:endParaRPr lang="ru-RU" sz="2000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908720"/>
            <a:ext cx="8003232" cy="5111080"/>
          </a:xfrm>
        </p:spPr>
        <p:txBody>
          <a:bodyPr>
            <a:normAutofit/>
          </a:bodyPr>
          <a:lstStyle/>
          <a:p>
            <a:r>
              <a:rPr lang="ru-RU" dirty="0" smtClean="0"/>
              <a:t>Розенталь Д.Э., Голуб И.Б., Теленкова М.А. Современный русский язык.-6 изд.- М.: Айрис-пресс, 2004</a:t>
            </a:r>
          </a:p>
          <a:p>
            <a:r>
              <a:rPr lang="ru-RU" dirty="0" smtClean="0"/>
              <a:t>Е. И. </a:t>
            </a:r>
            <a:r>
              <a:rPr lang="ru-RU" dirty="0" err="1" smtClean="0"/>
              <a:t>Литневская</a:t>
            </a:r>
            <a:r>
              <a:rPr lang="ru-RU" dirty="0" smtClean="0"/>
              <a:t> Русский язык: краткий теоретический курс для школьников </a:t>
            </a:r>
            <a:r>
              <a:rPr lang="en-US" dirty="0" smtClean="0">
                <a:hlinkClick r:id="rId2"/>
              </a:rPr>
              <a:t>http://lib.rus.ec/b/106519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О. В. Загоровская, О. В. </a:t>
            </a:r>
            <a:r>
              <a:rPr lang="ru-RU" dirty="0" err="1" smtClean="0"/>
              <a:t>Григоренко</a:t>
            </a:r>
            <a:r>
              <a:rPr lang="ru-RU" dirty="0" smtClean="0"/>
              <a:t> .РУССКИЙ ЯЗЫК. Готовимся к ЕГЭ. Пособие для учащихся. Часть B  </a:t>
            </a:r>
            <a:r>
              <a:rPr lang="en-US" dirty="0" smtClean="0">
                <a:hlinkClick r:id="rId3"/>
              </a:rPr>
              <a:t>http://www.prosv.ru/ebooks/Zagorovskaia_Rus_EGE_B/index.html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8"/>
            <a:ext cx="806489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Определите грамматические основы в предложениях.</a:t>
            </a:r>
            <a:endParaRPr lang="ru-RU" sz="20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908720"/>
            <a:ext cx="5904656" cy="5760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Недвижный камыш. Не трепещет осока.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Глубокая тишь. </a:t>
            </a:r>
            <a:r>
              <a:rPr lang="ru-RU" b="1" dirty="0" err="1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Безглагольность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покоя.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Луга убегают далёко-далёко.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Во всем утомленье, глухое, немое.</a:t>
            </a:r>
          </a:p>
          <a:p>
            <a:pPr>
              <a:lnSpc>
                <a:spcPct val="200000"/>
              </a:lnSpc>
            </a:pPr>
            <a:endParaRPr lang="ru-RU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Войди на закате, как в свежие волны, 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В прохладную глушь деревенского сада, -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Деревья так сумрачно-странно безмолвны,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И сердцу так грустно,  и  сердце не радо…</a:t>
            </a:r>
          </a:p>
          <a:p>
            <a:pPr algn="r">
              <a:lnSpc>
                <a:spcPct val="200000"/>
              </a:lnSpc>
            </a:pPr>
            <a:r>
              <a:rPr lang="ru-RU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К.Бальмонт</a:t>
            </a:r>
            <a:endParaRPr lang="ru-RU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75856" y="1548000"/>
            <a:ext cx="7920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11960" y="1556792"/>
            <a:ext cx="13681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211960" y="1628800"/>
            <a:ext cx="13681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724128" y="1556792"/>
            <a:ext cx="6480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987824" y="2060848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707904" y="2060848"/>
            <a:ext cx="18722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835696" y="2636912"/>
            <a:ext cx="5760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483768" y="2636912"/>
            <a:ext cx="7920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483768" y="2708920"/>
            <a:ext cx="7920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43808" y="3212976"/>
            <a:ext cx="1224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835696" y="4293096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835696" y="4365104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835696" y="5373216"/>
            <a:ext cx="10081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508104" y="5373216"/>
            <a:ext cx="1224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508104" y="5445224"/>
            <a:ext cx="1224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347864" y="5949280"/>
            <a:ext cx="8640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347864" y="6021288"/>
            <a:ext cx="8640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716016" y="5949280"/>
            <a:ext cx="7920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580112" y="5949280"/>
            <a:ext cx="7920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580112" y="6021288"/>
            <a:ext cx="7920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1691680" y="1124744"/>
            <a:ext cx="1584176" cy="432048"/>
          </a:xfrm>
          <a:prstGeom prst="rect">
            <a:avLst/>
          </a:prstGeom>
          <a:solidFill>
            <a:srgbClr val="E5F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1403648" y="1628800"/>
            <a:ext cx="1512168" cy="504056"/>
          </a:xfrm>
          <a:prstGeom prst="rect">
            <a:avLst/>
          </a:prstGeom>
          <a:solidFill>
            <a:srgbClr val="E5F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5652120" y="1772816"/>
            <a:ext cx="1584176" cy="432048"/>
          </a:xfrm>
          <a:prstGeom prst="rect">
            <a:avLst/>
          </a:prstGeom>
          <a:solidFill>
            <a:srgbClr val="E5F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3347864" y="2276872"/>
            <a:ext cx="1872208" cy="432048"/>
          </a:xfrm>
          <a:prstGeom prst="rect">
            <a:avLst/>
          </a:prstGeom>
          <a:solidFill>
            <a:srgbClr val="E5F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1187624" y="2852936"/>
            <a:ext cx="1584176" cy="432048"/>
          </a:xfrm>
          <a:prstGeom prst="rect">
            <a:avLst/>
          </a:prstGeom>
          <a:solidFill>
            <a:srgbClr val="E5F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4067944" y="2852936"/>
            <a:ext cx="1800200" cy="432048"/>
          </a:xfrm>
          <a:prstGeom prst="rect">
            <a:avLst/>
          </a:prstGeom>
          <a:solidFill>
            <a:srgbClr val="E5F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2627784" y="3933056"/>
            <a:ext cx="3600400" cy="432048"/>
          </a:xfrm>
          <a:prstGeom prst="rect">
            <a:avLst/>
          </a:prstGeom>
          <a:solidFill>
            <a:srgbClr val="E5F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2843808" y="5013176"/>
            <a:ext cx="2592288" cy="432048"/>
          </a:xfrm>
          <a:prstGeom prst="rect">
            <a:avLst/>
          </a:prstGeom>
          <a:solidFill>
            <a:srgbClr val="E5F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763688" y="5589240"/>
            <a:ext cx="1584176" cy="432048"/>
          </a:xfrm>
          <a:prstGeom prst="rect">
            <a:avLst/>
          </a:prstGeom>
          <a:solidFill>
            <a:srgbClr val="E5F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4248000" y="5517232"/>
            <a:ext cx="360000" cy="432048"/>
          </a:xfrm>
          <a:prstGeom prst="rect">
            <a:avLst/>
          </a:prstGeom>
          <a:solidFill>
            <a:srgbClr val="E5F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35696" y="4509120"/>
            <a:ext cx="4968552" cy="432048"/>
          </a:xfrm>
          <a:prstGeom prst="rect">
            <a:avLst/>
          </a:prstGeom>
          <a:solidFill>
            <a:srgbClr val="E5F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3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91680" y="332656"/>
            <a:ext cx="5688632" cy="57606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СОСТАВ ГРАММАТИЧЕСКОЙ ОСНОВЫ</a:t>
            </a:r>
            <a:endParaRPr lang="ru-RU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2087724" y="1160748"/>
            <a:ext cx="1152128" cy="792088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>
            <a:off x="179512" y="2132856"/>
            <a:ext cx="3240360" cy="1440160"/>
            <a:chOff x="395536" y="2348880"/>
            <a:chExt cx="3240360" cy="144016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7" name="Прямоугольник 6"/>
            <p:cNvSpPr/>
            <p:nvPr/>
          </p:nvSpPr>
          <p:spPr>
            <a:xfrm>
              <a:off x="395536" y="2348880"/>
              <a:ext cx="3240360" cy="144016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ru-RU" b="1" dirty="0" smtClean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Не трепещет осока</a:t>
              </a:r>
            </a:p>
            <a:p>
              <a:pPr algn="ctr">
                <a:lnSpc>
                  <a:spcPct val="150000"/>
                </a:lnSpc>
              </a:pPr>
              <a:r>
                <a:rPr lang="ru-RU" b="1" dirty="0" smtClean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Луга убегают</a:t>
              </a:r>
            </a:p>
            <a:p>
              <a:pPr algn="ctr">
                <a:lnSpc>
                  <a:spcPct val="150000"/>
                </a:lnSpc>
              </a:pPr>
              <a:r>
                <a:rPr lang="ru-RU" b="1" dirty="0" smtClean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Деревья безмолвны</a:t>
              </a:r>
            </a:p>
            <a:p>
              <a:pPr algn="ctr"/>
              <a:endParaRPr lang="ru-RU" dirty="0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2411760" y="2708920"/>
              <a:ext cx="648072" cy="0"/>
            </a:xfrm>
            <a:prstGeom prst="line">
              <a:avLst/>
            </a:prstGeom>
            <a:grpFill/>
            <a:ln w="28575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187624" y="3140968"/>
              <a:ext cx="648072" cy="0"/>
            </a:xfrm>
            <a:prstGeom prst="line">
              <a:avLst/>
            </a:prstGeom>
            <a:grpFill/>
            <a:ln w="28575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27584" y="3573016"/>
              <a:ext cx="1008112" cy="0"/>
            </a:xfrm>
            <a:prstGeom prst="line">
              <a:avLst/>
            </a:prstGeom>
            <a:grpFill/>
            <a:ln w="28575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899592" y="2708920"/>
              <a:ext cx="1440160" cy="0"/>
            </a:xfrm>
            <a:prstGeom prst="line">
              <a:avLst/>
            </a:prstGeom>
            <a:grpFill/>
            <a:ln w="28575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899592" y="2780928"/>
              <a:ext cx="1440160" cy="0"/>
            </a:xfrm>
            <a:prstGeom prst="line">
              <a:avLst/>
            </a:prstGeom>
            <a:grpFill/>
            <a:ln w="28575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907704" y="3140968"/>
              <a:ext cx="864096" cy="0"/>
            </a:xfrm>
            <a:prstGeom prst="line">
              <a:avLst/>
            </a:prstGeom>
            <a:grpFill/>
            <a:ln w="28575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907704" y="3212976"/>
              <a:ext cx="864096" cy="0"/>
            </a:xfrm>
            <a:prstGeom prst="line">
              <a:avLst/>
            </a:prstGeom>
            <a:grpFill/>
            <a:ln w="28575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1907704" y="3573016"/>
              <a:ext cx="1296144" cy="0"/>
            </a:xfrm>
            <a:prstGeom prst="line">
              <a:avLst/>
            </a:prstGeom>
            <a:grpFill/>
            <a:ln w="28575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907704" y="3645024"/>
              <a:ext cx="1296144" cy="0"/>
            </a:xfrm>
            <a:prstGeom prst="line">
              <a:avLst/>
            </a:prstGeom>
            <a:grpFill/>
            <a:ln w="28575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Прямоугольник 25"/>
          <p:cNvSpPr/>
          <p:nvPr/>
        </p:nvSpPr>
        <p:spPr>
          <a:xfrm>
            <a:off x="467544" y="4293096"/>
            <a:ext cx="2376264" cy="648072"/>
          </a:xfrm>
          <a:prstGeom prst="rect">
            <a:avLst/>
          </a:prstGeom>
          <a:solidFill>
            <a:srgbClr val="CCFFCC"/>
          </a:solidFill>
          <a:ln>
            <a:solidFill>
              <a:srgbClr val="87B18B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подлежащее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и сказуемое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rot="5400000">
            <a:off x="1368438" y="3896258"/>
            <a:ext cx="648072" cy="1588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251520" y="5589240"/>
            <a:ext cx="2880320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ДВУСОСТАВНОЕ ПРЕДЛОЖЕНИЕ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rot="5400000">
            <a:off x="1404442" y="5300414"/>
            <a:ext cx="576064" cy="1588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Группа 34"/>
          <p:cNvGrpSpPr/>
          <p:nvPr/>
        </p:nvGrpSpPr>
        <p:grpSpPr>
          <a:xfrm>
            <a:off x="3707904" y="2132856"/>
            <a:ext cx="2232248" cy="1440160"/>
            <a:chOff x="395536" y="2276872"/>
            <a:chExt cx="3240360" cy="144016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6" name="Прямоугольник 35"/>
            <p:cNvSpPr/>
            <p:nvPr/>
          </p:nvSpPr>
          <p:spPr>
            <a:xfrm>
              <a:off x="395536" y="2276872"/>
              <a:ext cx="3240360" cy="1440160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ru-RU" b="1" dirty="0" smtClean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камыш</a:t>
              </a:r>
            </a:p>
            <a:p>
              <a:pPr algn="ctr">
                <a:lnSpc>
                  <a:spcPct val="150000"/>
                </a:lnSpc>
              </a:pPr>
              <a:r>
                <a:rPr lang="ru-RU" b="1" dirty="0" smtClean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тишь</a:t>
              </a:r>
            </a:p>
            <a:p>
              <a:pPr algn="ctr">
                <a:lnSpc>
                  <a:spcPct val="150000"/>
                </a:lnSpc>
              </a:pPr>
              <a:r>
                <a:rPr lang="ru-RU" b="1" dirty="0" err="1" smtClean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безглагольность</a:t>
              </a:r>
              <a:endParaRPr lang="ru-RU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dirty="0"/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1440813" y="2708920"/>
              <a:ext cx="1045277" cy="0"/>
            </a:xfrm>
            <a:prstGeom prst="line">
              <a:avLst/>
            </a:prstGeom>
            <a:grpFill/>
            <a:ln w="28575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709119" y="3429000"/>
              <a:ext cx="2717721" cy="0"/>
            </a:xfrm>
            <a:prstGeom prst="line">
              <a:avLst/>
            </a:prstGeom>
            <a:grpFill/>
            <a:ln w="28575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Прямая соединительная линия 67"/>
          <p:cNvCxnSpPr/>
          <p:nvPr/>
        </p:nvCxnSpPr>
        <p:spPr>
          <a:xfrm>
            <a:off x="4499992" y="2924944"/>
            <a:ext cx="648072" cy="0"/>
          </a:xfrm>
          <a:prstGeom prst="lin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Группа 78"/>
          <p:cNvGrpSpPr/>
          <p:nvPr/>
        </p:nvGrpSpPr>
        <p:grpSpPr>
          <a:xfrm>
            <a:off x="6444208" y="2132856"/>
            <a:ext cx="2304256" cy="1440160"/>
            <a:chOff x="6660232" y="2348880"/>
            <a:chExt cx="2304256" cy="1440160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6660232" y="2348880"/>
              <a:ext cx="2304256" cy="1440160"/>
            </a:xfrm>
            <a:prstGeom prst="rect">
              <a:avLst/>
            </a:prstGeom>
            <a:solidFill>
              <a:schemeClr val="bg1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200000"/>
                </a:lnSpc>
              </a:pPr>
              <a:r>
                <a:rPr lang="ru-RU" b="1" dirty="0" smtClean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войди</a:t>
              </a:r>
            </a:p>
            <a:p>
              <a:pPr algn="ctr">
                <a:lnSpc>
                  <a:spcPct val="200000"/>
                </a:lnSpc>
              </a:pPr>
              <a:r>
                <a:rPr lang="ru-RU" b="1" dirty="0" smtClean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грустно</a:t>
              </a:r>
            </a:p>
            <a:p>
              <a:pPr algn="ctr">
                <a:lnSpc>
                  <a:spcPct val="200000"/>
                </a:lnSpc>
              </a:pPr>
              <a:endParaRPr lang="ru-RU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2" name="Прямая соединительная линия 71"/>
            <p:cNvCxnSpPr/>
            <p:nvPr/>
          </p:nvCxnSpPr>
          <p:spPr>
            <a:xfrm>
              <a:off x="7452320" y="2780928"/>
              <a:ext cx="79208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>
              <a:off x="7452320" y="2852936"/>
              <a:ext cx="79208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7380312" y="3356992"/>
              <a:ext cx="79208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7380312" y="3429000"/>
              <a:ext cx="79208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Прямоугольник 79"/>
          <p:cNvSpPr/>
          <p:nvPr/>
        </p:nvSpPr>
        <p:spPr>
          <a:xfrm>
            <a:off x="3707904" y="4293096"/>
            <a:ext cx="2160240" cy="648072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только подлежащее</a:t>
            </a:r>
            <a:endParaRPr lang="ru-RU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6516216" y="4293096"/>
            <a:ext cx="2232248" cy="648072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только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сказуемое</a:t>
            </a:r>
            <a:endParaRPr lang="ru-RU" b="1" dirty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148064" y="5589240"/>
            <a:ext cx="2880320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ОДНОСОСТАВНОЕ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ПРЕДЛОЖЕНИЕ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 rot="5400000">
            <a:off x="4176750" y="1519994"/>
            <a:ext cx="1079326" cy="794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 rot="16200000" flipH="1">
            <a:off x="6012160" y="980728"/>
            <a:ext cx="1008112" cy="1008112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rot="5400000">
            <a:off x="4392774" y="3897052"/>
            <a:ext cx="647278" cy="794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rot="5400000">
            <a:off x="7201086" y="3896258"/>
            <a:ext cx="648072" cy="1588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5292080" y="5013176"/>
            <a:ext cx="792088" cy="504056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rot="10800000" flipV="1">
            <a:off x="7020272" y="5013176"/>
            <a:ext cx="648072" cy="504056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1" grpId="0" animBg="1"/>
      <p:bldP spid="80" grpId="0" animBg="1"/>
      <p:bldP spid="81" grpId="0" animBg="1"/>
      <p:bldP spid="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75656" y="332656"/>
            <a:ext cx="5976664" cy="10081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ОДНОСОСТАВНЫЕ ПРЕДЛОЖЕНИЯ С ГЛАВНЫМ ЧЛЕНОМ СКАЗУЕМЫМ</a:t>
            </a:r>
            <a:endParaRPr lang="ru-RU" sz="24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Cartoon-Clipart-Free-04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300" t="3801" r="12201" b="8001"/>
          <a:stretch>
            <a:fillRect/>
          </a:stretch>
        </p:blipFill>
        <p:spPr>
          <a:xfrm>
            <a:off x="3131840" y="2492896"/>
            <a:ext cx="2160240" cy="2592288"/>
          </a:xfrm>
          <a:prstGeom prst="rect">
            <a:avLst/>
          </a:prstGeom>
        </p:spPr>
      </p:pic>
      <p:sp>
        <p:nvSpPr>
          <p:cNvPr id="9" name="Выноска-облако 8">
            <a:hlinkClick r:id="rId3" action="ppaction://hlinksldjump"/>
          </p:cNvPr>
          <p:cNvSpPr/>
          <p:nvPr/>
        </p:nvSpPr>
        <p:spPr>
          <a:xfrm>
            <a:off x="5508104" y="1412776"/>
            <a:ext cx="3635896" cy="1800200"/>
          </a:xfrm>
          <a:prstGeom prst="cloudCallout">
            <a:avLst>
              <a:gd name="adj1" fmla="val -64334"/>
              <a:gd name="adj2" fmla="val 41038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НЕОПРЕДЕЛЕННО – ЛИЧНЫЕ  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Выноска-облако 10">
            <a:hlinkClick r:id="rId4" action="ppaction://hlinksldjump"/>
          </p:cNvPr>
          <p:cNvSpPr/>
          <p:nvPr/>
        </p:nvSpPr>
        <p:spPr>
          <a:xfrm rot="16200000">
            <a:off x="1145898" y="3542734"/>
            <a:ext cx="1811644" cy="3744416"/>
          </a:xfrm>
          <a:prstGeom prst="cloudCallout">
            <a:avLst>
              <a:gd name="adj1" fmla="val 107441"/>
              <a:gd name="adj2" fmla="val 43748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ОБОБЩЁННО – ЛИЧНЫЕ 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Выноска-облако 11">
            <a:hlinkClick r:id="rId5" action="ppaction://hlinksldjump"/>
          </p:cNvPr>
          <p:cNvSpPr/>
          <p:nvPr/>
        </p:nvSpPr>
        <p:spPr>
          <a:xfrm>
            <a:off x="179512" y="1484784"/>
            <a:ext cx="3024336" cy="1872208"/>
          </a:xfrm>
          <a:prstGeom prst="cloudCallout">
            <a:avLst>
              <a:gd name="adj1" fmla="val 68818"/>
              <a:gd name="adj2" fmla="val 4059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ОПРЕДЕЛЕННО – ЛИЧНЫЕ 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Выноска-облако 12"/>
          <p:cNvSpPr/>
          <p:nvPr/>
        </p:nvSpPr>
        <p:spPr>
          <a:xfrm rot="16200000">
            <a:off x="6460013" y="3917251"/>
            <a:ext cx="1811644" cy="2995382"/>
          </a:xfrm>
          <a:prstGeom prst="cloudCallout">
            <a:avLst>
              <a:gd name="adj1" fmla="val 110283"/>
              <a:gd name="adj2" fmla="val -63742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БЕЗЛИЧНЫЕ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4391472" y="1196752"/>
            <a:ext cx="4752528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Будем терпеливо сносить испытания.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О, дайте, дайте мне свободу !</a:t>
            </a:r>
          </a:p>
          <a:p>
            <a:pPr>
              <a:lnSpc>
                <a:spcPct val="150000"/>
              </a:lnSpc>
            </a:pPr>
            <a:endParaRPr lang="ru-RU" b="1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052736"/>
            <a:ext cx="3672408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ru-RU" b="1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b="1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b="1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Люблю грозу в начале мая…</a:t>
            </a:r>
          </a:p>
          <a:p>
            <a:pPr>
              <a:lnSpc>
                <a:spcPct val="200000"/>
              </a:lnSpc>
            </a:pP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Идешь, на меня похожий…</a:t>
            </a:r>
          </a:p>
          <a:p>
            <a:pPr>
              <a:lnSpc>
                <a:spcPct val="150000"/>
              </a:lnSpc>
            </a:pPr>
            <a:endParaRPr lang="ru-RU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b="1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b="1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b="1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91680" y="260648"/>
            <a:ext cx="5760640" cy="64807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ОПРЕДЕЛЕННО – ЛИЧНЫЕ ПРЕДЛОЖЕНИЯ</a:t>
            </a:r>
            <a:endParaRPr lang="ru-RU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9552" y="1628800"/>
            <a:ext cx="7920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39552" y="1556792"/>
            <a:ext cx="7920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67544" y="2564904"/>
            <a:ext cx="3744416" cy="1224136"/>
          </a:xfrm>
          <a:prstGeom prst="rect">
            <a:avLst/>
          </a:prstGeom>
          <a:noFill/>
          <a:ln w="5715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1-е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лицо ед.ч. изъявительного  и повелительного наклонения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4005064"/>
            <a:ext cx="3744416" cy="1224000"/>
          </a:xfrm>
          <a:prstGeom prst="rect">
            <a:avLst/>
          </a:prstGeom>
          <a:noFill/>
          <a:ln w="5715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2-е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лицо ед.ч. изъявительного и повелительного наклонения (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ТЫ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39552" y="2132856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39552" y="2204864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499992" y="1556792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516216" y="1628800"/>
            <a:ext cx="8640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516216" y="1556792"/>
            <a:ext cx="8640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499992" y="1628800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788024" y="2132856"/>
            <a:ext cx="14401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788024" y="2204864"/>
            <a:ext cx="14401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4860032" y="4005064"/>
            <a:ext cx="3744000" cy="1224000"/>
          </a:xfrm>
          <a:prstGeom prst="rect">
            <a:avLst/>
          </a:prstGeom>
          <a:noFill/>
          <a:ln w="5715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2-е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лицо мн.ч. изъявительного и повелительного наклонения (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860032" y="2564904"/>
            <a:ext cx="3744000" cy="1224136"/>
          </a:xfrm>
          <a:prstGeom prst="rect">
            <a:avLst/>
          </a:prstGeom>
          <a:noFill/>
          <a:ln w="5715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1-е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лицо мн.ч. изъявительного  и повелительного наклонения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МЫ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483768" y="5373216"/>
            <a:ext cx="4104456" cy="1224136"/>
          </a:xfrm>
          <a:prstGeom prst="rect">
            <a:avLst/>
          </a:prstGeom>
          <a:noFill/>
          <a:ln w="5715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3-е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лицо ед.ч. и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глагол в прошедшем времени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ОН, ОНА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10800000" flipV="1">
            <a:off x="1979712" y="5373216"/>
            <a:ext cx="4896544" cy="12961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051720" y="5301208"/>
            <a:ext cx="4824536" cy="13681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44" grpId="0" animBg="1"/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91680" y="260648"/>
            <a:ext cx="5760640" cy="79208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НЕОПРЕДЕЛЕННО – ЛИЧНЫЕ ПРЕДЛОЖЕНИЯ</a:t>
            </a:r>
            <a:endParaRPr lang="ru-RU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124744"/>
            <a:ext cx="590465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Зимой свет зажигают рано.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844824"/>
            <a:ext cx="648072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 временем к этому стихотворению напишут музыку.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492896"/>
            <a:ext cx="655272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доме стучали печными дверцами .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3140968"/>
            <a:ext cx="648072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Дали бы человеку отдохнуть перед дорогой 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293096"/>
            <a:ext cx="3744416" cy="1224136"/>
          </a:xfrm>
          <a:prstGeom prst="rect">
            <a:avLst/>
          </a:prstGeom>
          <a:noFill/>
          <a:ln w="5715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3-е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лицо мн.ч. настоящего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 будущего времени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ОНИ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4293096"/>
            <a:ext cx="3744416" cy="1224136"/>
          </a:xfrm>
          <a:prstGeom prst="rect">
            <a:avLst/>
          </a:prstGeom>
          <a:noFill/>
          <a:ln w="5715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мн.ч. прошедшего времени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или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условного наклонения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ОНИ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355976" y="1556792"/>
            <a:ext cx="10801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355976" y="1628800"/>
            <a:ext cx="10801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24128" y="2348880"/>
            <a:ext cx="10801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724128" y="2420888"/>
            <a:ext cx="10801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75856" y="2996952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275856" y="3068960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79712" y="3645024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979712" y="3717032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139952" y="3645024"/>
            <a:ext cx="11521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139952" y="3717032"/>
            <a:ext cx="11521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63688" y="332656"/>
            <a:ext cx="5760640" cy="72008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ОБОБЩЕННО – ЛИЧНЫЕ ПРЕДЛОЖЕНИЯ</a:t>
            </a:r>
            <a:endParaRPr lang="ru-RU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24744"/>
            <a:ext cx="8424936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Что посеешь, то и пожнешь .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Не спеши языком - торопись делом.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Выходишь иногда на улицу и удивляешься прозрачности воздуха.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Добро на худо не меняют.</a:t>
            </a:r>
          </a:p>
          <a:p>
            <a:pPr algn="ctr">
              <a:lnSpc>
                <a:spcPct val="150000"/>
              </a:lnSpc>
            </a:pP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212976"/>
            <a:ext cx="3744416" cy="1656184"/>
          </a:xfrm>
          <a:prstGeom prst="rect">
            <a:avLst/>
          </a:prstGeom>
          <a:noFill/>
          <a:ln w="5715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2-е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лицо ед. и мн.ч. настоящего и будущего времени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изъявит. и повелит. наклонения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3212976"/>
            <a:ext cx="3744416" cy="1656184"/>
          </a:xfrm>
          <a:prstGeom prst="rect">
            <a:avLst/>
          </a:prstGeom>
          <a:noFill/>
          <a:ln w="5715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3-е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лицо мн.ч.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изъявительного наклонения 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5589240"/>
            <a:ext cx="4608512" cy="936104"/>
          </a:xfrm>
          <a:prstGeom prst="rect">
            <a:avLst/>
          </a:prstGeom>
          <a:noFill/>
          <a:ln w="76200" cmpd="tri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все и каждый в отдельности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(пословицы, поговорки, афоризмы, крылатые выражения)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555776" y="4869160"/>
            <a:ext cx="2088232" cy="648072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4716016" y="4869160"/>
            <a:ext cx="1800200" cy="648072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932040" y="2636912"/>
            <a:ext cx="11521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932040" y="2708920"/>
            <a:ext cx="11521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491880" y="1412776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148064" y="1412776"/>
            <a:ext cx="10081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91880" y="1484784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148064" y="1484784"/>
            <a:ext cx="10081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627784" y="1844824"/>
            <a:ext cx="10081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627784" y="1772816"/>
            <a:ext cx="10081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788024" y="1772816"/>
            <a:ext cx="10801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788024" y="1844824"/>
            <a:ext cx="10801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827584" y="2204864"/>
            <a:ext cx="1224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27584" y="2276872"/>
            <a:ext cx="1224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283968" y="2204864"/>
            <a:ext cx="158417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211960" y="2276872"/>
            <a:ext cx="16561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63688" y="188640"/>
            <a:ext cx="5760640" cy="64807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БЕЗ ЛИЧНЫЕ ПРЕДЛОЖЕНИЯ</a:t>
            </a:r>
            <a:endParaRPr lang="ru-RU" sz="2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908720"/>
            <a:ext cx="6624736" cy="2664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 утру сильно похолодало.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От воды веет свежестью.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Природой здесь нам суждено в Европу прорубить окно.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Как хорошо читать по вечерам!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Здесь никого нет.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Вам не видать таких сражений.</a:t>
            </a:r>
          </a:p>
          <a:p>
            <a:pPr algn="ctr">
              <a:lnSpc>
                <a:spcPct val="150000"/>
              </a:lnSpc>
            </a:pPr>
            <a:endParaRPr lang="ru-RU" b="1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 smtClean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869160"/>
            <a:ext cx="8568952" cy="1800200"/>
          </a:xfrm>
          <a:prstGeom prst="rect">
            <a:avLst/>
          </a:prstGeom>
          <a:noFill/>
          <a:ln w="5715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Сказуемое может быть выражено: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безличным глаголом, личным глаголом в безличном употреблении, кратким страдательным причастием, неопределенной формой глагола (инфинитивом), словом категории состояния, сочетанием слова категории состояния с инфинитивом, отрицательным словом и др.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3501008"/>
            <a:ext cx="3744416" cy="1224136"/>
          </a:xfrm>
          <a:prstGeom prst="rect">
            <a:avLst/>
          </a:prstGeom>
          <a:noFill/>
          <a:ln w="5715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3-е л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ед. числа (в настоящем или будущем времени изъявительного наклонения)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501008"/>
            <a:ext cx="3744416" cy="1224136"/>
          </a:xfrm>
          <a:prstGeom prst="rect">
            <a:avLst/>
          </a:prstGeom>
          <a:noFill/>
          <a:ln w="5715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ср. р. ед. ч.  (в прошедшем времени изъявительного наклонения и в условном наклонении)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788024" y="1196752"/>
            <a:ext cx="14401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88024" y="1268760"/>
            <a:ext cx="14401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211960" y="1556792"/>
            <a:ext cx="6480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211960" y="1628800"/>
            <a:ext cx="6480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23928" y="1988840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923928" y="2060848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347864" y="2420888"/>
            <a:ext cx="16561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347864" y="2492896"/>
            <a:ext cx="16561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292080" y="2852936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292080" y="2780928"/>
            <a:ext cx="3600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419872" y="3212976"/>
            <a:ext cx="11521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419872" y="3284984"/>
            <a:ext cx="11521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115616" y="188640"/>
            <a:ext cx="6984776" cy="10081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ОДНОСОСТАВНЫЕ ПРЕДЛОЖЕНИЯ </a:t>
            </a:r>
          </a:p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С ГЛАВНЫМ ЧЛЕНОМ ПОДЛЕЖАЩИМ</a:t>
            </a:r>
            <a:endParaRPr lang="ru-RU" sz="24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268760"/>
            <a:ext cx="6552728" cy="1944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Кинематограф. Три скамейки.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Двадцать первое. Ночь. Понедельник.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Какая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погода!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Ну и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дождь!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Вот так 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гроза!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 вот </a:t>
            </a:r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 я!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3284984"/>
            <a:ext cx="2664296" cy="864096"/>
          </a:xfrm>
          <a:prstGeom prst="rect">
            <a:avLst/>
          </a:prstGeom>
          <a:noFill/>
          <a:ln w="5715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имя существительное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в И.п.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293096"/>
            <a:ext cx="2664296" cy="864096"/>
          </a:xfrm>
          <a:prstGeom prst="rect">
            <a:avLst/>
          </a:prstGeom>
          <a:noFill/>
          <a:ln w="5715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количественно-именное сочетание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3284984"/>
            <a:ext cx="2664296" cy="864096"/>
          </a:xfrm>
          <a:prstGeom prst="rect">
            <a:avLst/>
          </a:prstGeom>
          <a:noFill/>
          <a:ln w="5715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имя числительное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в И.п.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40152" y="4293096"/>
            <a:ext cx="2664296" cy="864096"/>
          </a:xfrm>
          <a:prstGeom prst="rect">
            <a:avLst/>
          </a:prstGeom>
          <a:noFill/>
          <a:ln w="5715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местоимение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 И.п.</a:t>
            </a:r>
            <a:endParaRPr lang="ru-RU" b="1" dirty="0">
              <a:solidFill>
                <a:schemeClr val="bg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5805264"/>
            <a:ext cx="3744416" cy="864096"/>
          </a:xfrm>
          <a:prstGeom prst="rect">
            <a:avLst/>
          </a:prstGeom>
          <a:solidFill>
            <a:schemeClr val="bg1">
              <a:lumMod val="50000"/>
            </a:schemeClr>
          </a:solidFill>
          <a:ln w="57150" cmpd="dbl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НАЗЫВНЫЕ</a:t>
            </a:r>
            <a:endParaRPr lang="ru-RU" sz="24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4391980" y="4401108"/>
            <a:ext cx="1584176" cy="108012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3167844" y="4329100"/>
            <a:ext cx="1584176" cy="122413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4788024" y="5229200"/>
            <a:ext cx="1584176" cy="432048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339752" y="5157192"/>
            <a:ext cx="2016224" cy="50405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843808" y="1772816"/>
            <a:ext cx="16561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716016" y="1772816"/>
            <a:ext cx="14401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339752" y="2204864"/>
            <a:ext cx="19442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427984" y="2204864"/>
            <a:ext cx="5760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220072" y="2204864"/>
            <a:ext cx="151216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915816" y="2636912"/>
            <a:ext cx="7920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355976" y="2636912"/>
            <a:ext cx="7920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156176" y="2636912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788024" y="2996952"/>
            <a:ext cx="2880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Другая 3">
      <a:dk1>
        <a:sysClr val="windowText" lastClr="000000"/>
      </a:dk1>
      <a:lt1>
        <a:srgbClr val="C6DAC8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735</TotalTime>
  <Words>623</Words>
  <Application>Microsoft Office PowerPoint</Application>
  <PresentationFormat>Экран (4:3)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Односоставные предложения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В презентации использованы следующие материалы: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User</cp:lastModifiedBy>
  <cp:revision>30</cp:revision>
  <dcterms:created xsi:type="dcterms:W3CDTF">2010-12-11T13:58:05Z</dcterms:created>
  <dcterms:modified xsi:type="dcterms:W3CDTF">2015-03-26T05:39:00Z</dcterms:modified>
</cp:coreProperties>
</file>