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4"/>
  </p:notesMasterIdLst>
  <p:sldIdLst>
    <p:sldId id="271" r:id="rId2"/>
    <p:sldId id="273" r:id="rId3"/>
    <p:sldId id="256" r:id="rId4"/>
    <p:sldId id="281" r:id="rId5"/>
    <p:sldId id="282" r:id="rId6"/>
    <p:sldId id="257" r:id="rId7"/>
    <p:sldId id="275" r:id="rId8"/>
    <p:sldId id="259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80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CC"/>
    <a:srgbClr val="77EFB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2008-2009 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1 полуг.2014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2008-2009 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1 полуг.2014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56</c:v>
                </c:pt>
                <c:pt idx="1">
                  <c:v>50</c:v>
                </c:pt>
                <c:pt idx="2">
                  <c:v>50</c:v>
                </c:pt>
                <c:pt idx="3">
                  <c:v>33</c:v>
                </c:pt>
                <c:pt idx="4">
                  <c:v>50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146240"/>
        <c:axId val="48593152"/>
        <c:axId val="0"/>
      </c:bar3DChart>
      <c:catAx>
        <c:axId val="65146240"/>
        <c:scaling>
          <c:orientation val="minMax"/>
        </c:scaling>
        <c:delete val="0"/>
        <c:axPos val="b"/>
        <c:majorTickMark val="out"/>
        <c:minorTickMark val="none"/>
        <c:tickLblPos val="nextTo"/>
        <c:crossAx val="48593152"/>
        <c:crosses val="autoZero"/>
        <c:auto val="1"/>
        <c:lblAlgn val="ctr"/>
        <c:lblOffset val="100"/>
        <c:noMultiLvlLbl val="0"/>
      </c:catAx>
      <c:valAx>
        <c:axId val="4859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146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2008-2009 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1 полуг.2014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2008-2009 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1 полуг.2014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80</c:v>
                </c:pt>
                <c:pt idx="1">
                  <c:v>60</c:v>
                </c:pt>
                <c:pt idx="2">
                  <c:v>71</c:v>
                </c:pt>
                <c:pt idx="3">
                  <c:v>43</c:v>
                </c:pt>
                <c:pt idx="4">
                  <c:v>14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128384"/>
        <c:axId val="28129920"/>
        <c:axId val="0"/>
      </c:bar3DChart>
      <c:catAx>
        <c:axId val="2812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8129920"/>
        <c:crosses val="autoZero"/>
        <c:auto val="1"/>
        <c:lblAlgn val="ctr"/>
        <c:lblOffset val="100"/>
        <c:noMultiLvlLbl val="0"/>
      </c:catAx>
      <c:valAx>
        <c:axId val="2812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28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6B0EE7-5517-4AE5-B185-5E101B80E96B}" type="datetimeFigureOut">
              <a:rPr lang="ru-RU"/>
              <a:pPr>
                <a:defRPr/>
              </a:pPr>
              <a:t>16.01.2014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BEED63-9F5E-4406-A8AE-E47BD85EC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53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AD035-0107-4F34-960C-FCB88D6469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F5BF8-C584-42D4-BAFF-F589E448B1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73BBB-674E-4745-B5CA-234B48D82F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88D8A-642A-493D-9942-D13ADAF1AC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C19B39B5-416C-460C-8203-D2D99F6CA0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43A55-2196-47A1-9AA2-68756A00D5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A9E1B-CE55-489C-953E-A8B32221ED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020FE-1E70-4A36-8242-E989D24B7F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7615C-825F-4867-9E73-6D7A345800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A6ADD-423A-4827-8DFA-45046A68C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C1DB7-1F4A-4B02-A753-16CCCFF352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23BBC10-0B72-4221-954F-79C06B6782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llforchildren.ru/pictures/showimg/school25/school2538jpg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llforchildren.ru/pictures/showimg/school21/school2120jpg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llforchildren.ru/pictures/showimg/school21/school2144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allforchildren.ru/pictures/showimg/school21/school2132jpg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llforchildren.ru/pictures/showimg/school21/school2132jpg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allforchildren.ru/pictures/showimg/school23/school2314jpg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allforchildren.ru/pictures/showimg/school21/school2146jpg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llforchildren.ru/pictures/showimg/school21/school2187jpg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llforchildren.ru/pictures/showimg/school21/school2151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allforchildren.ru/pictures/showimg/school21/school2150jpg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llforchildren.ru/pictures/showimg/school3/school0316jpg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196752"/>
            <a:ext cx="5899372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chemeClr val="bg1"/>
                </a:solidFill>
              </a:rPr>
              <a:t>Почему </a:t>
            </a:r>
            <a:endParaRPr lang="en-US" sz="60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6000" dirty="0" smtClean="0">
                <a:solidFill>
                  <a:schemeClr val="bg1"/>
                </a:solidFill>
              </a:rPr>
              <a:t>школьник </a:t>
            </a:r>
            <a:endParaRPr lang="en-US" sz="60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6000" dirty="0" smtClean="0">
                <a:solidFill>
                  <a:schemeClr val="bg1"/>
                </a:solidFill>
              </a:rPr>
              <a:t>плохо </a:t>
            </a:r>
            <a:r>
              <a:rPr lang="ru-RU" sz="6000" dirty="0">
                <a:solidFill>
                  <a:schemeClr val="bg1"/>
                </a:solidFill>
              </a:rPr>
              <a:t>учится?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239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3. </a:t>
            </a:r>
            <a:r>
              <a:rPr lang="en-US" sz="3200" dirty="0" err="1" smtClean="0">
                <a:solidFill>
                  <a:schemeClr val="bg1"/>
                </a:solidFill>
              </a:rPr>
              <a:t>Конфликты</a:t>
            </a:r>
            <a:r>
              <a:rPr lang="en-US" sz="3200" dirty="0" smtClean="0">
                <a:solidFill>
                  <a:schemeClr val="bg1"/>
                </a:solidFill>
              </a:rPr>
              <a:t> с </a:t>
            </a:r>
            <a:r>
              <a:rPr lang="en-US" sz="3200" dirty="0" err="1" smtClean="0">
                <a:solidFill>
                  <a:schemeClr val="bg1"/>
                </a:solidFill>
              </a:rPr>
              <a:t>товарищами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по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учёбе</a:t>
            </a:r>
            <a:r>
              <a:rPr lang="en-US" sz="3200" dirty="0" smtClean="0">
                <a:solidFill>
                  <a:schemeClr val="bg1"/>
                </a:solidFill>
              </a:rPr>
              <a:t>, с </a:t>
            </a:r>
            <a:r>
              <a:rPr lang="en-US" sz="3200" dirty="0" err="1" smtClean="0">
                <a:solidFill>
                  <a:schemeClr val="bg1"/>
                </a:solidFill>
              </a:rPr>
              <a:t>ребятами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во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дворе</a:t>
            </a:r>
            <a:r>
              <a:rPr lang="en-US" sz="3200" dirty="0" smtClean="0">
                <a:solidFill>
                  <a:schemeClr val="bg1"/>
                </a:solidFill>
              </a:rPr>
              <a:t> и т. д.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359775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</a:t>
            </a:r>
            <a:r>
              <a:rPr lang="en-US" dirty="0" err="1" smtClean="0">
                <a:solidFill>
                  <a:srgbClr val="CC3300"/>
                </a:solidFill>
              </a:rPr>
              <a:t>Ребёнок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захвачен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конфликтом</a:t>
            </a:r>
            <a:r>
              <a:rPr lang="en-US" dirty="0" smtClean="0">
                <a:solidFill>
                  <a:srgbClr val="CC3300"/>
                </a:solidFill>
              </a:rPr>
              <a:t>, и </a:t>
            </a:r>
            <a:r>
              <a:rPr lang="en-US" dirty="0" err="1" smtClean="0">
                <a:solidFill>
                  <a:srgbClr val="CC3300"/>
                </a:solidFill>
              </a:rPr>
              <a:t>он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отнимает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большую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часть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его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ресурсов</a:t>
            </a:r>
            <a:r>
              <a:rPr lang="en-US" dirty="0" smtClean="0">
                <a:solidFill>
                  <a:srgbClr val="CC3300"/>
                </a:solidFill>
              </a:rPr>
              <a:t>, </a:t>
            </a:r>
            <a:r>
              <a:rPr lang="en-US" dirty="0" err="1" smtClean="0">
                <a:solidFill>
                  <a:srgbClr val="CC3300"/>
                </a:solidFill>
              </a:rPr>
              <a:t>которые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могли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бы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быть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потрачены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на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обучение</a:t>
            </a:r>
            <a:r>
              <a:rPr lang="en-US" dirty="0" smtClean="0">
                <a:solidFill>
                  <a:srgbClr val="CC3300"/>
                </a:solidFill>
              </a:rPr>
              <a:t>. </a:t>
            </a:r>
            <a:r>
              <a:rPr lang="en-US" dirty="0" err="1" smtClean="0">
                <a:solidFill>
                  <a:srgbClr val="CC3300"/>
                </a:solidFill>
              </a:rPr>
              <a:t>Чем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дольше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это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продолжается</a:t>
            </a:r>
            <a:r>
              <a:rPr lang="en-US" dirty="0" smtClean="0">
                <a:solidFill>
                  <a:srgbClr val="CC3300"/>
                </a:solidFill>
              </a:rPr>
              <a:t>, </a:t>
            </a:r>
            <a:r>
              <a:rPr lang="en-US" dirty="0" err="1" smtClean="0">
                <a:solidFill>
                  <a:srgbClr val="CC3300"/>
                </a:solidFill>
              </a:rPr>
              <a:t>тем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больше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школьник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изматывается</a:t>
            </a:r>
            <a:r>
              <a:rPr lang="en-US" dirty="0" smtClean="0">
                <a:solidFill>
                  <a:srgbClr val="CC3300"/>
                </a:solidFill>
              </a:rPr>
              <a:t>. </a:t>
            </a:r>
            <a:r>
              <a:rPr lang="en-US" dirty="0" err="1" smtClean="0">
                <a:solidFill>
                  <a:srgbClr val="CC3300"/>
                </a:solidFill>
              </a:rPr>
              <a:t>Для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начала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попытайтесь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поговорить</a:t>
            </a:r>
            <a:r>
              <a:rPr lang="en-US" dirty="0" smtClean="0">
                <a:solidFill>
                  <a:srgbClr val="CC3300"/>
                </a:solidFill>
              </a:rPr>
              <a:t> с </a:t>
            </a:r>
            <a:r>
              <a:rPr lang="en-US" dirty="0" err="1" smtClean="0">
                <a:solidFill>
                  <a:srgbClr val="CC3300"/>
                </a:solidFill>
              </a:rPr>
              <a:t>ребёнком</a:t>
            </a:r>
            <a:r>
              <a:rPr lang="en-US" dirty="0" smtClean="0">
                <a:solidFill>
                  <a:srgbClr val="CC3300"/>
                </a:solidFill>
              </a:rPr>
              <a:t>. В </a:t>
            </a:r>
            <a:r>
              <a:rPr lang="en-US" dirty="0" err="1" smtClean="0">
                <a:solidFill>
                  <a:srgbClr val="CC3300"/>
                </a:solidFill>
              </a:rPr>
              <a:t>качестве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профилактики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обучите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его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приёмам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бесконфликтного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общения</a:t>
            </a:r>
            <a:r>
              <a:rPr lang="en-US" dirty="0" smtClean="0">
                <a:solidFill>
                  <a:srgbClr val="CC3300"/>
                </a:solidFill>
              </a:rPr>
              <a:t>. </a:t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pic>
        <p:nvPicPr>
          <p:cNvPr id="11268" name="Picture 6" descr="http://allforchildren.ru/pictures/school25_s/school2538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4786313"/>
            <a:ext cx="13811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4. </a:t>
            </a:r>
            <a:r>
              <a:rPr lang="en-US" dirty="0" err="1" smtClean="0">
                <a:solidFill>
                  <a:schemeClr val="bg1"/>
                </a:solidFill>
              </a:rPr>
              <a:t>Конфликты</a:t>
            </a:r>
            <a:r>
              <a:rPr lang="en-US" dirty="0" smtClean="0">
                <a:solidFill>
                  <a:schemeClr val="bg1"/>
                </a:solidFill>
              </a:rPr>
              <a:t> с </a:t>
            </a:r>
            <a:r>
              <a:rPr lang="en-US" dirty="0" err="1" smtClean="0">
                <a:solidFill>
                  <a:schemeClr val="bg1"/>
                </a:solidFill>
              </a:rPr>
              <a:t>родителями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88337" cy="5256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z="3600" smtClean="0">
                <a:solidFill>
                  <a:srgbClr val="CC3300"/>
                </a:solidFill>
              </a:rPr>
              <a:t>Перед тем, как обвинять ребёнка, присмотритесь к себе. Помните простую истину: поведение детей – это зеркало нашего к ним отношения.</a:t>
            </a:r>
            <a:r>
              <a:rPr lang="en-US" smtClean="0"/>
              <a:t> 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2292" name="Picture 6" descr="http://allforchildren.ru/pictures/school21_s/school2120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4357688"/>
            <a:ext cx="2071688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solidFill>
                  <a:schemeClr val="bg1"/>
                </a:solidFill>
              </a:rPr>
              <a:t>5. </a:t>
            </a:r>
            <a:r>
              <a:rPr lang="en-US" sz="3200" dirty="0" err="1" smtClean="0">
                <a:solidFill>
                  <a:schemeClr val="bg1"/>
                </a:solidFill>
              </a:rPr>
              <a:t>Пробелы</a:t>
            </a:r>
            <a:r>
              <a:rPr lang="en-US" sz="3200" dirty="0" smtClean="0">
                <a:solidFill>
                  <a:schemeClr val="bg1"/>
                </a:solidFill>
              </a:rPr>
              <a:t> в </a:t>
            </a:r>
            <a:r>
              <a:rPr lang="en-US" sz="3200" dirty="0" err="1" smtClean="0">
                <a:solidFill>
                  <a:schemeClr val="bg1"/>
                </a:solidFill>
              </a:rPr>
              <a:t>ранее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усвоенных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знаниях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82015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z="3600" smtClean="0">
                <a:solidFill>
                  <a:srgbClr val="CC3300"/>
                </a:solidFill>
              </a:rPr>
              <a:t>Это серьёзное препятствие на пути овладения новым материалом. Посоветуйте ребёнку обратиться к ранее изученному. </a:t>
            </a:r>
            <a:br>
              <a:rPr lang="en-US" sz="36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3316" name="Picture 6" descr="http://allforchildren.ru/pictures/school21_s/school2144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4214813"/>
            <a:ext cx="156686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http://allforchildren.ru/pictures/school21_s/school2132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25" y="4214813"/>
            <a:ext cx="18573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039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solidFill>
                  <a:schemeClr val="bg1"/>
                </a:solidFill>
              </a:rPr>
              <a:t>6. </a:t>
            </a:r>
            <a:r>
              <a:rPr lang="en-US" sz="3200" dirty="0" err="1" smtClean="0">
                <a:solidFill>
                  <a:schemeClr val="bg1"/>
                </a:solidFill>
              </a:rPr>
              <a:t>Неумение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организовать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свою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домашнюю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работу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359775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</a:t>
            </a:r>
            <a:r>
              <a:rPr lang="en-US" sz="3600" dirty="0" err="1" smtClean="0">
                <a:solidFill>
                  <a:srgbClr val="CC3300"/>
                </a:solidFill>
              </a:rPr>
              <a:t>Попробуйте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помочь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ребёнку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распределять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время</a:t>
            </a:r>
            <a:r>
              <a:rPr lang="en-US" sz="3600" dirty="0" smtClean="0">
                <a:solidFill>
                  <a:srgbClr val="CC3300"/>
                </a:solidFill>
              </a:rPr>
              <a:t> и </a:t>
            </a:r>
            <a:r>
              <a:rPr lang="en-US" sz="3600" dirty="0" err="1" smtClean="0">
                <a:solidFill>
                  <a:srgbClr val="CC3300"/>
                </a:solidFill>
              </a:rPr>
              <a:t>силы</a:t>
            </a:r>
            <a:r>
              <a:rPr lang="en-US" sz="3600" dirty="0" smtClean="0">
                <a:solidFill>
                  <a:srgbClr val="CC3300"/>
                </a:solidFill>
              </a:rPr>
              <a:t>. </a:t>
            </a:r>
            <a:r>
              <a:rPr lang="en-US" sz="3600" dirty="0" err="1" smtClean="0">
                <a:solidFill>
                  <a:srgbClr val="CC3300"/>
                </a:solidFill>
              </a:rPr>
              <a:t>Пусть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сначала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он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выполняет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то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задание</a:t>
            </a:r>
            <a:r>
              <a:rPr lang="en-US" sz="3600" dirty="0" smtClean="0">
                <a:solidFill>
                  <a:srgbClr val="CC3300"/>
                </a:solidFill>
              </a:rPr>
              <a:t>, </a:t>
            </a:r>
            <a:r>
              <a:rPr lang="en-US" sz="3600" dirty="0" err="1" smtClean="0">
                <a:solidFill>
                  <a:srgbClr val="CC3300"/>
                </a:solidFill>
              </a:rPr>
              <a:t>которое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вызывает</a:t>
            </a:r>
            <a:r>
              <a:rPr lang="en-US" sz="3600" dirty="0" smtClean="0">
                <a:solidFill>
                  <a:srgbClr val="CC3300"/>
                </a:solidFill>
              </a:rPr>
              <a:t> у </a:t>
            </a:r>
            <a:r>
              <a:rPr lang="en-US" sz="3600" dirty="0" err="1" smtClean="0">
                <a:solidFill>
                  <a:srgbClr val="CC3300"/>
                </a:solidFill>
              </a:rPr>
              <a:t>него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наибольшие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трудности</a:t>
            </a:r>
            <a:r>
              <a:rPr lang="en-US" sz="3600" dirty="0" smtClean="0">
                <a:solidFill>
                  <a:srgbClr val="CC3300"/>
                </a:solidFill>
              </a:rPr>
              <a:t>. </a:t>
            </a:r>
            <a:br>
              <a:rPr lang="en-US" sz="3600" dirty="0" smtClean="0">
                <a:solidFill>
                  <a:srgbClr val="CC33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pic>
        <p:nvPicPr>
          <p:cNvPr id="14340" name="Picture 6" descr="http://allforchildren.ru/pictures/school21_s/school2132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500563"/>
            <a:ext cx="19288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7. </a:t>
            </a:r>
            <a:r>
              <a:rPr lang="en-US" dirty="0" err="1" smtClean="0">
                <a:solidFill>
                  <a:schemeClr val="bg1"/>
                </a:solidFill>
              </a:rPr>
              <a:t>Отвлекающие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факторы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88337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en-US" sz="3200" dirty="0" err="1" smtClean="0">
                <a:solidFill>
                  <a:srgbClr val="CC3300"/>
                </a:solidFill>
              </a:rPr>
              <a:t>Компьютер</a:t>
            </a:r>
            <a:r>
              <a:rPr lang="en-US" sz="3200" dirty="0" smtClean="0">
                <a:solidFill>
                  <a:srgbClr val="CC3300"/>
                </a:solidFill>
              </a:rPr>
              <a:t>, </a:t>
            </a:r>
            <a:r>
              <a:rPr lang="en-US" sz="3200" dirty="0" err="1" smtClean="0">
                <a:solidFill>
                  <a:srgbClr val="CC3300"/>
                </a:solidFill>
              </a:rPr>
              <a:t>телевизор</a:t>
            </a:r>
            <a:r>
              <a:rPr lang="en-US" sz="3200" dirty="0" smtClean="0">
                <a:solidFill>
                  <a:srgbClr val="CC3300"/>
                </a:solidFill>
              </a:rPr>
              <a:t> и </a:t>
            </a:r>
            <a:r>
              <a:rPr lang="en-US" sz="3200" dirty="0" err="1" smtClean="0">
                <a:solidFill>
                  <a:srgbClr val="CC3300"/>
                </a:solidFill>
              </a:rPr>
              <a:t>прочие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развлечения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должны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знать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своё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место</a:t>
            </a:r>
            <a:r>
              <a:rPr lang="en-US" sz="3200" dirty="0" smtClean="0">
                <a:solidFill>
                  <a:srgbClr val="CC3300"/>
                </a:solidFill>
              </a:rPr>
              <a:t>. </a:t>
            </a:r>
            <a:r>
              <a:rPr lang="en-US" sz="3200" dirty="0" err="1" smtClean="0">
                <a:solidFill>
                  <a:srgbClr val="CC3300"/>
                </a:solidFill>
              </a:rPr>
              <a:t>Не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позволяйте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их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электронным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душам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слишком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долго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находиться</a:t>
            </a:r>
            <a:r>
              <a:rPr lang="en-US" sz="3200" dirty="0" smtClean="0">
                <a:solidFill>
                  <a:srgbClr val="CC3300"/>
                </a:solidFill>
              </a:rPr>
              <a:t> в </a:t>
            </a:r>
            <a:r>
              <a:rPr lang="en-US" sz="3200" dirty="0" err="1" smtClean="0">
                <a:solidFill>
                  <a:srgbClr val="CC3300"/>
                </a:solidFill>
              </a:rPr>
              <a:t>центре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внимания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ребёнка</a:t>
            </a:r>
            <a:r>
              <a:rPr lang="en-US" sz="3200" dirty="0" smtClean="0">
                <a:solidFill>
                  <a:srgbClr val="CC3300"/>
                </a:solidFill>
              </a:rPr>
              <a:t>, </a:t>
            </a:r>
            <a:r>
              <a:rPr lang="en-US" sz="3200" dirty="0" err="1" smtClean="0">
                <a:solidFill>
                  <a:srgbClr val="CC3300"/>
                </a:solidFill>
              </a:rPr>
              <a:t>если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он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только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не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использует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их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для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 err="1" smtClean="0">
                <a:solidFill>
                  <a:srgbClr val="CC3300"/>
                </a:solidFill>
              </a:rPr>
              <a:t>обучения</a:t>
            </a:r>
            <a:r>
              <a:rPr lang="en-US" sz="3200" dirty="0" smtClean="0">
                <a:solidFill>
                  <a:srgbClr val="CC3300"/>
                </a:solidFill>
              </a:rPr>
              <a:t>. </a:t>
            </a:r>
            <a:br>
              <a:rPr lang="en-US" sz="3200" dirty="0" smtClean="0">
                <a:solidFill>
                  <a:srgbClr val="CC33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pic>
        <p:nvPicPr>
          <p:cNvPr id="15364" name="Picture 7" descr="http://allforchildren.ru/pictures/school23_s/school2314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4929188"/>
            <a:ext cx="20970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039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</a:rPr>
              <a:t>8</a:t>
            </a:r>
            <a:r>
              <a:rPr lang="en-US" sz="3200" b="1" dirty="0" smtClean="0">
                <a:solidFill>
                  <a:srgbClr val="C00000"/>
                </a:solidFill>
              </a:rPr>
              <a:t>. </a:t>
            </a:r>
            <a:r>
              <a:rPr lang="en-US" sz="3200" b="1" dirty="0" err="1" smtClean="0">
                <a:solidFill>
                  <a:srgbClr val="C00000"/>
                </a:solidFill>
              </a:rPr>
              <a:t>Отсутствие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мотивации</a:t>
            </a:r>
            <a:r>
              <a:rPr lang="en-US" sz="3200" b="1" dirty="0" smtClean="0">
                <a:solidFill>
                  <a:srgbClr val="C00000"/>
                </a:solidFill>
              </a:rPr>
              <a:t> к </a:t>
            </a:r>
            <a:r>
              <a:rPr lang="en-US" sz="3200" b="1" dirty="0" err="1" smtClean="0">
                <a:solidFill>
                  <a:srgbClr val="C00000"/>
                </a:solidFill>
              </a:rPr>
              <a:t>учебной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деятельности</a:t>
            </a:r>
            <a:r>
              <a:rPr lang="en-US" sz="3200" b="1" dirty="0" smtClean="0">
                <a:solidFill>
                  <a:srgbClr val="C00000"/>
                </a:solidFill>
              </a:rPr>
              <a:t>. 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7213"/>
            <a:ext cx="8215312" cy="4770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</a:t>
            </a:r>
            <a:r>
              <a:rPr lang="en-US" sz="2100" dirty="0" smtClean="0">
                <a:solidFill>
                  <a:schemeClr val="bg1"/>
                </a:solidFill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</a:rPr>
              <a:t>Мотивация</a:t>
            </a:r>
            <a:r>
              <a:rPr lang="en-US" sz="2800" dirty="0" smtClean="0">
                <a:solidFill>
                  <a:schemeClr val="bg1"/>
                </a:solidFill>
              </a:rPr>
              <a:t> — </a:t>
            </a:r>
            <a:r>
              <a:rPr lang="en-US" sz="2800" dirty="0" err="1" smtClean="0">
                <a:solidFill>
                  <a:schemeClr val="bg1"/>
                </a:solidFill>
              </a:rPr>
              <a:t>это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своего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рода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двигатель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приводящий</a:t>
            </a:r>
            <a:r>
              <a:rPr lang="en-US" sz="2800" dirty="0" smtClean="0">
                <a:solidFill>
                  <a:schemeClr val="bg1"/>
                </a:solidFill>
              </a:rPr>
              <a:t> в </a:t>
            </a:r>
            <a:r>
              <a:rPr lang="en-US" sz="2800" dirty="0" err="1" smtClean="0">
                <a:solidFill>
                  <a:schemeClr val="bg1"/>
                </a:solidFill>
              </a:rPr>
              <a:t>движение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деятельность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Почти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любые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действия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начинаются</a:t>
            </a:r>
            <a:r>
              <a:rPr lang="en-US" sz="2800" dirty="0" smtClean="0">
                <a:solidFill>
                  <a:schemeClr val="bg1"/>
                </a:solidFill>
              </a:rPr>
              <a:t> и </a:t>
            </a:r>
            <a:r>
              <a:rPr lang="en-US" sz="2800" dirty="0" err="1" smtClean="0">
                <a:solidFill>
                  <a:schemeClr val="bg1"/>
                </a:solidFill>
              </a:rPr>
              <a:t>продолжаются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благодаря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мотивации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endParaRPr lang="ru-RU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Когда</a:t>
            </a:r>
            <a:r>
              <a:rPr lang="en-US" sz="2800" dirty="0" smtClean="0">
                <a:solidFill>
                  <a:schemeClr val="bg1"/>
                </a:solidFill>
              </a:rPr>
              <a:t> у </a:t>
            </a:r>
            <a:r>
              <a:rPr lang="ru-RU" sz="2800" dirty="0" smtClean="0">
                <a:solidFill>
                  <a:schemeClr val="bg1"/>
                </a:solidFill>
              </a:rPr>
              <a:t>ребенка </a:t>
            </a:r>
            <a:r>
              <a:rPr lang="en-US" sz="2800" dirty="0" err="1" smtClean="0">
                <a:solidFill>
                  <a:schemeClr val="bg1"/>
                </a:solidFill>
              </a:rPr>
              <a:t>она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сильна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endParaRPr lang="ru-RU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говорят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что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он</a:t>
            </a:r>
            <a:r>
              <a:rPr lang="en-US" sz="2800" dirty="0" smtClean="0">
                <a:solidFill>
                  <a:schemeClr val="bg1"/>
                </a:solidFill>
              </a:rPr>
              <a:t> </a:t>
            </a:r>
            <a:r>
              <a:rPr lang="en-US" sz="2800" dirty="0" err="1" smtClean="0">
                <a:solidFill>
                  <a:schemeClr val="bg1"/>
                </a:solidFill>
              </a:rPr>
              <a:t>настойчив</a:t>
            </a:r>
            <a:r>
              <a:rPr lang="en-US" sz="2800" dirty="0" smtClean="0">
                <a:solidFill>
                  <a:schemeClr val="bg1"/>
                </a:solidFill>
              </a:rPr>
              <a:t> и </a:t>
            </a:r>
            <a:endParaRPr lang="ru-RU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</a:rPr>
              <a:t>добивается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своих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целей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ru-RU" sz="21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Windows.old\Users\Надежда\Desktop\АНИМАШКИ\аним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33624"/>
            <a:ext cx="3779912" cy="34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571500" y="214313"/>
            <a:ext cx="7313613" cy="98266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9.Недостаточное умение учиться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27213"/>
            <a:ext cx="8359775" cy="4770437"/>
          </a:xfrm>
        </p:spPr>
        <p:txBody>
          <a:bodyPr/>
          <a:lstStyle/>
          <a:p>
            <a:pPr marL="0" indent="538163" algn="ctr" eaLnBrk="1" hangingPunct="1">
              <a:buFont typeface="Wingdings" pitchFamily="2" charset="2"/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Основной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симптом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этой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проблемы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проявляется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тогда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когда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выполнение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домашнего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задания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становится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источником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постоянных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конфликтов</a:t>
            </a:r>
            <a:r>
              <a:rPr lang="en-US" sz="3200" dirty="0" smtClean="0">
                <a:solidFill>
                  <a:schemeClr val="bg1"/>
                </a:solidFill>
              </a:rPr>
              <a:t> в </a:t>
            </a:r>
            <a:r>
              <a:rPr lang="en-US" sz="3200" dirty="0" err="1" smtClean="0">
                <a:solidFill>
                  <a:schemeClr val="bg1"/>
                </a:solidFill>
              </a:rPr>
              <a:t>семье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ru-RU" sz="3200" dirty="0" smtClean="0">
              <a:solidFill>
                <a:schemeClr val="bg1"/>
              </a:solidFill>
            </a:endParaRPr>
          </a:p>
          <a:p>
            <a:pPr marL="0" indent="538163" eaLnBrk="1" hangingPunct="1">
              <a:buFont typeface="Wingdings" pitchFamily="2" charset="2"/>
              <a:buNone/>
            </a:pPr>
            <a:r>
              <a:rPr lang="en-US" sz="2500" dirty="0" smtClean="0">
                <a:solidFill>
                  <a:schemeClr val="bg1"/>
                </a:solidFill>
              </a:rPr>
              <a:t/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smtClean="0"/>
              <a:t/>
            </a:r>
            <a:br>
              <a:rPr lang="en-US" sz="2500" dirty="0" smtClean="0"/>
            </a:br>
            <a:endParaRPr lang="ru-RU" sz="2500" dirty="0" smtClean="0"/>
          </a:p>
        </p:txBody>
      </p:sp>
      <p:pic>
        <p:nvPicPr>
          <p:cNvPr id="17412" name="Picture 4" descr="CA2FYX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943416"/>
            <a:ext cx="2987824" cy="256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C00000"/>
                </a:solidFill>
              </a:rPr>
              <a:t>1</a:t>
            </a:r>
            <a:r>
              <a:rPr lang="ru-RU" sz="3200" dirty="0" smtClean="0">
                <a:solidFill>
                  <a:srgbClr val="C00000"/>
                </a:solidFill>
              </a:rPr>
              <a:t>0</a:t>
            </a:r>
            <a:r>
              <a:rPr lang="en-US" sz="3200" dirty="0" smtClean="0">
                <a:solidFill>
                  <a:srgbClr val="C00000"/>
                </a:solidFill>
              </a:rPr>
              <a:t>. </a:t>
            </a:r>
            <a:r>
              <a:rPr lang="en-US" sz="3200" dirty="0" err="1" smtClean="0">
                <a:solidFill>
                  <a:srgbClr val="C00000"/>
                </a:solidFill>
              </a:rPr>
              <a:t>Проблемы</a:t>
            </a:r>
            <a:r>
              <a:rPr lang="en-US" sz="3200" dirty="0" smtClean="0">
                <a:solidFill>
                  <a:srgbClr val="C00000"/>
                </a:solidFill>
              </a:rPr>
              <a:t> с </a:t>
            </a:r>
            <a:r>
              <a:rPr lang="en-US" sz="3200" dirty="0" err="1" smtClean="0">
                <a:solidFill>
                  <a:srgbClr val="C00000"/>
                </a:solidFill>
              </a:rPr>
              <a:t>развитием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внимания</a:t>
            </a:r>
            <a:r>
              <a:rPr lang="en-US" sz="3200" dirty="0" smtClean="0">
                <a:solidFill>
                  <a:srgbClr val="C00000"/>
                </a:solidFill>
              </a:rPr>
              <a:t> и </a:t>
            </a:r>
            <a:r>
              <a:rPr lang="en-US" sz="3200" dirty="0" err="1" smtClean="0">
                <a:solidFill>
                  <a:srgbClr val="C00000"/>
                </a:solidFill>
              </a:rPr>
              <a:t>памяти</a:t>
            </a:r>
            <a:r>
              <a:rPr lang="en-US" sz="3200" dirty="0" smtClean="0">
                <a:solidFill>
                  <a:srgbClr val="C00000"/>
                </a:solidFill>
              </a:rPr>
              <a:t>. </a:t>
            </a:r>
            <a:r>
              <a:rPr lang="ru-RU" sz="3200" dirty="0" smtClean="0">
                <a:solidFill>
                  <a:srgbClr val="C00000"/>
                </a:solidFill>
              </a:rPr>
              <a:t>Проблемы со здоровьем.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dirty="0" smtClean="0">
                <a:solidFill>
                  <a:schemeClr val="bg1"/>
                </a:solidFill>
              </a:rPr>
              <a:t>   - </a:t>
            </a:r>
            <a:r>
              <a:rPr lang="en-US" sz="3200" dirty="0" err="1" smtClean="0">
                <a:solidFill>
                  <a:schemeClr val="bg1"/>
                </a:solidFill>
              </a:rPr>
              <a:t>Начать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исправлять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можно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уже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сегодня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ru-RU" sz="3200" dirty="0" smtClean="0">
                <a:solidFill>
                  <a:schemeClr val="bg1"/>
                </a:solidFill>
              </a:rPr>
              <a:t>Есть </a:t>
            </a:r>
            <a:r>
              <a:rPr lang="en-US" sz="3200" dirty="0" err="1" smtClean="0">
                <a:solidFill>
                  <a:schemeClr val="bg1"/>
                </a:solidFill>
              </a:rPr>
              <a:t>подходящие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способы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endParaRPr lang="ru-RU" sz="32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   - Постарайтесь </a:t>
            </a:r>
            <a:r>
              <a:rPr lang="ru-RU" sz="3200" dirty="0">
                <a:solidFill>
                  <a:schemeClr val="bg1"/>
                </a:solidFill>
              </a:rPr>
              <a:t>укрепить </a:t>
            </a:r>
            <a:r>
              <a:rPr lang="ru-RU" sz="3200" dirty="0" smtClean="0">
                <a:solidFill>
                  <a:schemeClr val="bg1"/>
                </a:solidFill>
              </a:rPr>
              <a:t>иммунитет ребенка и </a:t>
            </a:r>
            <a:r>
              <a:rPr lang="ru-RU" sz="3200" dirty="0">
                <a:solidFill>
                  <a:schemeClr val="bg1"/>
                </a:solidFill>
              </a:rPr>
              <a:t>не давайте тратить драгоценное время впустую.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18436" name="Picture 4" descr="CAZJN1W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81127"/>
            <a:ext cx="2376264" cy="190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04664"/>
            <a:ext cx="7313612" cy="750888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ru-RU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dirty="0" err="1" smtClean="0">
                <a:solidFill>
                  <a:srgbClr val="C00000"/>
                </a:solidFill>
              </a:rPr>
              <a:t>Личные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проблемы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359775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«</a:t>
            </a:r>
            <a:r>
              <a:rPr lang="en-US" dirty="0" err="1" smtClean="0">
                <a:solidFill>
                  <a:schemeClr val="bg1"/>
                </a:solidFill>
              </a:rPr>
              <a:t>Какие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там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такие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проблемы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могут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быть</a:t>
            </a:r>
            <a:r>
              <a:rPr lang="en-US" dirty="0" smtClean="0">
                <a:solidFill>
                  <a:schemeClr val="bg1"/>
                </a:solidFill>
              </a:rPr>
              <a:t> в </a:t>
            </a:r>
            <a:r>
              <a:rPr lang="en-US" dirty="0" err="1" smtClean="0">
                <a:solidFill>
                  <a:schemeClr val="bg1"/>
                </a:solidFill>
              </a:rPr>
              <a:t>его-то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возрасте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Одни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фантазии</a:t>
            </a:r>
            <a:r>
              <a:rPr lang="en-US" dirty="0" smtClean="0">
                <a:solidFill>
                  <a:schemeClr val="bg1"/>
                </a:solidFill>
              </a:rPr>
              <a:t>!». </a:t>
            </a:r>
            <a:r>
              <a:rPr lang="en-US" dirty="0" err="1" smtClean="0">
                <a:solidFill>
                  <a:schemeClr val="bg1"/>
                </a:solidFill>
              </a:rPr>
              <a:t>Если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вы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можете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согласиться</a:t>
            </a:r>
            <a:r>
              <a:rPr lang="en-US" dirty="0" smtClean="0">
                <a:solidFill>
                  <a:schemeClr val="bg1"/>
                </a:solidFill>
              </a:rPr>
              <a:t> с </a:t>
            </a:r>
            <a:r>
              <a:rPr lang="en-US" dirty="0" err="1" smtClean="0">
                <a:solidFill>
                  <a:schemeClr val="bg1"/>
                </a:solidFill>
              </a:rPr>
              <a:t>этим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высказыванием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то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скорее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всего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вашему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ребёнку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сильно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не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повезло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ему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трудно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будет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поделиться</a:t>
            </a:r>
            <a:r>
              <a:rPr lang="en-US" dirty="0" smtClean="0">
                <a:solidFill>
                  <a:schemeClr val="bg1"/>
                </a:solidFill>
              </a:rPr>
              <a:t> с </a:t>
            </a:r>
            <a:r>
              <a:rPr lang="en-US" dirty="0" err="1" smtClean="0">
                <a:solidFill>
                  <a:schemeClr val="bg1"/>
                </a:solidFill>
              </a:rPr>
              <a:t>вами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проблемой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ведь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она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для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вас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просто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пустяк</a:t>
            </a:r>
            <a:r>
              <a:rPr lang="en-US" dirty="0" smtClean="0">
                <a:solidFill>
                  <a:schemeClr val="bg1"/>
                </a:solidFill>
              </a:rPr>
              <a:t>, а </a:t>
            </a:r>
            <a:r>
              <a:rPr lang="en-US" dirty="0" err="1" smtClean="0">
                <a:solidFill>
                  <a:schemeClr val="bg1"/>
                </a:solidFill>
              </a:rPr>
              <a:t>для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него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беда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pic>
        <p:nvPicPr>
          <p:cNvPr id="19460" name="Picture 6" descr="http://allforchildren.ru/pictures/school21_s/school2146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0526" y="4365104"/>
            <a:ext cx="201622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12776"/>
            <a:ext cx="8288089" cy="424847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dirty="0" smtClean="0">
                <a:solidFill>
                  <a:schemeClr val="bg1"/>
                </a:solidFill>
              </a:rPr>
              <a:t>Родители, у которых опыт обучения в школе – отрицательный, не </a:t>
            </a: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состоянии </a:t>
            </a:r>
            <a:r>
              <a:rPr lang="ru-RU" dirty="0">
                <a:solidFill>
                  <a:schemeClr val="bg1"/>
                </a:solidFill>
              </a:rPr>
              <a:t>передать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своим </a:t>
            </a:r>
            <a:r>
              <a:rPr lang="ru-RU" dirty="0">
                <a:solidFill>
                  <a:schemeClr val="bg1"/>
                </a:solidFill>
              </a:rPr>
              <a:t>детям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хорошие </a:t>
            </a:r>
            <a:r>
              <a:rPr lang="ru-RU" dirty="0">
                <a:solidFill>
                  <a:schemeClr val="bg1"/>
                </a:solidFill>
              </a:rPr>
              <a:t>чувства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 </a:t>
            </a:r>
            <a:r>
              <a:rPr lang="ru-RU" dirty="0">
                <a:solidFill>
                  <a:schemeClr val="bg1"/>
                </a:solidFill>
              </a:rPr>
              <a:t>школе.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"/>
            <a:ext cx="8000057" cy="2132856"/>
          </a:xfrm>
        </p:spPr>
        <p:txBody>
          <a:bodyPr/>
          <a:lstStyle/>
          <a:p>
            <a:pPr eaLnBrk="1" hangingPunct="1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12. Отрицательный </a:t>
            </a:r>
            <a:r>
              <a:rPr lang="ru-RU" sz="3600" dirty="0">
                <a:solidFill>
                  <a:srgbClr val="C00000"/>
                </a:solidFill>
              </a:rPr>
              <a:t>школьный опыт родителей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pic>
        <p:nvPicPr>
          <p:cNvPr id="1027" name="Picture 3" descr="C:\Windows.old\Users\Надежда\Desktop\АНИМАШКИ\аним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3293963" cy="342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7313612" cy="92868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>
              <a:buFont typeface="Wingdings" pitchFamily="2" charset="2"/>
              <a:buNone/>
            </a:pPr>
            <a:r>
              <a:rPr lang="ru-RU" sz="3600" dirty="0" smtClean="0"/>
              <a:t>Выявить причины неуспеваемости и найти совместными усилиями пути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2105" cy="5681365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Лаской  почти  всегда  добьешься  больше,  чем  грубой  силой.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Коль  видят  нас и   слышат  дети,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Мы  за  дела  свои  в  ответе.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600" b="1" dirty="0" smtClean="0">
              <a:solidFill>
                <a:srgbClr val="000099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3600" b="1" dirty="0">
              <a:solidFill>
                <a:srgbClr val="000099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E:\РОДСОБР\knut_i_prianik_v_vospitanii_rebenka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300" y="3429000"/>
            <a:ext cx="3294700" cy="309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РОДСОБР\почему-родители-ругают-за-плохие-оценки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3536160"/>
            <a:ext cx="4483224" cy="298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428750" y="0"/>
            <a:ext cx="7313613" cy="78581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357313"/>
            <a:ext cx="7826375" cy="52863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1. Не развиты учебная мотивация и навыки эффективного обучения.</a:t>
            </a:r>
          </a:p>
          <a:p>
            <a:pPr marL="0" indent="0">
              <a:buNone/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2. Семейная обстановка в доме.</a:t>
            </a:r>
          </a:p>
          <a:p>
            <a:pPr marL="0" indent="0">
              <a:buNone/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3. Ученик, учитель и семья.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ru-RU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538163"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Нужно постараться все свои усилия сосредоточить на увеличении положительных моментов, а не на уменьшении отрицательных.</a:t>
            </a:r>
            <a:endParaRPr lang="ru-RU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сотрудничество!!!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313612" cy="115212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solidFill>
                  <a:schemeClr val="bg1"/>
                </a:solidFill>
              </a:rPr>
              <a:t>Почему школьник плохо учится?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504237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500" smtClean="0"/>
              <a:t>   </a:t>
            </a:r>
            <a:r>
              <a:rPr lang="en-US" sz="2500" smtClean="0"/>
              <a:t>Ребёнок – не робот, привязанный к книжкам, </a:t>
            </a:r>
            <a:br>
              <a:rPr lang="en-US" sz="2500" smtClean="0"/>
            </a:br>
            <a:r>
              <a:rPr lang="en-US" sz="2500" smtClean="0"/>
              <a:t>Гулять и играть должен юный мальчишка, </a:t>
            </a:r>
            <a:br>
              <a:rPr lang="en-US" sz="2500" smtClean="0"/>
            </a:br>
            <a:r>
              <a:rPr lang="en-US" sz="2500" smtClean="0"/>
              <a:t>Девчонка не хочет всегда сидеть дома, – </a:t>
            </a:r>
            <a:br>
              <a:rPr lang="en-US" sz="2500" smtClean="0"/>
            </a:br>
            <a:r>
              <a:rPr lang="en-US" sz="2500" smtClean="0"/>
              <a:t>Такая проблема всем взрослым знакома! </a:t>
            </a:r>
            <a:br>
              <a:rPr lang="en-US" sz="2500" smtClean="0"/>
            </a:br>
            <a:r>
              <a:rPr lang="en-US" sz="2500" smtClean="0"/>
              <a:t>Как всё же ребёнка заставить учиться, </a:t>
            </a:r>
            <a:br>
              <a:rPr lang="en-US" sz="2500" smtClean="0"/>
            </a:br>
            <a:r>
              <a:rPr lang="en-US" sz="2500" smtClean="0"/>
              <a:t>За книжкой упорно весь вечер сидеть, </a:t>
            </a:r>
            <a:br>
              <a:rPr lang="en-US" sz="2500" smtClean="0"/>
            </a:br>
            <a:r>
              <a:rPr lang="en-US" sz="2500" smtClean="0"/>
              <a:t>В то время как может он просто влюбиться </a:t>
            </a:r>
            <a:br>
              <a:rPr lang="en-US" sz="2500" smtClean="0"/>
            </a:br>
            <a:r>
              <a:rPr lang="en-US" sz="2500" smtClean="0"/>
              <a:t>И в мыслях в другие миры улететь? </a:t>
            </a:r>
            <a:br>
              <a:rPr lang="en-US" sz="2500" smtClean="0"/>
            </a:br>
            <a:r>
              <a:rPr lang="en-US" sz="2500" smtClean="0"/>
              <a:t>Не надо ребёнка ругать бесконечно. </a:t>
            </a:r>
            <a:br>
              <a:rPr lang="en-US" sz="2500" smtClean="0"/>
            </a:br>
            <a:r>
              <a:rPr lang="en-US" sz="2500" smtClean="0"/>
              <a:t>Попробуйте лучше в нём волю развить, </a:t>
            </a:r>
            <a:br>
              <a:rPr lang="en-US" sz="2500" smtClean="0"/>
            </a:br>
            <a:r>
              <a:rPr lang="en-US" sz="2500" smtClean="0"/>
              <a:t>С ним вместе вам надо учиться, конечно, </a:t>
            </a:r>
            <a:br>
              <a:rPr lang="en-US" sz="2500" smtClean="0"/>
            </a:br>
            <a:r>
              <a:rPr lang="en-US" sz="2500" smtClean="0"/>
              <a:t>А главное – просто ребёнка любить</a:t>
            </a:r>
            <a:r>
              <a:rPr lang="ru-RU" sz="2500" smtClean="0"/>
              <a:t>. </a:t>
            </a:r>
          </a:p>
        </p:txBody>
      </p:sp>
      <p:pic>
        <p:nvPicPr>
          <p:cNvPr id="6148" name="Picture 9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581525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</a:t>
            </a:r>
            <a:r>
              <a:rPr lang="ru-RU" dirty="0" smtClean="0"/>
              <a:t>класс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5478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3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20777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0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2476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94221"/>
            <a:ext cx="8893175" cy="518477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000099"/>
                </a:solidFill>
              </a:rPr>
              <a:t>Ребёнок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может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ненавидеть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школу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плохо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вести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себя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уроке</a:t>
            </a:r>
            <a:r>
              <a:rPr lang="en-US" dirty="0" smtClean="0">
                <a:solidFill>
                  <a:srgbClr val="000099"/>
                </a:solidFill>
              </a:rPr>
              <a:t> и </a:t>
            </a:r>
            <a:r>
              <a:rPr lang="en-US" dirty="0" err="1" smtClean="0">
                <a:solidFill>
                  <a:srgbClr val="000099"/>
                </a:solidFill>
              </a:rPr>
              <a:t>ничего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не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запоминать</a:t>
            </a:r>
            <a:r>
              <a:rPr lang="en-US" dirty="0" smtClean="0">
                <a:solidFill>
                  <a:srgbClr val="000099"/>
                </a:solidFill>
              </a:rPr>
              <a:t>… </a:t>
            </a:r>
            <a:r>
              <a:rPr lang="en-US" dirty="0" err="1" smtClean="0">
                <a:solidFill>
                  <a:srgbClr val="000099"/>
                </a:solidFill>
              </a:rPr>
              <a:t>Неуспеваемость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способна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испортить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не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только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его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самооценку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но</a:t>
            </a:r>
            <a:r>
              <a:rPr lang="en-US" dirty="0" smtClean="0">
                <a:solidFill>
                  <a:srgbClr val="000099"/>
                </a:solidFill>
              </a:rPr>
              <a:t> и </a:t>
            </a:r>
            <a:r>
              <a:rPr lang="en-US" dirty="0" err="1" smtClean="0">
                <a:solidFill>
                  <a:srgbClr val="000099"/>
                </a:solidFill>
              </a:rPr>
              <a:t>изуродовать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жизнь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превратив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годы</a:t>
            </a:r>
            <a:r>
              <a:rPr lang="en-US" dirty="0" smtClean="0">
                <a:solidFill>
                  <a:srgbClr val="000099"/>
                </a:solidFill>
              </a:rPr>
              <a:t> в </a:t>
            </a:r>
            <a:r>
              <a:rPr lang="en-US" dirty="0" err="1" smtClean="0">
                <a:solidFill>
                  <a:srgbClr val="000099"/>
                </a:solidFill>
              </a:rPr>
              <a:t>учёбы</a:t>
            </a:r>
            <a:r>
              <a:rPr lang="en-US" dirty="0" smtClean="0">
                <a:solidFill>
                  <a:srgbClr val="000099"/>
                </a:solidFill>
              </a:rPr>
              <a:t> в </a:t>
            </a:r>
            <a:r>
              <a:rPr lang="en-US" dirty="0" err="1" smtClean="0">
                <a:solidFill>
                  <a:srgbClr val="000099"/>
                </a:solidFill>
              </a:rPr>
              <a:t>ад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Между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тем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часто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причины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неуспеваемости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лежат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поверхности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да</a:t>
            </a:r>
            <a:r>
              <a:rPr lang="en-US" dirty="0" smtClean="0">
                <a:solidFill>
                  <a:srgbClr val="000099"/>
                </a:solidFill>
              </a:rPr>
              <a:t> и </a:t>
            </a:r>
            <a:r>
              <a:rPr lang="en-US" dirty="0" err="1" smtClean="0">
                <a:solidFill>
                  <a:srgbClr val="000099"/>
                </a:solidFill>
              </a:rPr>
              <a:t>устранить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их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реально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Рассмотрим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некоторые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из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них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endParaRPr lang="ru-RU" dirty="0" smtClean="0">
              <a:solidFill>
                <a:srgbClr val="000099"/>
              </a:solidFill>
            </a:endParaRPr>
          </a:p>
        </p:txBody>
      </p:sp>
      <p:pic>
        <p:nvPicPr>
          <p:cNvPr id="7172" name="Picture 6" descr="http://allforchildren.ru/pictures/school21_s/school2187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5143500"/>
            <a:ext cx="207168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Неуспеваемость -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530725"/>
          </a:xfrm>
        </p:spPr>
        <p:txBody>
          <a:bodyPr/>
          <a:lstStyle/>
          <a:p>
            <a:pPr marL="0" indent="538163">
              <a:buFont typeface="Wingdings" pitchFamily="2" charset="2"/>
              <a:buNone/>
            </a:pPr>
            <a:r>
              <a:rPr lang="ru-RU" smtClean="0"/>
              <a:t>Несоответствие подготовки учащихся требованиям содержания образования, фиксируемое по истечении какого – либо значительного отрезка процесса обучения – цепочки уроков, посвященных изучению одной темы или раздела курса, учебной четверти, полугодия,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dirty="0" err="1" smtClean="0">
                <a:solidFill>
                  <a:schemeClr val="bg1"/>
                </a:solidFill>
              </a:rPr>
              <a:t>Отсутствие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интереса</a:t>
            </a:r>
            <a:r>
              <a:rPr lang="en-US" dirty="0" smtClean="0">
                <a:solidFill>
                  <a:schemeClr val="bg1"/>
                </a:solidFill>
              </a:rPr>
              <a:t> к </a:t>
            </a:r>
            <a:r>
              <a:rPr lang="en-US" dirty="0" err="1" smtClean="0">
                <a:solidFill>
                  <a:schemeClr val="bg1"/>
                </a:solidFill>
              </a:rPr>
              <a:t>учёбе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Помните: интерес нельзя привить насильно. Попытайтесь понять, что именно стало причиной его потери и как давно это произошло</a:t>
            </a:r>
            <a:r>
              <a:rPr lang="ru-RU" smtClean="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9220" name="Picture 6" descr="http://allforchildren.ru/pictures/school21_s/school2151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143375"/>
            <a:ext cx="140493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http://allforchildren.ru/pictures/school21_s/school2150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500" y="4143375"/>
            <a:ext cx="178593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487" y="548680"/>
            <a:ext cx="7313612" cy="12961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dirty="0" err="1" smtClean="0">
                <a:solidFill>
                  <a:schemeClr val="bg1"/>
                </a:solidFill>
              </a:rPr>
              <a:t>Конфликты</a:t>
            </a:r>
            <a:r>
              <a:rPr lang="en-US" dirty="0" smtClean="0">
                <a:solidFill>
                  <a:schemeClr val="bg1"/>
                </a:solidFill>
              </a:rPr>
              <a:t> с </a:t>
            </a:r>
            <a:r>
              <a:rPr lang="en-US" dirty="0" err="1" smtClean="0">
                <a:solidFill>
                  <a:schemeClr val="bg1"/>
                </a:solidFill>
              </a:rPr>
              <a:t>педагогами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Нормальные – 45%; хорошие – 9%; по-разному – 18%, не ответили – 27%(3уч)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48419" y="1988840"/>
            <a:ext cx="8432800" cy="4338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C3300"/>
                </a:solidFill>
              </a:rPr>
              <a:t>Н</a:t>
            </a:r>
            <a:r>
              <a:rPr lang="en-US" dirty="0" smtClean="0">
                <a:solidFill>
                  <a:srgbClr val="CC3300"/>
                </a:solidFill>
              </a:rPr>
              <a:t>е </a:t>
            </a:r>
            <a:r>
              <a:rPr lang="en-US" dirty="0" err="1" smtClean="0">
                <a:solidFill>
                  <a:srgbClr val="CC3300"/>
                </a:solidFill>
              </a:rPr>
              <a:t>понижать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авторитет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преподавателя</a:t>
            </a:r>
            <a:r>
              <a:rPr lang="en-US" dirty="0" smtClean="0">
                <a:solidFill>
                  <a:srgbClr val="CC3300"/>
                </a:solidFill>
              </a:rPr>
              <a:t> в </a:t>
            </a:r>
            <a:r>
              <a:rPr lang="en-US" dirty="0" err="1" smtClean="0">
                <a:solidFill>
                  <a:srgbClr val="CC3300"/>
                </a:solidFill>
              </a:rPr>
              <a:t>глазах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ребёнка</a:t>
            </a:r>
            <a:r>
              <a:rPr lang="en-US" dirty="0" smtClean="0">
                <a:solidFill>
                  <a:srgbClr val="CC3300"/>
                </a:solidFill>
              </a:rPr>
              <a:t>, </a:t>
            </a:r>
            <a:r>
              <a:rPr lang="en-US" dirty="0" err="1" smtClean="0">
                <a:solidFill>
                  <a:srgbClr val="CC3300"/>
                </a:solidFill>
              </a:rPr>
              <a:t>быть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осторожным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при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осуждении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его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действий</a:t>
            </a:r>
            <a:r>
              <a:rPr lang="en-US" dirty="0" smtClean="0">
                <a:solidFill>
                  <a:srgbClr val="CC3300"/>
                </a:solidFill>
              </a:rPr>
              <a:t>. </a:t>
            </a:r>
            <a:r>
              <a:rPr lang="en-US" dirty="0" err="1" smtClean="0">
                <a:solidFill>
                  <a:srgbClr val="CC3300"/>
                </a:solidFill>
              </a:rPr>
              <a:t>Ещё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сильнее</a:t>
            </a:r>
            <a:r>
              <a:rPr lang="en-US" dirty="0" smtClean="0">
                <a:solidFill>
                  <a:srgbClr val="CC3300"/>
                </a:solidFill>
              </a:rPr>
              <a:t> «</a:t>
            </a:r>
            <a:r>
              <a:rPr lang="en-US" dirty="0" err="1" smtClean="0">
                <a:solidFill>
                  <a:srgbClr val="CC3300"/>
                </a:solidFill>
              </a:rPr>
              <a:t>опустив</a:t>
            </a:r>
            <a:r>
              <a:rPr lang="en-US" dirty="0" smtClean="0">
                <a:solidFill>
                  <a:srgbClr val="CC3300"/>
                </a:solidFill>
              </a:rPr>
              <a:t>» </a:t>
            </a:r>
            <a:r>
              <a:rPr lang="en-US" dirty="0" err="1" smtClean="0">
                <a:solidFill>
                  <a:srgbClr val="CC3300"/>
                </a:solidFill>
              </a:rPr>
              <a:t>педагога</a:t>
            </a:r>
            <a:r>
              <a:rPr lang="en-US" dirty="0" smtClean="0">
                <a:solidFill>
                  <a:srgbClr val="CC3300"/>
                </a:solidFill>
              </a:rPr>
              <a:t> в </a:t>
            </a:r>
            <a:r>
              <a:rPr lang="en-US" dirty="0" err="1" smtClean="0">
                <a:solidFill>
                  <a:srgbClr val="CC3300"/>
                </a:solidFill>
              </a:rPr>
              <a:t>глазах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ребёнка</a:t>
            </a:r>
            <a:r>
              <a:rPr lang="en-US" dirty="0" smtClean="0">
                <a:solidFill>
                  <a:srgbClr val="CC3300"/>
                </a:solidFill>
              </a:rPr>
              <a:t>, </a:t>
            </a:r>
            <a:r>
              <a:rPr lang="en-US" dirty="0" err="1" smtClean="0">
                <a:solidFill>
                  <a:srgbClr val="CC3300"/>
                </a:solidFill>
              </a:rPr>
              <a:t>вы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рискуете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тем</a:t>
            </a:r>
            <a:r>
              <a:rPr lang="en-US" dirty="0" smtClean="0">
                <a:solidFill>
                  <a:srgbClr val="CC3300"/>
                </a:solidFill>
              </a:rPr>
              <a:t>, </a:t>
            </a:r>
            <a:r>
              <a:rPr lang="en-US" dirty="0" err="1" smtClean="0">
                <a:solidFill>
                  <a:srgbClr val="CC3300"/>
                </a:solidFill>
              </a:rPr>
              <a:t>что</a:t>
            </a:r>
            <a:r>
              <a:rPr lang="en-US" dirty="0" smtClean="0">
                <a:solidFill>
                  <a:srgbClr val="CC3300"/>
                </a:solidFill>
              </a:rPr>
              <a:t> у </a:t>
            </a:r>
            <a:r>
              <a:rPr lang="en-US" dirty="0" err="1" smtClean="0">
                <a:solidFill>
                  <a:srgbClr val="CC3300"/>
                </a:solidFill>
              </a:rPr>
              <a:t>него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ваш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сын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или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дочь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уже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совсем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ничему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не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научится</a:t>
            </a:r>
            <a:r>
              <a:rPr lang="en-US" dirty="0" smtClean="0">
                <a:solidFill>
                  <a:srgbClr val="CC3300"/>
                </a:solidFill>
              </a:rPr>
              <a:t>. </a:t>
            </a:r>
            <a:r>
              <a:rPr lang="en-US" dirty="0" err="1" smtClean="0">
                <a:solidFill>
                  <a:srgbClr val="CC3300"/>
                </a:solidFill>
              </a:rPr>
              <a:t>Более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того</a:t>
            </a:r>
            <a:r>
              <a:rPr lang="en-US" dirty="0" smtClean="0">
                <a:solidFill>
                  <a:srgbClr val="CC3300"/>
                </a:solidFill>
              </a:rPr>
              <a:t>, </a:t>
            </a:r>
            <a:r>
              <a:rPr lang="en-US" dirty="0" err="1" smtClean="0">
                <a:solidFill>
                  <a:srgbClr val="CC3300"/>
                </a:solidFill>
              </a:rPr>
              <a:t>ребёнок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может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привыкнуть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списывать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свои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собственные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неудачи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на</a:t>
            </a:r>
            <a:r>
              <a:rPr lang="en-US" dirty="0" smtClean="0">
                <a:solidFill>
                  <a:srgbClr val="CC3300"/>
                </a:solidFill>
              </a:rPr>
              <a:t> </a:t>
            </a:r>
            <a:r>
              <a:rPr lang="en-US" dirty="0" err="1" smtClean="0">
                <a:solidFill>
                  <a:srgbClr val="CC3300"/>
                </a:solidFill>
              </a:rPr>
              <a:t>учителей</a:t>
            </a:r>
            <a:r>
              <a:rPr lang="en-US" dirty="0" smtClean="0">
                <a:solidFill>
                  <a:srgbClr val="CC3300"/>
                </a:solidFill>
              </a:rPr>
              <a:t> и в </a:t>
            </a:r>
            <a:r>
              <a:rPr lang="en-US" dirty="0" err="1" smtClean="0">
                <a:solidFill>
                  <a:srgbClr val="CC3300"/>
                </a:solidFill>
              </a:rPr>
              <a:t>дальнейшем</a:t>
            </a:r>
            <a:r>
              <a:rPr lang="en-US" dirty="0" smtClean="0">
                <a:solidFill>
                  <a:srgbClr val="CC3300"/>
                </a:solidFill>
              </a:rPr>
              <a:t>. </a:t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pic>
        <p:nvPicPr>
          <p:cNvPr id="10244" name="Picture 6" descr="http://allforchildren.ru/pictures/school3_s/school0316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5286375"/>
            <a:ext cx="1571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636</TotalTime>
  <Words>635</Words>
  <Application>Microsoft Office PowerPoint</Application>
  <PresentationFormat>Экран (4:3)</PresentationFormat>
  <Paragraphs>52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Презентация PowerPoint</vt:lpstr>
      <vt:lpstr>Цель:</vt:lpstr>
      <vt:lpstr>Почему школьник плохо учится?</vt:lpstr>
      <vt:lpstr>11 класс</vt:lpstr>
      <vt:lpstr>8 класс</vt:lpstr>
      <vt:lpstr>Презентация PowerPoint</vt:lpstr>
      <vt:lpstr>Неуспеваемость - </vt:lpstr>
      <vt:lpstr>1. Отсутствие интереса к учёбе </vt:lpstr>
      <vt:lpstr>   2. Конфликты с педагогами. Нормальные – 45%; хорошие – 9%; по-разному – 18%, не ответили – 27%(3уч)    </vt:lpstr>
      <vt:lpstr>3. Конфликты с товарищами по учёбе, с ребятами во дворе и т. д. </vt:lpstr>
      <vt:lpstr>4. Конфликты с родителями. </vt:lpstr>
      <vt:lpstr>5. Пробелы в ранее усвоенных знаниях. </vt:lpstr>
      <vt:lpstr>6. Неумение организовать свою домашнюю работу. </vt:lpstr>
      <vt:lpstr>7. Отвлекающие факторы. </vt:lpstr>
      <vt:lpstr>8. Отсутствие мотивации к учебной деятельности. </vt:lpstr>
      <vt:lpstr>9.Недостаточное умение учиться</vt:lpstr>
      <vt:lpstr>10. Проблемы с развитием внимания и памяти. Проблемы со здоровьем.</vt:lpstr>
      <vt:lpstr>11. Личные проблемы. </vt:lpstr>
      <vt:lpstr>Родители, у которых опыт обучения в школе – отрицательный, не в  состоянии передать  своим детям  хорошие чувства  к школе.</vt:lpstr>
      <vt:lpstr>Презентация PowerPoint</vt:lpstr>
      <vt:lpstr>Заключение</vt:lpstr>
      <vt:lpstr>Спасибо за сотрудничество!!!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школьник плохо учится?</dc:title>
  <dc:creator>Учитель</dc:creator>
  <cp:lastModifiedBy>марина</cp:lastModifiedBy>
  <cp:revision>42</cp:revision>
  <dcterms:created xsi:type="dcterms:W3CDTF">2010-01-21T09:53:16Z</dcterms:created>
  <dcterms:modified xsi:type="dcterms:W3CDTF">2014-01-16T14:36:08Z</dcterms:modified>
</cp:coreProperties>
</file>