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6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A9A43-E90C-460B-94F5-D484B8F39F52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D7BD6-AAFC-4C8F-BB37-3E2A1CC6D6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590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1C38A75-7894-43CC-9077-65CCE03BE9BC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23A3FA7F-08D9-4905-A50D-D3E3C08BBC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8A75-7894-43CC-9077-65CCE03BE9BC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3FA7F-08D9-4905-A50D-D3E3C08BBC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8A75-7894-43CC-9077-65CCE03BE9BC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3FA7F-08D9-4905-A50D-D3E3C08BBC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8A75-7894-43CC-9077-65CCE03BE9BC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3FA7F-08D9-4905-A50D-D3E3C08BBC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8A75-7894-43CC-9077-65CCE03BE9BC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3FA7F-08D9-4905-A50D-D3E3C08BBC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8A75-7894-43CC-9077-65CCE03BE9BC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3FA7F-08D9-4905-A50D-D3E3C08BBCD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8A75-7894-43CC-9077-65CCE03BE9BC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3FA7F-08D9-4905-A50D-D3E3C08BBCD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8A75-7894-43CC-9077-65CCE03BE9BC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3FA7F-08D9-4905-A50D-D3E3C08BBC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8A75-7894-43CC-9077-65CCE03BE9BC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3FA7F-08D9-4905-A50D-D3E3C08BBC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11C38A75-7894-43CC-9077-65CCE03BE9BC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23A3FA7F-08D9-4905-A50D-D3E3C08BBC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11C38A75-7894-43CC-9077-65CCE03BE9BC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23A3FA7F-08D9-4905-A50D-D3E3C08BBC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1C38A75-7894-43CC-9077-65CCE03BE9BC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23A3FA7F-08D9-4905-A50D-D3E3C08BBCD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7201" y="1340768"/>
            <a:ext cx="5723468" cy="2282257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Обзор программ дошкольного образования по музыкальному воспитанию дошкольников.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chemeClr val="bg2"/>
          </a:solidFill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b="1" dirty="0" smtClean="0"/>
              <a:t>Цель</a:t>
            </a:r>
            <a:r>
              <a:rPr lang="ru-RU" dirty="0" smtClean="0"/>
              <a:t>: </a:t>
            </a:r>
            <a:r>
              <a:rPr lang="ru-RU" i="1" dirty="0" smtClean="0"/>
              <a:t>Оказание помощи музыкальному руководителю в расширении возможностей выбора программ по музыкальному воспитанию детей.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05296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6965245" cy="1418509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700" b="1" dirty="0" smtClean="0"/>
              <a:t>Программа «Играем в оркестре по слуху»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 </a:t>
            </a:r>
            <a:br>
              <a:rPr lang="ru-RU" sz="2700" dirty="0" smtClean="0"/>
            </a:br>
            <a:r>
              <a:rPr lang="ru-RU" sz="2700" b="1" i="1" dirty="0" smtClean="0"/>
              <a:t>Автор: М.А. </a:t>
            </a:r>
            <a:r>
              <a:rPr lang="ru-RU" sz="2700" b="1" i="1" dirty="0" err="1" smtClean="0"/>
              <a:t>Трубникова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b="1" i="1" dirty="0">
                <a:latin typeface="Constantia" pitchFamily="18" charset="0"/>
              </a:rPr>
              <a:t>Цель программы:</a:t>
            </a:r>
            <a:r>
              <a:rPr lang="ru-RU" dirty="0">
                <a:latin typeface="Constantia" pitchFamily="18" charset="0"/>
              </a:rPr>
              <a:t> Обучать детей 3-6 лет подбору мелодий по слуху и игре на детских музыкальных инструментах ( в ансамбле, оркестре).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853087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b="1" dirty="0"/>
              <a:t>Программа «Малыш»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2200" b="1" i="1" dirty="0"/>
              <a:t>Автор В.А. Петрова.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ru-RU" b="1" dirty="0" smtClean="0">
                <a:latin typeface="Constantia" pitchFamily="18" charset="0"/>
              </a:rPr>
              <a:t>Цель: </a:t>
            </a:r>
            <a:r>
              <a:rPr lang="ru-RU" dirty="0">
                <a:latin typeface="Constantia" pitchFamily="18" charset="0"/>
              </a:rPr>
              <a:t>Р</a:t>
            </a:r>
            <a:r>
              <a:rPr lang="ru-RU" dirty="0" smtClean="0">
                <a:latin typeface="Constantia" pitchFamily="18" charset="0"/>
              </a:rPr>
              <a:t>азвитие </a:t>
            </a:r>
            <a:r>
              <a:rPr lang="ru-RU" dirty="0">
                <a:latin typeface="Constantia" pitchFamily="18" charset="0"/>
              </a:rPr>
              <a:t>музыкальных способнос­тей у детей во всех доступных им </a:t>
            </a:r>
            <a:r>
              <a:rPr lang="ru-RU" dirty="0" smtClean="0">
                <a:latin typeface="Constantia" pitchFamily="18" charset="0"/>
              </a:rPr>
              <a:t>видах </a:t>
            </a:r>
            <a:r>
              <a:rPr lang="ru-RU" dirty="0">
                <a:latin typeface="Constantia" pitchFamily="18" charset="0"/>
              </a:rPr>
              <a:t>музыкальной </a:t>
            </a:r>
            <a:r>
              <a:rPr lang="ru-RU" dirty="0" smtClean="0">
                <a:latin typeface="Constantia" pitchFamily="18" charset="0"/>
              </a:rPr>
              <a:t>деятельности. 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Constantia" pitchFamily="18" charset="0"/>
              </a:rPr>
              <a:t> </a:t>
            </a:r>
            <a:r>
              <a:rPr lang="ru-RU" b="1" dirty="0" smtClean="0">
                <a:latin typeface="Constantia" pitchFamily="18" charset="0"/>
              </a:rPr>
              <a:t>Задачи</a:t>
            </a:r>
            <a:r>
              <a:rPr lang="ru-RU" dirty="0" smtClean="0">
                <a:latin typeface="Constantia" pitchFamily="18" charset="0"/>
              </a:rPr>
              <a:t> способствуют  </a:t>
            </a:r>
            <a:r>
              <a:rPr lang="ru-RU" dirty="0">
                <a:latin typeface="Constantia" pitchFamily="18" charset="0"/>
              </a:rPr>
              <a:t>приобщению на раннем этапе дошкольного детства к миру музыкальной культуры, высоким духовным ценностям. </a:t>
            </a:r>
          </a:p>
        </p:txBody>
      </p:sp>
    </p:spTree>
    <p:extLst>
      <p:ext uri="{BB962C8B-B14F-4D97-AF65-F5344CB8AC3E}">
        <p14:creationId xmlns:p14="http://schemas.microsoft.com/office/powerpoint/2010/main" val="144160985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ru-RU" sz="2800" b="1" dirty="0"/>
              <a:t>Программа « Камертон»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000" i="1" dirty="0"/>
              <a:t>Автор Э.П. </a:t>
            </a:r>
            <a:r>
              <a:rPr lang="ru-RU" sz="2000" dirty="0"/>
              <a:t>Костина.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2119256"/>
            <a:ext cx="6768752" cy="3758015"/>
          </a:xfrm>
          <a:solidFill>
            <a:schemeClr val="bg2">
              <a:lumMod val="50000"/>
            </a:schemeClr>
          </a:solidFill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ru-RU" b="1" i="1" dirty="0">
                <a:latin typeface="Constantia" pitchFamily="18" charset="0"/>
              </a:rPr>
              <a:t>Цель программы:</a:t>
            </a:r>
            <a:r>
              <a:rPr lang="ru-RU" i="1" dirty="0">
                <a:latin typeface="Constantia" pitchFamily="18" charset="0"/>
              </a:rPr>
              <a:t> </a:t>
            </a:r>
            <a:r>
              <a:rPr lang="ru-RU" dirty="0">
                <a:latin typeface="Constantia" pitchFamily="18" charset="0"/>
              </a:rPr>
              <a:t>дать разностороннее и полноценное музы­кальное образование (развитие, воспитание, обучение) детям </a:t>
            </a:r>
            <a:r>
              <a:rPr lang="ru-RU" b="1" i="1" dirty="0">
                <a:latin typeface="Constantia" pitchFamily="18" charset="0"/>
              </a:rPr>
              <a:t>от рождения до 7 лет</a:t>
            </a:r>
            <a:r>
              <a:rPr lang="ru-RU" dirty="0">
                <a:latin typeface="Constantia" pitchFamily="18" charset="0"/>
              </a:rPr>
              <a:t>, соответствующее их возрастным возможнос­тям</a:t>
            </a:r>
            <a:r>
              <a:rPr lang="ru-RU" dirty="0" smtClean="0">
                <a:latin typeface="Constantia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>
                <a:latin typeface="Constantia" pitchFamily="18" charset="0"/>
              </a:rPr>
              <a:t>Ядром программы являются задачи овладения ребенком всеми видами детской музыкальной деятельности.</a:t>
            </a:r>
          </a:p>
          <a:p>
            <a:pPr marL="0" indent="0">
              <a:lnSpc>
                <a:spcPct val="150000"/>
              </a:lnSpc>
              <a:buNone/>
            </a:pPr>
            <a:endParaRPr lang="ru-RU" dirty="0">
              <a:latin typeface="Constantia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19185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2119257"/>
            <a:ext cx="6637352" cy="3603812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000" b="1" i="1" dirty="0">
                <a:latin typeface="Constantia" pitchFamily="18" charset="0"/>
              </a:rPr>
              <a:t>Цель программы</a:t>
            </a:r>
            <a:r>
              <a:rPr lang="ru-RU" sz="2000" dirty="0">
                <a:latin typeface="Constantia" pitchFamily="18" charset="0"/>
              </a:rPr>
              <a:t> -  введение ребенка в мир музыки с радостью и улыбкой, Эта задача — главная для детей всех возраст­ных групп, поскольку не дает ребенку чувствовать себя некомпе­тентным в том или ином виде деятельности.</a:t>
            </a:r>
          </a:p>
          <a:p>
            <a:endParaRPr lang="ru-RU" dirty="0"/>
          </a:p>
        </p:txBody>
      </p:sp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475656" y="1196752"/>
            <a:ext cx="6696744" cy="64633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Программа «Ладушки»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Авторы: И.М. 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Каплунова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, И А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Новоскольцева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6884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4979" y="332656"/>
            <a:ext cx="6254044" cy="1512169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2700" dirty="0" smtClean="0"/>
              <a:t>Программа </a:t>
            </a:r>
            <a:r>
              <a:rPr lang="ru-RU" sz="2700" dirty="0"/>
              <a:t>обеспечивает всестороннее развитие личности ре­бенка: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71600" y="1556792"/>
            <a:ext cx="7344816" cy="4320480"/>
          </a:xfrm>
          <a:solidFill>
            <a:schemeClr val="bg2"/>
          </a:solidFill>
        </p:spPr>
        <p:txBody>
          <a:bodyPr/>
          <a:lstStyle/>
          <a:p>
            <a:pPr algn="l"/>
            <a:r>
              <a:rPr lang="ru-RU" b="1" i="1" dirty="0">
                <a:latin typeface="Constantia" pitchFamily="18" charset="0"/>
              </a:rPr>
              <a:t>эстетическое</a:t>
            </a:r>
            <a:r>
              <a:rPr lang="ru-RU" i="1" dirty="0">
                <a:latin typeface="Constantia" pitchFamily="18" charset="0"/>
              </a:rPr>
              <a:t> — </a:t>
            </a:r>
            <a:r>
              <a:rPr lang="ru-RU" dirty="0">
                <a:latin typeface="Constantia" pitchFamily="18" charset="0"/>
              </a:rPr>
              <a:t>развиваются чувство прекрасного, эмоциональ­ная отзывчивость, прививается любовь к народному творчеству;</a:t>
            </a:r>
          </a:p>
          <a:p>
            <a:pPr algn="l"/>
            <a:r>
              <a:rPr lang="ru-RU" b="1" i="1" dirty="0">
                <a:latin typeface="Constantia" pitchFamily="18" charset="0"/>
              </a:rPr>
              <a:t>умственное</a:t>
            </a:r>
            <a:r>
              <a:rPr lang="ru-RU" i="1" dirty="0">
                <a:latin typeface="Constantia" pitchFamily="18" charset="0"/>
              </a:rPr>
              <a:t> </a:t>
            </a:r>
            <a:r>
              <a:rPr lang="ru-RU" dirty="0">
                <a:latin typeface="Constantia" pitchFamily="18" charset="0"/>
              </a:rPr>
              <a:t>— развиваются память, внимание, кругозор, вооб­ражение, речь, мышление;</a:t>
            </a:r>
          </a:p>
          <a:p>
            <a:pPr algn="l"/>
            <a:r>
              <a:rPr lang="ru-RU" b="1" i="1" dirty="0">
                <a:latin typeface="Constantia" pitchFamily="18" charset="0"/>
              </a:rPr>
              <a:t>нравственное</a:t>
            </a:r>
            <a:r>
              <a:rPr lang="ru-RU" i="1" dirty="0">
                <a:latin typeface="Constantia" pitchFamily="18" charset="0"/>
              </a:rPr>
              <a:t> — </a:t>
            </a:r>
            <a:r>
              <a:rPr lang="ru-RU" dirty="0">
                <a:latin typeface="Constantia" pitchFamily="18" charset="0"/>
              </a:rPr>
              <a:t>формируются дружелюбие, активность и са­мостоятельность.</a:t>
            </a:r>
          </a:p>
          <a:p>
            <a:pPr algn="l"/>
            <a:r>
              <a:rPr lang="ru-RU" dirty="0">
                <a:latin typeface="Constantia" pitchFamily="18" charset="0"/>
              </a:rPr>
              <a:t>Музыкальный материал, данный в программе, не </a:t>
            </a:r>
            <a:r>
              <a:rPr lang="ru-RU" dirty="0" smtClean="0">
                <a:latin typeface="Constantia" pitchFamily="18" charset="0"/>
              </a:rPr>
              <a:t>–обязателен </a:t>
            </a:r>
            <a:r>
              <a:rPr lang="ru-RU" dirty="0">
                <a:latin typeface="Constantia" pitchFamily="18" charset="0"/>
              </a:rPr>
              <a:t>для педагогов. Можно использовать любые произведения, лишь бы они были доступны детям для восприятия.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7700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692696"/>
            <a:ext cx="6965245" cy="1224136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>Программа </a:t>
            </a:r>
            <a:r>
              <a:rPr lang="ru-RU" sz="2700" b="1" dirty="0"/>
              <a:t>«Музыкальные шедевры»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>Автор О.П. </a:t>
            </a:r>
            <a:r>
              <a:rPr lang="ru-RU" sz="2700" dirty="0" err="1" smtClean="0"/>
              <a:t>Радынова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844824"/>
            <a:ext cx="7272808" cy="36004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ru-RU" sz="2000" b="1" i="1" dirty="0" smtClean="0">
              <a:latin typeface="+mj-lt"/>
            </a:endParaRPr>
          </a:p>
          <a:p>
            <a:endParaRPr lang="ru-RU" sz="2000" b="1" i="1" dirty="0">
              <a:latin typeface="+mj-lt"/>
            </a:endParaRPr>
          </a:p>
          <a:p>
            <a:r>
              <a:rPr lang="ru-RU" sz="2000" b="1" i="1" dirty="0" smtClean="0">
                <a:latin typeface="+mj-lt"/>
              </a:rPr>
              <a:t>Цель </a:t>
            </a:r>
            <a:r>
              <a:rPr lang="ru-RU" sz="2000" b="1" i="1" dirty="0">
                <a:latin typeface="+mj-lt"/>
              </a:rPr>
              <a:t>программы</a:t>
            </a:r>
            <a:r>
              <a:rPr lang="ru-RU" sz="2000" i="1" dirty="0">
                <a:latin typeface="+mj-lt"/>
              </a:rPr>
              <a:t>:  </a:t>
            </a:r>
            <a:r>
              <a:rPr lang="ru-RU" sz="2000" dirty="0">
                <a:latin typeface="+mj-lt"/>
              </a:rPr>
              <a:t>формировать основы музыкальной культуры детей дошкольного возраста</a:t>
            </a:r>
            <a:r>
              <a:rPr lang="ru-RU" sz="2000" dirty="0" smtClean="0">
                <a:latin typeface="+mj-lt"/>
              </a:rPr>
              <a:t>.</a:t>
            </a:r>
          </a:p>
          <a:p>
            <a:endParaRPr lang="ru-RU" sz="2000" dirty="0" smtClean="0">
              <a:latin typeface="+mj-lt"/>
            </a:endParaRPr>
          </a:p>
          <a:p>
            <a:endParaRPr lang="ru-RU" sz="2000" dirty="0">
              <a:latin typeface="+mj-lt"/>
            </a:endParaRPr>
          </a:p>
          <a:p>
            <a:r>
              <a:rPr lang="ru-RU" sz="2000" dirty="0">
                <a:latin typeface="Constantia" pitchFamily="18" charset="0"/>
              </a:rPr>
              <a:t>Ведущий вид деятельности </a:t>
            </a:r>
            <a:r>
              <a:rPr lang="ru-RU" sz="2000" dirty="0" smtClean="0">
                <a:latin typeface="Constantia" pitchFamily="18" charset="0"/>
              </a:rPr>
              <a:t> -  </a:t>
            </a:r>
            <a:r>
              <a:rPr lang="ru-RU" sz="2000" b="1" i="1" dirty="0" smtClean="0">
                <a:latin typeface="Constantia" pitchFamily="18" charset="0"/>
              </a:rPr>
              <a:t>музыкальное </a:t>
            </a:r>
            <a:r>
              <a:rPr lang="ru-RU" sz="2000" b="1" i="1" dirty="0">
                <a:latin typeface="Constantia" pitchFamily="18" charset="0"/>
              </a:rPr>
              <a:t>восприятие,</a:t>
            </a:r>
            <a:r>
              <a:rPr lang="ru-RU" sz="2000" i="1" dirty="0">
                <a:latin typeface="Constantia" pitchFamily="18" charset="0"/>
              </a:rPr>
              <a:t> </a:t>
            </a:r>
            <a:r>
              <a:rPr lang="ru-RU" sz="2000" dirty="0">
                <a:latin typeface="Constantia" pitchFamily="18" charset="0"/>
              </a:rPr>
              <a:t>объединяющее исполнительство, творчество, музыкально-об­разовательную деятельность. </a:t>
            </a:r>
          </a:p>
          <a:p>
            <a:endParaRPr lang="ru-RU" sz="2000" dirty="0" smtClean="0">
              <a:latin typeface="+mj-lt"/>
            </a:endParaRPr>
          </a:p>
          <a:p>
            <a:endParaRPr lang="ru-R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3888171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Темы программы: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2119257"/>
            <a:ext cx="6768752" cy="3758016"/>
          </a:xfrm>
          <a:solidFill>
            <a:schemeClr val="bg2">
              <a:lumMod val="90000"/>
            </a:schemeClr>
          </a:solidFill>
        </p:spPr>
        <p:txBody>
          <a:bodyPr>
            <a:normAutofit fontScale="92500" lnSpcReduction="10000"/>
          </a:bodyPr>
          <a:lstStyle/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тема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"Настроения, чувства в музыке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» </a:t>
            </a:r>
            <a:endParaRPr lang="ru-RU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тема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«Песня, танец, марш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» </a:t>
            </a:r>
            <a:endParaRPr lang="ru-RU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тема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«Музыка о животных и птицах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», </a:t>
            </a:r>
            <a:endParaRPr lang="ru-RU" dirty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тема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«Природа и музыка»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тема 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«Сказка»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endParaRPr lang="ru-RU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тема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«Музыкальные инструменты и игрушки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» </a:t>
            </a:r>
          </a:p>
        </p:txBody>
      </p:sp>
    </p:spTree>
    <p:extLst>
      <p:ext uri="{BB962C8B-B14F-4D97-AF65-F5344CB8AC3E}">
        <p14:creationId xmlns:p14="http://schemas.microsoft.com/office/powerpoint/2010/main" val="3409452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Принципы программы: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119257"/>
            <a:ext cx="7488832" cy="360381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 </a:t>
            </a:r>
            <a:r>
              <a:rPr lang="ru-RU" i="1" dirty="0" smtClean="0">
                <a:latin typeface="+mj-lt"/>
              </a:rPr>
              <a:t>тематический,</a:t>
            </a:r>
            <a:endParaRPr lang="ru-RU" i="1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ru-RU" i="1" dirty="0" smtClean="0">
                <a:latin typeface="+mj-lt"/>
              </a:rPr>
              <a:t> </a:t>
            </a:r>
            <a:r>
              <a:rPr lang="ru-RU" i="1" dirty="0" smtClean="0">
                <a:latin typeface="+mj-lt"/>
              </a:rPr>
              <a:t>концентрический </a:t>
            </a:r>
            <a:r>
              <a:rPr lang="ru-RU" i="1" dirty="0">
                <a:latin typeface="+mj-lt"/>
              </a:rPr>
              <a:t>(</a:t>
            </a:r>
            <a:r>
              <a:rPr lang="ru-RU" i="1" dirty="0" smtClean="0">
                <a:latin typeface="+mj-lt"/>
              </a:rPr>
              <a:t>цикличность),</a:t>
            </a:r>
          </a:p>
          <a:p>
            <a:pPr>
              <a:lnSpc>
                <a:spcPct val="150000"/>
              </a:lnSpc>
            </a:pPr>
            <a:r>
              <a:rPr lang="ru-RU" i="1" dirty="0" smtClean="0">
                <a:latin typeface="+mj-lt"/>
              </a:rPr>
              <a:t> </a:t>
            </a:r>
            <a:r>
              <a:rPr lang="ru-RU" i="1" dirty="0">
                <a:latin typeface="+mj-lt"/>
              </a:rPr>
              <a:t>контрастного сопоставления произведений, </a:t>
            </a:r>
            <a:endParaRPr lang="ru-RU" i="1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ru-RU" i="1" dirty="0" smtClean="0">
                <a:latin typeface="+mj-lt"/>
              </a:rPr>
              <a:t>синкретизма</a:t>
            </a:r>
            <a:r>
              <a:rPr lang="ru-RU" i="1" dirty="0">
                <a:latin typeface="+mj-lt"/>
              </a:rPr>
              <a:t>,</a:t>
            </a:r>
            <a:r>
              <a:rPr lang="ru-RU" b="1" i="1" dirty="0">
                <a:latin typeface="+mj-lt"/>
              </a:rPr>
              <a:t> </a:t>
            </a:r>
            <a:endParaRPr lang="ru-RU" b="1" i="1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ru-RU" i="1" dirty="0" smtClean="0">
                <a:latin typeface="+mj-lt"/>
              </a:rPr>
              <a:t>адаптивности</a:t>
            </a:r>
            <a:r>
              <a:rPr lang="ru-RU" i="1" dirty="0">
                <a:latin typeface="+mj-lt"/>
              </a:rPr>
              <a:t>.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20012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800" dirty="0" smtClean="0"/>
              <a:t>Методы формирования основ музыкальной культуры детей</a:t>
            </a:r>
            <a:r>
              <a:rPr lang="ru-RU" sz="3200" dirty="0" smtClean="0"/>
              <a:t>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2119256"/>
            <a:ext cx="6196405" cy="4262071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Constantia" pitchFamily="18" charset="0"/>
              </a:rPr>
              <a:t>Метод контрастных сопоставлений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Constantia" pitchFamily="18" charset="0"/>
              </a:rPr>
              <a:t>Метод уподобления характеру звучания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Constantia" pitchFamily="18" charset="0"/>
              </a:rPr>
              <a:t>Моторно- двигательное уподобление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Constantia" pitchFamily="18" charset="0"/>
              </a:rPr>
              <a:t>Тактильное уподобление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Constantia" pitchFamily="18" charset="0"/>
              </a:rPr>
              <a:t>Словесное уподобление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Constantia" pitchFamily="18" charset="0"/>
              </a:rPr>
              <a:t>Вокальное уподобление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Constantia" pitchFamily="18" charset="0"/>
              </a:rPr>
              <a:t>Мимическое уподобление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err="1" smtClean="0">
                <a:latin typeface="Constantia" pitchFamily="18" charset="0"/>
              </a:rPr>
              <a:t>Темброво</a:t>
            </a:r>
            <a:r>
              <a:rPr lang="ru-RU" sz="2000" dirty="0" smtClean="0">
                <a:latin typeface="Constantia" pitchFamily="18" charset="0"/>
              </a:rPr>
              <a:t> – инструментальное уподобление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Constantia" pitchFamily="18" charset="0"/>
              </a:rPr>
              <a:t>Интонационное уподобление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Constantia" pitchFamily="18" charset="0"/>
              </a:rPr>
              <a:t>Цветовое уподобление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err="1" smtClean="0">
                <a:latin typeface="Constantia" pitchFamily="18" charset="0"/>
              </a:rPr>
              <a:t>Полихудожетственное</a:t>
            </a:r>
            <a:r>
              <a:rPr lang="ru-RU" sz="2000" dirty="0" smtClean="0">
                <a:latin typeface="Constantia" pitchFamily="18" charset="0"/>
              </a:rPr>
              <a:t> уподобление</a:t>
            </a:r>
            <a:endParaRPr lang="ru-RU" sz="200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761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4979" y="476672"/>
            <a:ext cx="6254044" cy="2808313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Презентацию подготовила:</a:t>
            </a:r>
            <a:br>
              <a:rPr lang="ru-RU" dirty="0" smtClean="0"/>
            </a:br>
            <a:r>
              <a:rPr lang="ru-RU" sz="2700" i="1" dirty="0" smtClean="0"/>
              <a:t>Мисник </a:t>
            </a:r>
            <a:r>
              <a:rPr lang="ru-RU" sz="2700" i="1" dirty="0"/>
              <a:t>Лилия Владимировна </a:t>
            </a:r>
            <a:br>
              <a:rPr lang="ru-RU" sz="2700" i="1" dirty="0"/>
            </a:br>
            <a:r>
              <a:rPr lang="ru-RU" sz="2700" i="1" dirty="0"/>
              <a:t>Музыкальный руководитель МБДОУ «Детский сад № 24 «Светлячок»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935914"/>
          </a:xfrm>
          <a:solidFill>
            <a:schemeClr val="bg2"/>
          </a:solidFill>
        </p:spPr>
        <p:txBody>
          <a:bodyPr/>
          <a:lstStyle/>
          <a:p>
            <a:endParaRPr lang="ru-RU" dirty="0"/>
          </a:p>
          <a:p>
            <a:r>
              <a:rPr lang="ru-RU" dirty="0" smtClean="0"/>
              <a:t>СПАСИБО ЗА ВНИМАНИЕ!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4483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/>
              <a:t>Виды программ: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2121407"/>
            <a:ext cx="3744416" cy="2603737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ru-RU" sz="3300" dirty="0" smtClean="0"/>
              <a:t>Основные:</a:t>
            </a:r>
          </a:p>
          <a:p>
            <a:pPr marL="0" indent="0">
              <a:buNone/>
            </a:pPr>
            <a:endParaRPr lang="ru-RU" sz="3300" dirty="0" smtClean="0"/>
          </a:p>
          <a:p>
            <a:r>
              <a:rPr lang="ru-RU" dirty="0" smtClean="0"/>
              <a:t>Комплексные (общеобразовательные)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err="1" smtClean="0"/>
              <a:t>Специализированнные</a:t>
            </a:r>
            <a:r>
              <a:rPr lang="ru-RU" dirty="0" smtClean="0"/>
              <a:t> (парциальные)</a:t>
            </a:r>
          </a:p>
          <a:p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4008" y="2119313"/>
            <a:ext cx="3456384" cy="2605831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800" dirty="0"/>
              <a:t>Д</a:t>
            </a:r>
            <a:r>
              <a:rPr lang="ru-RU" sz="2800" dirty="0" smtClean="0"/>
              <a:t>ополнительные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442886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/>
              <a:t>Основные программы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Комплексные </a:t>
            </a:r>
          </a:p>
          <a:p>
            <a:r>
              <a:rPr lang="ru-RU" dirty="0" smtClean="0"/>
              <a:t>(общеобразовательные)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Специализированные</a:t>
            </a:r>
          </a:p>
          <a:p>
            <a:r>
              <a:rPr lang="ru-RU" dirty="0" smtClean="0"/>
              <a:t>(парциальные)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93290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Направления:</a:t>
            </a:r>
          </a:p>
          <a:p>
            <a:pPr>
              <a:buFont typeface="Wingdings" pitchFamily="2" charset="2"/>
              <a:buChar char="ü"/>
            </a:pPr>
            <a:r>
              <a:rPr lang="ru-RU" sz="2000" i="1" dirty="0" smtClean="0"/>
              <a:t>Физическое</a:t>
            </a:r>
          </a:p>
          <a:p>
            <a:pPr>
              <a:buFont typeface="Wingdings" pitchFamily="2" charset="2"/>
              <a:buChar char="ü"/>
            </a:pPr>
            <a:r>
              <a:rPr lang="ru-RU" sz="2000" i="1" dirty="0" smtClean="0"/>
              <a:t>Познавательно – речевое</a:t>
            </a:r>
          </a:p>
          <a:p>
            <a:pPr>
              <a:buFont typeface="Wingdings" pitchFamily="2" charset="2"/>
              <a:buChar char="ü"/>
            </a:pPr>
            <a:r>
              <a:rPr lang="ru-RU" sz="2000" i="1" dirty="0" smtClean="0"/>
              <a:t>Социально-личностное</a:t>
            </a:r>
          </a:p>
          <a:p>
            <a:pPr>
              <a:buFont typeface="Wingdings" pitchFamily="2" charset="2"/>
              <a:buChar char="ü"/>
            </a:pPr>
            <a:r>
              <a:rPr lang="ru-RU" sz="2000" i="1" dirty="0" smtClean="0"/>
              <a:t>Художественно-эстетическое</a:t>
            </a:r>
          </a:p>
          <a:p>
            <a:pPr>
              <a:buFont typeface="Wingdings" pitchFamily="2" charset="2"/>
              <a:buChar char="ü"/>
            </a:pPr>
            <a:r>
              <a:rPr lang="ru-RU" sz="2000" i="1" dirty="0" smtClean="0"/>
              <a:t>информационное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/>
              <a:t>Включают в себя одно или несколько направлений развития ребенка.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0821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/>
              <a:t>Основные комплексные программы дошкольного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2119256"/>
            <a:ext cx="6205304" cy="4622112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ru-RU" sz="1400" dirty="0"/>
              <a:t>Примерная общеобразовательная программа воспитания, обучения и развития детей дошкольного возраста</a:t>
            </a:r>
            <a:r>
              <a:rPr lang="ru-RU" sz="1400" dirty="0" smtClean="0"/>
              <a:t>. </a:t>
            </a:r>
            <a:r>
              <a:rPr lang="ru-RU" sz="1400" b="1" i="1" dirty="0" smtClean="0"/>
              <a:t>Авторы: </a:t>
            </a:r>
            <a:r>
              <a:rPr lang="ru-RU" sz="1400" i="1" dirty="0" smtClean="0"/>
              <a:t>Алиева Т.И. Антонова Т.В. </a:t>
            </a:r>
            <a:r>
              <a:rPr lang="ru-RU" sz="1400" i="1" dirty="0" err="1" smtClean="0"/>
              <a:t>Арушанова</a:t>
            </a:r>
            <a:r>
              <a:rPr lang="ru-RU" sz="1400" i="1" dirty="0" smtClean="0"/>
              <a:t> А.Г. </a:t>
            </a:r>
            <a:r>
              <a:rPr lang="ru-RU" sz="1400" b="1" i="1" dirty="0" smtClean="0"/>
              <a:t>Под </a:t>
            </a:r>
            <a:r>
              <a:rPr lang="ru-RU" sz="1400" b="1" i="1" dirty="0" err="1" smtClean="0"/>
              <a:t>ред</a:t>
            </a:r>
            <a:r>
              <a:rPr lang="ru-RU" sz="1400" b="1" i="1" dirty="0" smtClean="0"/>
              <a:t>: </a:t>
            </a:r>
            <a:r>
              <a:rPr lang="ru-RU" sz="1400" i="1" dirty="0" smtClean="0"/>
              <a:t>Парамоновой Л.А ( с раннего </a:t>
            </a:r>
            <a:r>
              <a:rPr lang="ru-RU" sz="1400" i="1" dirty="0" err="1" smtClean="0"/>
              <a:t>возр</a:t>
            </a:r>
            <a:r>
              <a:rPr lang="ru-RU" sz="1400" i="1" dirty="0" smtClean="0"/>
              <a:t> . до 7 лет)  </a:t>
            </a:r>
            <a:endParaRPr lang="ru-RU" sz="1400" i="1" dirty="0"/>
          </a:p>
          <a:p>
            <a:pPr>
              <a:buFont typeface="+mj-lt"/>
              <a:buAutoNum type="arabicPeriod"/>
            </a:pPr>
            <a:r>
              <a:rPr lang="ru-RU" sz="1400" dirty="0"/>
              <a:t>Программа воспитания и обучения в детском саду</a:t>
            </a:r>
            <a:r>
              <a:rPr lang="ru-RU" sz="1400" dirty="0" smtClean="0"/>
              <a:t>. (</a:t>
            </a:r>
            <a:r>
              <a:rPr lang="ru-RU" sz="1400" b="1" i="1" dirty="0"/>
              <a:t>Авторы: </a:t>
            </a:r>
            <a:r>
              <a:rPr lang="ru-RU" sz="1400" i="1" dirty="0"/>
              <a:t>Антонова Т.В. </a:t>
            </a:r>
            <a:r>
              <a:rPr lang="ru-RU" sz="1400" i="1" dirty="0" err="1" smtClean="0"/>
              <a:t>Гербова</a:t>
            </a:r>
            <a:r>
              <a:rPr lang="ru-RU" sz="1400" i="1" dirty="0" smtClean="0"/>
              <a:t> В.В. </a:t>
            </a:r>
            <a:r>
              <a:rPr lang="ru-RU" sz="1400" b="1" i="1" dirty="0"/>
              <a:t>Под </a:t>
            </a:r>
            <a:r>
              <a:rPr lang="ru-RU" sz="1400" b="1" i="1" dirty="0" err="1"/>
              <a:t>ред</a:t>
            </a:r>
            <a:r>
              <a:rPr lang="ru-RU" sz="1400" b="1" i="1" dirty="0"/>
              <a:t>: </a:t>
            </a:r>
            <a:r>
              <a:rPr lang="ru-RU" sz="1400" i="1" dirty="0" smtClean="0"/>
              <a:t>Васильевой М.В.(от рождения до 7 лет)</a:t>
            </a:r>
            <a:endParaRPr lang="ru-RU" sz="1400" dirty="0"/>
          </a:p>
          <a:p>
            <a:pPr>
              <a:buFont typeface="+mj-lt"/>
              <a:buAutoNum type="arabicPeriod"/>
            </a:pPr>
            <a:r>
              <a:rPr lang="ru-RU" sz="1400" dirty="0"/>
              <a:t>Программа «Истоки</a:t>
            </a:r>
            <a:r>
              <a:rPr lang="ru-RU" sz="1400" dirty="0" smtClean="0"/>
              <a:t>». </a:t>
            </a:r>
            <a:r>
              <a:rPr lang="ru-RU" sz="1400" b="1" i="1" dirty="0"/>
              <a:t>Авторы: </a:t>
            </a:r>
            <a:r>
              <a:rPr lang="ru-RU" sz="1400" i="1" dirty="0"/>
              <a:t>Алиева Т.И. Антонова Т.В. </a:t>
            </a:r>
            <a:r>
              <a:rPr lang="ru-RU" sz="1400" b="1" i="1" dirty="0"/>
              <a:t>Под </a:t>
            </a:r>
            <a:r>
              <a:rPr lang="ru-RU" sz="1400" b="1" i="1" dirty="0" err="1"/>
              <a:t>ред</a:t>
            </a:r>
            <a:r>
              <a:rPr lang="ru-RU" sz="1400" b="1" i="1" dirty="0"/>
              <a:t>: </a:t>
            </a:r>
            <a:r>
              <a:rPr lang="ru-RU" sz="1400" i="1" dirty="0"/>
              <a:t>Парамоновой Л.А ( 4</a:t>
            </a:r>
            <a:r>
              <a:rPr lang="ru-RU" sz="1400" i="1" dirty="0" smtClean="0"/>
              <a:t> - </a:t>
            </a:r>
            <a:r>
              <a:rPr lang="ru-RU" sz="1400" i="1" dirty="0"/>
              <a:t>7 лет) </a:t>
            </a:r>
            <a:endParaRPr lang="ru-RU" sz="1400" dirty="0"/>
          </a:p>
          <a:p>
            <a:pPr>
              <a:buFont typeface="+mj-lt"/>
              <a:buAutoNum type="arabicPeriod"/>
            </a:pPr>
            <a:r>
              <a:rPr lang="ru-RU" sz="1400" dirty="0"/>
              <a:t>Программа развития и воспитания в детском саду  «Детство</a:t>
            </a:r>
            <a:r>
              <a:rPr lang="ru-RU" sz="1400" dirty="0" smtClean="0"/>
              <a:t>». </a:t>
            </a:r>
            <a:r>
              <a:rPr lang="ru-RU" sz="1400" b="1" i="1" dirty="0"/>
              <a:t>Авторы: </a:t>
            </a:r>
            <a:r>
              <a:rPr lang="ru-RU" sz="1400" b="1" i="1" dirty="0" smtClean="0"/>
              <a:t> </a:t>
            </a:r>
            <a:r>
              <a:rPr lang="ru-RU" sz="1400" i="1" dirty="0" smtClean="0"/>
              <a:t>Бабаева Т.И. </a:t>
            </a:r>
            <a:r>
              <a:rPr lang="ru-RU" sz="1400" i="1" dirty="0"/>
              <a:t> </a:t>
            </a:r>
            <a:r>
              <a:rPr lang="ru-RU" sz="1400" i="1" dirty="0" smtClean="0"/>
              <a:t>Логинова В.И. (4-7 лет)</a:t>
            </a:r>
            <a:endParaRPr lang="ru-RU" sz="1400" dirty="0"/>
          </a:p>
          <a:p>
            <a:pPr>
              <a:buFont typeface="+mj-lt"/>
              <a:buAutoNum type="arabicPeriod"/>
            </a:pPr>
            <a:r>
              <a:rPr lang="ru-RU" sz="1400" dirty="0"/>
              <a:t>«Из детства – в отрочество»: Программа для родителей и воспитателей по формированию здоровья и развитию детей 4-7 лет</a:t>
            </a:r>
            <a:r>
              <a:rPr lang="ru-RU" sz="1400" dirty="0" smtClean="0"/>
              <a:t>. </a:t>
            </a:r>
            <a:r>
              <a:rPr lang="ru-RU" sz="1400" b="1" i="1" dirty="0"/>
              <a:t>Авторы: </a:t>
            </a:r>
            <a:r>
              <a:rPr lang="ru-RU" sz="1400" i="1" dirty="0" err="1" smtClean="0"/>
              <a:t>Доронова</a:t>
            </a:r>
            <a:r>
              <a:rPr lang="ru-RU" sz="1400" i="1" dirty="0" smtClean="0"/>
              <a:t> Т.Н.  Голубева Л.Г.</a:t>
            </a:r>
            <a:endParaRPr lang="ru-RU" sz="1400" dirty="0"/>
          </a:p>
          <a:p>
            <a:pPr>
              <a:buFont typeface="+mj-lt"/>
              <a:buAutoNum type="arabicPeriod"/>
            </a:pPr>
            <a:r>
              <a:rPr lang="ru-RU" sz="1400" dirty="0"/>
              <a:t>Программа «Первые шаги</a:t>
            </a:r>
            <a:r>
              <a:rPr lang="ru-RU" sz="1400" dirty="0" smtClean="0"/>
              <a:t>». </a:t>
            </a:r>
            <a:r>
              <a:rPr lang="ru-RU" sz="1400" b="1" i="1" dirty="0"/>
              <a:t>Авторы: </a:t>
            </a:r>
            <a:r>
              <a:rPr lang="ru-RU" sz="1400" i="1" dirty="0" err="1" smtClean="0"/>
              <a:t>Смиронва</a:t>
            </a:r>
            <a:r>
              <a:rPr lang="ru-RU" sz="1400" i="1" dirty="0" smtClean="0"/>
              <a:t> Е.О. </a:t>
            </a:r>
            <a:r>
              <a:rPr lang="ru-RU" sz="1400" i="1" dirty="0" err="1" smtClean="0"/>
              <a:t>Галигузова</a:t>
            </a:r>
            <a:r>
              <a:rPr lang="ru-RU" sz="1400" i="1" dirty="0" smtClean="0"/>
              <a:t> Л.Н.</a:t>
            </a:r>
            <a:endParaRPr lang="ru-RU" sz="1400" dirty="0"/>
          </a:p>
          <a:p>
            <a:pPr>
              <a:buFont typeface="+mj-lt"/>
              <a:buAutoNum type="arabicPeriod"/>
            </a:pPr>
            <a:r>
              <a:rPr lang="ru-RU" sz="1400" dirty="0"/>
              <a:t>«Кроха» - Программа воспитания и развития детей раннего возраста в условиях ДОУ</a:t>
            </a:r>
            <a:r>
              <a:rPr lang="ru-RU" sz="1400" dirty="0" smtClean="0"/>
              <a:t>. </a:t>
            </a:r>
            <a:r>
              <a:rPr lang="ru-RU" sz="1400" b="1" i="1" dirty="0"/>
              <a:t>Авторы: </a:t>
            </a:r>
            <a:r>
              <a:rPr lang="ru-RU" sz="1400" i="1" dirty="0" smtClean="0"/>
              <a:t> Григорьева Г.Г  (ранний возраст)</a:t>
            </a:r>
            <a:endParaRPr lang="ru-RU" sz="1400" dirty="0"/>
          </a:p>
          <a:p>
            <a:pPr>
              <a:buFont typeface="+mj-lt"/>
              <a:buAutoNum type="arabicPeriod"/>
            </a:pPr>
            <a:r>
              <a:rPr lang="ru-RU" sz="1400" dirty="0"/>
              <a:t>Программа «Преемственность» - Дошкольное обучение – подготовка к </a:t>
            </a:r>
            <a:r>
              <a:rPr lang="ru-RU" sz="1400" dirty="0" smtClean="0"/>
              <a:t>школе.  </a:t>
            </a:r>
            <a:r>
              <a:rPr lang="ru-RU" sz="1400" b="1" dirty="0" smtClean="0"/>
              <a:t>Составители: </a:t>
            </a:r>
            <a:r>
              <a:rPr lang="ru-RU" sz="1400" dirty="0" smtClean="0"/>
              <a:t>Федосова Н.А. Комарова Т.С.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76645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836713"/>
            <a:ext cx="6965245" cy="1008112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ru-RU" sz="2400" dirty="0" smtClean="0"/>
              <a:t>Основные специализированные (парциальные) программы по музыкальному воспитанию.</a:t>
            </a:r>
            <a:br>
              <a:rPr lang="ru-RU" sz="2400" dirty="0" smtClean="0"/>
            </a:br>
            <a:r>
              <a:rPr lang="ru-RU" sz="1600" dirty="0" smtClean="0"/>
              <a:t>Рекомендованные Министерством образования РФ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119256"/>
            <a:ext cx="7128792" cy="4478096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85000" lnSpcReduction="10000"/>
          </a:bodyPr>
          <a:lstStyle/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ru-RU" sz="1900" dirty="0" smtClean="0"/>
              <a:t>Программа  </a:t>
            </a:r>
            <a:r>
              <a:rPr lang="ru-RU" sz="1900" b="1" i="1" dirty="0" smtClean="0"/>
              <a:t>«Гармония» </a:t>
            </a:r>
            <a:r>
              <a:rPr lang="ru-RU" sz="1900" i="1" dirty="0" smtClean="0"/>
              <a:t>Авторы:  Тарасова К.В. Рубан Т.Г. 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ru-RU" sz="1900" dirty="0" smtClean="0"/>
              <a:t>Программа </a:t>
            </a:r>
            <a:r>
              <a:rPr lang="ru-RU" sz="1900" b="1" i="1" dirty="0" smtClean="0"/>
              <a:t>« Играем в оркестре по слуху» </a:t>
            </a:r>
            <a:r>
              <a:rPr lang="ru-RU" sz="1900" i="1" dirty="0" smtClean="0"/>
              <a:t>Автор: </a:t>
            </a:r>
            <a:r>
              <a:rPr lang="ru-RU" sz="1900" i="1" dirty="0" err="1" smtClean="0"/>
              <a:t>Трубникова</a:t>
            </a:r>
            <a:r>
              <a:rPr lang="ru-RU" sz="1900" i="1" dirty="0" smtClean="0"/>
              <a:t> М.А.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ru-RU" sz="1900" dirty="0" smtClean="0"/>
              <a:t>Программа </a:t>
            </a:r>
            <a:r>
              <a:rPr lang="ru-RU" sz="1900" b="1" dirty="0" smtClean="0"/>
              <a:t>«Малыш» </a:t>
            </a:r>
            <a:r>
              <a:rPr lang="ru-RU" sz="1900" i="1" dirty="0" smtClean="0"/>
              <a:t>Автор: Петрова В.А.</a:t>
            </a:r>
            <a:r>
              <a:rPr lang="ru-RU" sz="1900" i="1" dirty="0"/>
              <a:t> </a:t>
            </a:r>
            <a:endParaRPr lang="ru-RU" sz="1900" i="1" dirty="0" smtClean="0"/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ru-RU" sz="1900" dirty="0" smtClean="0"/>
              <a:t>Программа </a:t>
            </a:r>
            <a:r>
              <a:rPr lang="ru-RU" sz="1900" b="1" dirty="0" smtClean="0"/>
              <a:t>«Музыкальные шедевры</a:t>
            </a:r>
            <a:r>
              <a:rPr lang="ru-RU" sz="1900" dirty="0" smtClean="0"/>
              <a:t>» </a:t>
            </a:r>
            <a:r>
              <a:rPr lang="ru-RU" sz="1900" i="1" dirty="0" smtClean="0"/>
              <a:t>Автор: </a:t>
            </a:r>
            <a:r>
              <a:rPr lang="ru-RU" sz="1900" i="1" dirty="0" err="1" smtClean="0"/>
              <a:t>Радынова</a:t>
            </a:r>
            <a:r>
              <a:rPr lang="ru-RU" sz="1900" i="1" dirty="0" smtClean="0"/>
              <a:t> </a:t>
            </a:r>
            <a:r>
              <a:rPr lang="ru-RU" sz="1900" i="1" dirty="0"/>
              <a:t>О</a:t>
            </a:r>
            <a:r>
              <a:rPr lang="ru-RU" sz="1900" i="1" dirty="0" smtClean="0"/>
              <a:t>.П.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ru-RU" sz="1900" dirty="0"/>
              <a:t>Программа </a:t>
            </a:r>
            <a:r>
              <a:rPr lang="ru-RU" sz="1900" b="1" dirty="0"/>
              <a:t>«Камертон» </a:t>
            </a:r>
            <a:r>
              <a:rPr lang="ru-RU" sz="1900" i="1" dirty="0"/>
              <a:t>Автор: Костина Э.П. </a:t>
            </a:r>
            <a:r>
              <a:rPr lang="ru-RU" sz="1900" dirty="0"/>
              <a:t>(Допущена Мин. Обр. РФ</a:t>
            </a:r>
            <a:r>
              <a:rPr lang="ru-RU" sz="1900" dirty="0" smtClean="0"/>
              <a:t>)</a:t>
            </a:r>
            <a:endParaRPr lang="ru-RU" sz="1900" b="1" dirty="0" smtClean="0"/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ru-RU" sz="1900" dirty="0" smtClean="0"/>
              <a:t>Программа</a:t>
            </a:r>
            <a:r>
              <a:rPr lang="ru-RU" sz="1900" b="1" dirty="0" smtClean="0"/>
              <a:t> «Ладушки» </a:t>
            </a:r>
            <a:r>
              <a:rPr lang="ru-RU" sz="1900" i="1" dirty="0" smtClean="0"/>
              <a:t>Авторы</a:t>
            </a:r>
            <a:r>
              <a:rPr lang="ru-RU" sz="1900" b="1" i="1" dirty="0" smtClean="0"/>
              <a:t>:</a:t>
            </a:r>
            <a:r>
              <a:rPr lang="ru-RU" sz="1900" b="1" dirty="0" smtClean="0"/>
              <a:t> </a:t>
            </a:r>
            <a:r>
              <a:rPr lang="ru-RU" sz="1900" i="1" dirty="0" err="1" smtClean="0"/>
              <a:t>Каплунова</a:t>
            </a:r>
            <a:r>
              <a:rPr lang="ru-RU" sz="1900" i="1" dirty="0" smtClean="0"/>
              <a:t> И.М. </a:t>
            </a:r>
            <a:r>
              <a:rPr lang="ru-RU" sz="1900" i="1" dirty="0" err="1" smtClean="0"/>
              <a:t>Новоскольцева</a:t>
            </a:r>
            <a:r>
              <a:rPr lang="ru-RU" sz="1900" i="1" dirty="0" smtClean="0"/>
              <a:t>  И.А.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1900" dirty="0"/>
              <a:t> </a:t>
            </a:r>
            <a:r>
              <a:rPr lang="ru-RU" sz="1900" dirty="0" smtClean="0"/>
              <a:t>         (Рекомендована комитетом по образованию </a:t>
            </a:r>
            <a:r>
              <a:rPr lang="ru-RU" sz="1900" dirty="0" err="1" smtClean="0"/>
              <a:t>г.СПб</a:t>
            </a:r>
            <a:r>
              <a:rPr lang="ru-RU" sz="1900" dirty="0" smtClean="0"/>
              <a:t>).</a:t>
            </a:r>
          </a:p>
          <a:p>
            <a:pPr marL="0" indent="0">
              <a:lnSpc>
                <a:spcPct val="120000"/>
              </a:lnSpc>
              <a:buNone/>
            </a:pPr>
            <a:endParaRPr lang="ru-RU" sz="1800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1400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1400" dirty="0" smtClean="0"/>
          </a:p>
          <a:p>
            <a:pPr marL="0" indent="0">
              <a:buNone/>
            </a:pPr>
            <a:endParaRPr lang="ru-RU" sz="1400" dirty="0" smtClean="0"/>
          </a:p>
          <a:p>
            <a:pPr marL="0" indent="0">
              <a:buNone/>
            </a:pPr>
            <a:r>
              <a:rPr lang="ru-RU" sz="1400" dirty="0"/>
              <a:t> </a:t>
            </a:r>
            <a:endParaRPr lang="ru-RU" sz="1400" dirty="0" smtClean="0"/>
          </a:p>
          <a:p>
            <a:pPr marL="0" indent="0">
              <a:buNone/>
            </a:pPr>
            <a:endParaRPr lang="ru-RU" sz="1400" dirty="0" smtClean="0"/>
          </a:p>
          <a:p>
            <a:pPr marL="342900" indent="-342900">
              <a:buFont typeface="+mj-lt"/>
              <a:buAutoNum type="arabicPeriod"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166142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387282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400" dirty="0" smtClean="0"/>
              <a:t>Специализированные </a:t>
            </a:r>
            <a:r>
              <a:rPr lang="ru-RU" sz="2400" dirty="0"/>
              <a:t>(парциальные) программы по </a:t>
            </a:r>
            <a:r>
              <a:rPr lang="ru-RU" sz="2400" dirty="0" smtClean="0"/>
              <a:t>музыкальному </a:t>
            </a:r>
            <a:r>
              <a:rPr lang="ru-RU" sz="2400" dirty="0"/>
              <a:t>воспитанию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i="1" dirty="0" smtClean="0"/>
              <a:t>(</a:t>
            </a:r>
            <a:r>
              <a:rPr lang="ru-RU" sz="1800" i="1" dirty="0" smtClean="0"/>
              <a:t>Не рекомендованные)</a:t>
            </a:r>
            <a:endParaRPr lang="ru-RU" sz="24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2276872"/>
            <a:ext cx="6840760" cy="4464496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1200" dirty="0"/>
              <a:t>Программа </a:t>
            </a:r>
            <a:r>
              <a:rPr lang="ru-RU" sz="1200" b="1" i="1" dirty="0"/>
              <a:t>« Звук – волшебник»  </a:t>
            </a:r>
            <a:r>
              <a:rPr lang="ru-RU" sz="1200" dirty="0"/>
              <a:t>Автор: Девятова Т.Н.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200" dirty="0"/>
              <a:t>Программа </a:t>
            </a:r>
            <a:r>
              <a:rPr lang="ru-RU" sz="1200" b="1" i="1" dirty="0"/>
              <a:t>« Мир музыки и ребенок в нем» </a:t>
            </a:r>
            <a:r>
              <a:rPr lang="ru-RU" sz="1200" dirty="0"/>
              <a:t>Автор: Шумакова А.В.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200" dirty="0"/>
              <a:t>Программа </a:t>
            </a:r>
            <a:r>
              <a:rPr lang="ru-RU" sz="1200" b="1" i="1" dirty="0"/>
              <a:t>«</a:t>
            </a:r>
            <a:r>
              <a:rPr lang="ru-RU" sz="1200" b="1" i="1" dirty="0" err="1"/>
              <a:t>Москвичок</a:t>
            </a:r>
            <a:r>
              <a:rPr lang="ru-RU" sz="1200" b="1" i="1" dirty="0"/>
              <a:t>» </a:t>
            </a:r>
            <a:r>
              <a:rPr lang="ru-RU" sz="1200" dirty="0"/>
              <a:t>Автор: </a:t>
            </a:r>
            <a:r>
              <a:rPr lang="ru-RU" sz="1200" dirty="0" err="1"/>
              <a:t>Куцакова</a:t>
            </a:r>
            <a:r>
              <a:rPr lang="ru-RU" sz="1200" dirty="0"/>
              <a:t> Л.В. Мерзлякова С.И.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200" dirty="0"/>
              <a:t>Программа </a:t>
            </a:r>
            <a:r>
              <a:rPr lang="ru-RU" sz="1200" b="1" i="1" dirty="0"/>
              <a:t>«Музыка, движение, здоровье» </a:t>
            </a:r>
            <a:r>
              <a:rPr lang="ru-RU" sz="1200" dirty="0"/>
              <a:t>Автор: Коренева Т.Ф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200" dirty="0"/>
              <a:t>Программа </a:t>
            </a:r>
            <a:r>
              <a:rPr lang="ru-RU" sz="1200" b="1" i="1" dirty="0"/>
              <a:t>«Музыка и музыкальная деятельность» </a:t>
            </a:r>
            <a:r>
              <a:rPr lang="ru-RU" sz="1200" dirty="0"/>
              <a:t>Автор: Мерзлякова С.И.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200" dirty="0"/>
              <a:t>Программа эстетического воспитания  </a:t>
            </a:r>
            <a:r>
              <a:rPr lang="ru-RU" sz="1200" b="1" i="1" dirty="0"/>
              <a:t>«Красота, радость, творчество» </a:t>
            </a:r>
            <a:r>
              <a:rPr lang="ru-RU" sz="1200" dirty="0"/>
              <a:t>Авторы: Комарова Т.С. Антонова А.В. </a:t>
            </a:r>
            <a:r>
              <a:rPr lang="ru-RU" sz="1200" dirty="0" err="1"/>
              <a:t>Зацепина</a:t>
            </a:r>
            <a:r>
              <a:rPr lang="ru-RU" sz="1200" dirty="0"/>
              <a:t> М.Б.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200" dirty="0"/>
              <a:t>Программа </a:t>
            </a:r>
            <a:r>
              <a:rPr lang="ru-RU" sz="1200" b="1" i="1" dirty="0"/>
              <a:t>«Музыкальная народная культура»  </a:t>
            </a:r>
            <a:r>
              <a:rPr lang="ru-RU" sz="1200" dirty="0"/>
              <a:t>Автор: Рытов Д.А. </a:t>
            </a:r>
            <a:endParaRPr lang="ru-RU" sz="12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1200" dirty="0" smtClean="0"/>
              <a:t>Программа первоначального музыкально-художественного освоения ребенком русских традиционных представлений о мире и о себе. Автор: </a:t>
            </a:r>
            <a:r>
              <a:rPr lang="ru-RU" sz="1200" dirty="0" err="1" smtClean="0"/>
              <a:t>Космовская</a:t>
            </a:r>
            <a:r>
              <a:rPr lang="ru-RU" sz="1200" dirty="0" smtClean="0"/>
              <a:t> М.Л.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200" dirty="0" smtClean="0"/>
              <a:t>Программа </a:t>
            </a:r>
            <a:r>
              <a:rPr lang="ru-RU" sz="1200" b="1" i="1" dirty="0" smtClean="0"/>
              <a:t>«Музыка хранительница эмоций» </a:t>
            </a:r>
            <a:r>
              <a:rPr lang="ru-RU" sz="1200" dirty="0" smtClean="0"/>
              <a:t>Автор: </a:t>
            </a:r>
            <a:r>
              <a:rPr lang="ru-RU" sz="1200" dirty="0"/>
              <a:t>Ш</a:t>
            </a:r>
            <a:r>
              <a:rPr lang="ru-RU" sz="1200" dirty="0" smtClean="0"/>
              <a:t>увалова А.В.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200" dirty="0" smtClean="0"/>
              <a:t>Программа </a:t>
            </a:r>
            <a:r>
              <a:rPr lang="ru-RU" sz="1200" b="1" i="1" dirty="0" smtClean="0"/>
              <a:t>«Оркестр в детском саду» </a:t>
            </a:r>
            <a:r>
              <a:rPr lang="ru-RU" sz="1200" dirty="0" smtClean="0"/>
              <a:t>Автор: </a:t>
            </a:r>
            <a:r>
              <a:rPr lang="ru-RU" sz="1200" dirty="0" err="1" smtClean="0"/>
              <a:t>МеркуловаЛ.Р</a:t>
            </a:r>
            <a:r>
              <a:rPr lang="ru-RU" sz="12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200" dirty="0" smtClean="0"/>
              <a:t>Программа </a:t>
            </a:r>
            <a:r>
              <a:rPr lang="ru-RU" sz="1200" b="1" i="1" dirty="0" smtClean="0"/>
              <a:t>«Первые шаги в мире искусства» </a:t>
            </a:r>
            <a:r>
              <a:rPr lang="ru-RU" sz="1200" dirty="0" smtClean="0"/>
              <a:t>Автор:  Горяева Н.А.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200" dirty="0" smtClean="0"/>
              <a:t>Программа </a:t>
            </a:r>
            <a:r>
              <a:rPr lang="ru-RU" sz="1200" b="1" i="1" dirty="0" smtClean="0"/>
              <a:t>«Путешествие в страну «Хореография» </a:t>
            </a:r>
            <a:r>
              <a:rPr lang="ru-RU" sz="1200" dirty="0" smtClean="0"/>
              <a:t>Автор: </a:t>
            </a:r>
            <a:r>
              <a:rPr lang="ru-RU" sz="1200" dirty="0" err="1" smtClean="0"/>
              <a:t>Матяшина</a:t>
            </a:r>
            <a:r>
              <a:rPr lang="ru-RU" sz="1200" dirty="0" smtClean="0"/>
              <a:t> А.А.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200" dirty="0" smtClean="0"/>
              <a:t>Программа </a:t>
            </a:r>
            <a:r>
              <a:rPr lang="ru-RU" sz="1200" b="1" i="1" dirty="0" smtClean="0"/>
              <a:t>«Ритмическая  мозаика» </a:t>
            </a:r>
            <a:r>
              <a:rPr lang="ru-RU" sz="1200" dirty="0" smtClean="0"/>
              <a:t>Автор: Буренина А.И.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200" dirty="0" smtClean="0"/>
              <a:t> Программа </a:t>
            </a:r>
            <a:r>
              <a:rPr lang="ru-RU" sz="1200" b="1" i="1" dirty="0" smtClean="0"/>
              <a:t>«Синтез» </a:t>
            </a:r>
            <a:r>
              <a:rPr lang="ru-RU" sz="1200" dirty="0" smtClean="0"/>
              <a:t>Авторы: Тарасова К.В.  Рубан Т.Г.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200" dirty="0" smtClean="0"/>
              <a:t>Программа </a:t>
            </a:r>
            <a:r>
              <a:rPr lang="ru-RU" sz="1200" b="1" i="1" dirty="0" smtClean="0"/>
              <a:t>«Ступеньки музыкального развития» </a:t>
            </a:r>
            <a:r>
              <a:rPr lang="ru-RU" sz="1200" dirty="0" smtClean="0"/>
              <a:t>Автор: </a:t>
            </a:r>
            <a:r>
              <a:rPr lang="ru-RU" sz="1200" dirty="0" err="1" smtClean="0"/>
              <a:t>Дубровска</a:t>
            </a:r>
            <a:r>
              <a:rPr lang="ru-RU" sz="1200" dirty="0" smtClean="0"/>
              <a:t> Е. А.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200" dirty="0" smtClean="0"/>
              <a:t>Программа </a:t>
            </a:r>
            <a:r>
              <a:rPr lang="ru-RU" sz="1200" b="1" i="1" dirty="0" smtClean="0"/>
              <a:t>«Топ, хлоп, малыши» </a:t>
            </a:r>
            <a:r>
              <a:rPr lang="ru-RU" sz="1200" dirty="0" smtClean="0"/>
              <a:t>Авторы: Буренина А.И. </a:t>
            </a:r>
            <a:r>
              <a:rPr lang="ru-RU" sz="1200" dirty="0" err="1" smtClean="0"/>
              <a:t>Сауко</a:t>
            </a:r>
            <a:r>
              <a:rPr lang="ru-RU" sz="1200" dirty="0" smtClean="0"/>
              <a:t> Т.Н.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200" dirty="0" smtClean="0"/>
              <a:t>Программа «</a:t>
            </a:r>
            <a:r>
              <a:rPr lang="ru-RU" sz="1200" b="1" i="1" dirty="0" smtClean="0"/>
              <a:t>Элементарное </a:t>
            </a:r>
            <a:r>
              <a:rPr lang="ru-RU" sz="1200" b="1" i="1" dirty="0" err="1" smtClean="0"/>
              <a:t>музицирование</a:t>
            </a:r>
            <a:r>
              <a:rPr lang="ru-RU" sz="1200" b="1" i="1" dirty="0" smtClean="0"/>
              <a:t>» </a:t>
            </a:r>
            <a:r>
              <a:rPr lang="ru-RU" sz="1200" dirty="0" smtClean="0"/>
              <a:t>Автор: </a:t>
            </a:r>
            <a:r>
              <a:rPr lang="ru-RU" sz="1200" dirty="0" err="1" smtClean="0"/>
              <a:t>Тютюнникова</a:t>
            </a:r>
            <a:r>
              <a:rPr lang="ru-RU" sz="1200" dirty="0" smtClean="0"/>
              <a:t> Т.Э.</a:t>
            </a:r>
          </a:p>
          <a:p>
            <a:pPr marL="457200" indent="-457200">
              <a:buFont typeface="+mj-lt"/>
              <a:buAutoNum type="arabicPeriod"/>
            </a:pPr>
            <a:endParaRPr lang="ru-RU" sz="1200" dirty="0" smtClean="0"/>
          </a:p>
          <a:p>
            <a:pPr marL="457200" indent="-457200">
              <a:buFont typeface="+mj-lt"/>
              <a:buAutoNum type="arabicPeriod"/>
            </a:pPr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800576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Дополнительные программы</a:t>
            </a:r>
            <a:br>
              <a:rPr lang="ru-RU" dirty="0" smtClean="0"/>
            </a:br>
            <a:r>
              <a:rPr lang="ru-RU" sz="1800" dirty="0" smtClean="0"/>
              <a:t>Рекомендованы для студий (дополнительного образования детей).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 Программа </a:t>
            </a:r>
            <a:r>
              <a:rPr lang="ru-RU" b="1" dirty="0" smtClean="0"/>
              <a:t>«В мире бального танца» </a:t>
            </a:r>
            <a:r>
              <a:rPr lang="ru-RU" dirty="0" smtClean="0"/>
              <a:t>Автор: </a:t>
            </a:r>
            <a:r>
              <a:rPr lang="ru-RU" dirty="0" err="1" smtClean="0"/>
              <a:t>Циркова</a:t>
            </a:r>
            <a:r>
              <a:rPr lang="ru-RU" dirty="0" smtClean="0"/>
              <a:t> Н.П. </a:t>
            </a:r>
            <a:r>
              <a:rPr lang="ru-RU" sz="2000" i="1" dirty="0" smtClean="0"/>
              <a:t>(4-7лет)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Программа </a:t>
            </a:r>
            <a:r>
              <a:rPr lang="ru-RU" b="1" dirty="0" smtClean="0"/>
              <a:t>«Горенка» </a:t>
            </a:r>
            <a:r>
              <a:rPr lang="ru-RU" dirty="0" smtClean="0"/>
              <a:t>Автор: </a:t>
            </a:r>
            <a:r>
              <a:rPr lang="ru-RU" dirty="0" err="1" smtClean="0"/>
              <a:t>Хазова</a:t>
            </a:r>
            <a:r>
              <a:rPr lang="ru-RU" dirty="0" smtClean="0"/>
              <a:t> М.В. </a:t>
            </a:r>
            <a:r>
              <a:rPr lang="ru-RU" sz="2000" i="1" dirty="0" smtClean="0"/>
              <a:t>(4-7 лет)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Программа </a:t>
            </a:r>
            <a:r>
              <a:rPr lang="ru-RU" b="1" dirty="0" smtClean="0"/>
              <a:t>«Музыка с мамой» </a:t>
            </a:r>
            <a:r>
              <a:rPr lang="ru-RU" dirty="0" smtClean="0"/>
              <a:t>Авторы: Железнов С.С. Железнова Е.С. </a:t>
            </a:r>
          </a:p>
          <a:p>
            <a:pPr marL="0" indent="0">
              <a:buNone/>
            </a:pPr>
            <a:r>
              <a:rPr lang="ru-RU" sz="2000" i="1" dirty="0"/>
              <a:t> </a:t>
            </a:r>
            <a:r>
              <a:rPr lang="ru-RU" sz="2000" i="1" dirty="0" smtClean="0"/>
              <a:t>       ( от 6 </a:t>
            </a:r>
            <a:r>
              <a:rPr lang="ru-RU" sz="2000" i="1" dirty="0" err="1" smtClean="0"/>
              <a:t>мес</a:t>
            </a:r>
            <a:r>
              <a:rPr lang="ru-RU" sz="2000" i="1" dirty="0" smtClean="0"/>
              <a:t> – 6 лет)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Программа </a:t>
            </a:r>
            <a:r>
              <a:rPr lang="ru-RU" b="1" dirty="0" smtClean="0"/>
              <a:t>«Оберег» </a:t>
            </a:r>
            <a:r>
              <a:rPr lang="ru-RU" dirty="0" smtClean="0"/>
              <a:t>Автор: </a:t>
            </a:r>
            <a:r>
              <a:rPr lang="ru-RU" dirty="0" err="1" smtClean="0"/>
              <a:t>Боронина</a:t>
            </a:r>
            <a:r>
              <a:rPr lang="ru-RU" dirty="0" smtClean="0"/>
              <a:t> Е.Г. (</a:t>
            </a:r>
            <a:r>
              <a:rPr lang="ru-RU" sz="2000" i="1" dirty="0" smtClean="0"/>
              <a:t>от 2-7 лет)</a:t>
            </a:r>
          </a:p>
          <a:p>
            <a:pPr>
              <a:buFont typeface="Wingdings" pitchFamily="2" charset="2"/>
              <a:buChar char="q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841919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459290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dirty="0" smtClean="0"/>
              <a:t>Элективные программы </a:t>
            </a:r>
            <a:br>
              <a:rPr lang="ru-RU" sz="2800" dirty="0" smtClean="0"/>
            </a:br>
            <a:r>
              <a:rPr lang="ru-RU" sz="2800" dirty="0" smtClean="0"/>
              <a:t>дошкольного образования. </a:t>
            </a:r>
            <a:br>
              <a:rPr lang="ru-RU" sz="2800" dirty="0" smtClean="0"/>
            </a:br>
            <a:r>
              <a:rPr lang="ru-RU" sz="2200" i="1" dirty="0" smtClean="0"/>
              <a:t>(Продолжение программы «Из детства – в отрочество»)</a:t>
            </a:r>
            <a:endParaRPr lang="ru-RU" sz="22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2636911"/>
            <a:ext cx="6637352" cy="3384377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+mj-lt"/>
              </a:rPr>
              <a:t>Программа   </a:t>
            </a:r>
            <a:r>
              <a:rPr lang="ru-RU" sz="2800" b="1" dirty="0" smtClean="0">
                <a:latin typeface="+mj-lt"/>
              </a:rPr>
              <a:t>«Музыкальное воспитание в семье»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+mj-lt"/>
              </a:rPr>
              <a:t>Программа  </a:t>
            </a:r>
            <a:r>
              <a:rPr lang="ru-RU" sz="2800" b="1" dirty="0" smtClean="0">
                <a:latin typeface="+mj-lt"/>
              </a:rPr>
              <a:t>«Музыка – волшебное лекарство» </a:t>
            </a:r>
            <a:r>
              <a:rPr lang="ru-RU" i="1" dirty="0" smtClean="0">
                <a:latin typeface="+mj-lt"/>
              </a:rPr>
              <a:t>(</a:t>
            </a:r>
            <a:r>
              <a:rPr lang="ru-RU" i="1" dirty="0" err="1" smtClean="0">
                <a:latin typeface="+mj-lt"/>
              </a:rPr>
              <a:t>музыкотерпия</a:t>
            </a:r>
            <a:r>
              <a:rPr lang="ru-RU" i="1" dirty="0" smtClean="0">
                <a:latin typeface="+mj-lt"/>
              </a:rPr>
              <a:t>)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+mj-lt"/>
              </a:rPr>
              <a:t>Программа  </a:t>
            </a:r>
            <a:r>
              <a:rPr lang="ru-RU" sz="2800" b="1" dirty="0" smtClean="0">
                <a:latin typeface="+mj-lt"/>
              </a:rPr>
              <a:t>«В мире музыкальных инструментов»</a:t>
            </a:r>
            <a:endParaRPr lang="ru-RU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7929100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548680"/>
            <a:ext cx="6965245" cy="1471387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2700" dirty="0" smtClean="0"/>
              <a:t>Программа </a:t>
            </a:r>
            <a:r>
              <a:rPr lang="ru-RU" sz="2700" dirty="0"/>
              <a:t>«Гармония»</a:t>
            </a:r>
            <a:br>
              <a:rPr lang="ru-RU" sz="2700" dirty="0"/>
            </a:br>
            <a:r>
              <a:rPr lang="ru-RU" sz="2700" i="1" dirty="0"/>
              <a:t>Авторы: К.В. Тарасова, Т.В. Нестеренко. </a:t>
            </a:r>
            <a:r>
              <a:rPr lang="ru-RU" sz="2700" i="1" dirty="0" smtClean="0"/>
              <a:t/>
            </a:r>
            <a:br>
              <a:rPr lang="ru-RU" sz="2700" i="1" dirty="0" smtClean="0"/>
            </a:br>
            <a:r>
              <a:rPr lang="ru-RU" sz="2700" i="1" dirty="0" smtClean="0"/>
              <a:t>Т.Г  </a:t>
            </a:r>
            <a:r>
              <a:rPr lang="ru-RU" sz="2700" i="1" dirty="0"/>
              <a:t>Рубан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988840"/>
            <a:ext cx="6196405" cy="3603812"/>
          </a:xfrm>
          <a:solidFill>
            <a:schemeClr val="bg2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ru-RU" sz="2000" b="1" i="1" dirty="0">
                <a:latin typeface="Constantia" pitchFamily="18" charset="0"/>
              </a:rPr>
              <a:t>Цель программы:</a:t>
            </a:r>
            <a:endParaRPr lang="ru-RU" sz="2000" dirty="0">
              <a:latin typeface="Constantia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ru-RU" sz="2000" i="1" dirty="0">
                <a:latin typeface="Constantia" pitchFamily="18" charset="0"/>
              </a:rPr>
              <a:t>— </a:t>
            </a:r>
            <a:r>
              <a:rPr lang="ru-RU" sz="2000" dirty="0">
                <a:latin typeface="Constantia" pitchFamily="18" charset="0"/>
              </a:rPr>
              <a:t>Формировать музыкальные способности </a:t>
            </a:r>
            <a:r>
              <a:rPr lang="ru-RU" sz="2000" dirty="0" smtClean="0">
                <a:latin typeface="Constantia" pitchFamily="18" charset="0"/>
              </a:rPr>
              <a:t>детей во </a:t>
            </a:r>
            <a:r>
              <a:rPr lang="ru-RU" sz="2000" dirty="0">
                <a:latin typeface="Constantia" pitchFamily="18" charset="0"/>
              </a:rPr>
              <a:t>всех доступных для них видах музыкальной </a:t>
            </a:r>
            <a:r>
              <a:rPr lang="ru-RU" sz="2000" dirty="0" smtClean="0">
                <a:latin typeface="Constantia" pitchFamily="18" charset="0"/>
              </a:rPr>
              <a:t>деятельности: 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ru-RU" sz="1800" dirty="0" smtClean="0">
                <a:latin typeface="Constantia" pitchFamily="18" charset="0"/>
              </a:rPr>
              <a:t>слушании </a:t>
            </a:r>
            <a:r>
              <a:rPr lang="ru-RU" sz="1800" dirty="0">
                <a:latin typeface="Constantia" pitchFamily="18" charset="0"/>
              </a:rPr>
              <a:t>музыки, </a:t>
            </a:r>
            <a:endParaRPr lang="ru-RU" sz="1800" dirty="0" smtClean="0">
              <a:latin typeface="Constantia" pitchFamily="18" charset="0"/>
            </a:endParaRP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ru-RU" sz="1800" dirty="0" smtClean="0">
                <a:latin typeface="Constantia" pitchFamily="18" charset="0"/>
              </a:rPr>
              <a:t>музыкально-ритмических  </a:t>
            </a:r>
            <a:r>
              <a:rPr lang="ru-RU" sz="1800" dirty="0">
                <a:latin typeface="Constantia" pitchFamily="18" charset="0"/>
              </a:rPr>
              <a:t>движениях,  </a:t>
            </a:r>
            <a:endParaRPr lang="ru-RU" sz="1800" dirty="0" smtClean="0">
              <a:latin typeface="Constantia" pitchFamily="18" charset="0"/>
            </a:endParaRP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ru-RU" sz="1800" dirty="0" smtClean="0">
                <a:latin typeface="Constantia" pitchFamily="18" charset="0"/>
              </a:rPr>
              <a:t>игре </a:t>
            </a:r>
            <a:r>
              <a:rPr lang="ru-RU" sz="1800" dirty="0">
                <a:latin typeface="Constantia" pitchFamily="18" charset="0"/>
              </a:rPr>
              <a:t>на детских музыкальных инструментах 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ru-RU" sz="1800" dirty="0" smtClean="0">
                <a:latin typeface="Constantia" pitchFamily="18" charset="0"/>
              </a:rPr>
              <a:t>музыкальных </a:t>
            </a:r>
            <a:r>
              <a:rPr lang="ru-RU" sz="1800" dirty="0">
                <a:latin typeface="Constantia" pitchFamily="18" charset="0"/>
              </a:rPr>
              <a:t>играх- драматизациях, </a:t>
            </a:r>
            <a:endParaRPr lang="ru-RU" sz="1800" dirty="0" smtClean="0">
              <a:latin typeface="Constantia" pitchFamily="18" charset="0"/>
            </a:endParaRP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ru-RU" sz="1800" dirty="0" smtClean="0">
                <a:latin typeface="Constantia" pitchFamily="18" charset="0"/>
              </a:rPr>
              <a:t>воспитание </a:t>
            </a:r>
            <a:r>
              <a:rPr lang="ru-RU" sz="1800" dirty="0">
                <a:latin typeface="Constantia" pitchFamily="18" charset="0"/>
              </a:rPr>
              <a:t>у детей музыкально творчества </a:t>
            </a:r>
            <a:endParaRPr lang="ru-RU" sz="1800" dirty="0" smtClean="0">
              <a:latin typeface="Constantia" pitchFamily="18" charset="0"/>
            </a:endParaRP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ru-RU" sz="1800" dirty="0" smtClean="0">
                <a:latin typeface="Constantia" pitchFamily="18" charset="0"/>
              </a:rPr>
              <a:t>и </a:t>
            </a:r>
            <a:r>
              <a:rPr lang="ru-RU" sz="1800" dirty="0">
                <a:latin typeface="Constantia" pitchFamily="18" charset="0"/>
              </a:rPr>
              <a:t>импровизационного характера </a:t>
            </a:r>
            <a:r>
              <a:rPr lang="ru-RU" sz="1800" dirty="0" smtClean="0">
                <a:latin typeface="Constantia" pitchFamily="18" charset="0"/>
              </a:rPr>
              <a:t>деятельности</a:t>
            </a:r>
            <a:r>
              <a:rPr lang="ru-RU" sz="2000" dirty="0" smtClean="0">
                <a:latin typeface="Constantia" pitchFamily="18" charset="0"/>
              </a:rPr>
              <a:t>.</a:t>
            </a:r>
            <a:endParaRPr lang="ru-RU" sz="200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8052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344</TotalTime>
  <Words>1079</Words>
  <Application>Microsoft Office PowerPoint</Application>
  <PresentationFormat>Экран (4:3)</PresentationFormat>
  <Paragraphs>135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Кнопка</vt:lpstr>
      <vt:lpstr>Обзор программ дошкольного образования по музыкальному воспитанию дошкольников.</vt:lpstr>
      <vt:lpstr>Виды программ:</vt:lpstr>
      <vt:lpstr>Основные программы</vt:lpstr>
      <vt:lpstr>Основные комплексные программы дошкольного образования</vt:lpstr>
      <vt:lpstr>Основные специализированные (парциальные) программы по музыкальному воспитанию. Рекомендованные Министерством образования РФ</vt:lpstr>
      <vt:lpstr>Специализированные (парциальные) программы по музыкальному воспитанию. (Не рекомендованные)</vt:lpstr>
      <vt:lpstr>Дополнительные программы Рекомендованы для студий (дополнительного образования детей).</vt:lpstr>
      <vt:lpstr>Элективные программы  дошкольного образования.  (Продолжение программы «Из детства – в отрочество»)</vt:lpstr>
      <vt:lpstr>  Программа «Гармония» Авторы: К.В. Тарасова, Т.В. Нестеренко.  Т.Г  Рубан </vt:lpstr>
      <vt:lpstr> Программа «Играем в оркестре по слуху»   Автор: М.А. Трубникова </vt:lpstr>
      <vt:lpstr>Программа «Малыш» Автор В.А. Петрова. </vt:lpstr>
      <vt:lpstr>Программа « Камертон» Автор Э.П. Костина.</vt:lpstr>
      <vt:lpstr>Программа «Ладушки» Авторы: И.М.  Каплунова, И А Новоскольцева.</vt:lpstr>
      <vt:lpstr>        Программа обеспечивает всестороннее развитие личности ре­бенка: </vt:lpstr>
      <vt:lpstr>    Программа «Музыкальные шедевры» Автор О.П. Радынова   </vt:lpstr>
      <vt:lpstr>Темы программы:</vt:lpstr>
      <vt:lpstr>Принципы программы:</vt:lpstr>
      <vt:lpstr>Методы формирования основ музыкальной культуры детей:</vt:lpstr>
      <vt:lpstr>    Презентацию подготовила: Мисник Лилия Владимировна  Музыкальный руководитель МБДОУ «Детский сад № 24 «Светлячок» 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Обзор программ по музыкальному воспитанию дошкольников</dc:title>
  <dc:creator>Лилия</dc:creator>
  <cp:lastModifiedBy>Лилия</cp:lastModifiedBy>
  <cp:revision>28</cp:revision>
  <dcterms:created xsi:type="dcterms:W3CDTF">2013-01-20T10:15:11Z</dcterms:created>
  <dcterms:modified xsi:type="dcterms:W3CDTF">2013-01-24T06:30:25Z</dcterms:modified>
</cp:coreProperties>
</file>