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31A530-E432-40EA-9B88-5256862F52CA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4691C5-8261-4FC1-AA12-0957F91BD09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i="1" dirty="0" smtClean="0">
                <a:effectLst/>
              </a:rPr>
              <a:t>Муниципальное бюджетное дошкольное образовательное   учреждение детский сад комбинированного вида №61 «Соловушка»</a:t>
            </a:r>
            <a:r>
              <a:rPr lang="en-US" sz="2800" i="1" dirty="0" smtClean="0">
                <a:effectLst/>
              </a:rPr>
              <a:t> </a:t>
            </a:r>
            <a:r>
              <a:rPr lang="ru-RU" sz="2800" i="1" dirty="0" smtClean="0">
                <a:effectLst/>
              </a:rPr>
              <a:t>г.Нижневартовск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71500" y="2286000"/>
            <a:ext cx="8072438" cy="2554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Тема по самообразованию: </a:t>
            </a:r>
            <a:r>
              <a:rPr lang="ru-RU" sz="4000" b="1" dirty="0">
                <a:solidFill>
                  <a:srgbClr val="FF0000"/>
                </a:solidFill>
              </a:rPr>
              <a:t>Оригами как средство развития мелкой моторики детей среднего возраста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86313" y="5072063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Выполнила: </a:t>
            </a:r>
          </a:p>
          <a:p>
            <a:r>
              <a:rPr lang="ru-RU" b="1"/>
              <a:t>Худякова Елена Вячеславовна </a:t>
            </a:r>
          </a:p>
        </p:txBody>
      </p:sp>
      <p:pic>
        <p:nvPicPr>
          <p:cNvPr id="5" name="Picture 7" descr="koshka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4478">
            <a:off x="849313" y="4764088"/>
            <a:ext cx="2592387" cy="173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ru-RU" dirty="0" smtClean="0"/>
              <a:t>РАБОТА С РОДИТЕЛЯМИ: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8283575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7030A0"/>
                </a:solidFill>
              </a:rPr>
              <a:t>Были подготовлены консультации  по данной теме для родителей </a:t>
            </a:r>
          </a:p>
          <a:p>
            <a:r>
              <a:rPr lang="ru-RU" sz="3200">
                <a:solidFill>
                  <a:srgbClr val="7030A0"/>
                </a:solidFill>
              </a:rPr>
              <a:t>1. Что такое мелкая моторика и почему так важно развивать ее.</a:t>
            </a:r>
          </a:p>
          <a:p>
            <a:r>
              <a:rPr lang="ru-RU" sz="3200">
                <a:solidFill>
                  <a:srgbClr val="7030A0"/>
                </a:solidFill>
              </a:rPr>
              <a:t>2. Развитие мелкой моторики рук (2-е консультации)</a:t>
            </a:r>
          </a:p>
          <a:p>
            <a:r>
              <a:rPr lang="ru-RU" sz="3200">
                <a:solidFill>
                  <a:srgbClr val="7030A0"/>
                </a:solidFill>
              </a:rPr>
              <a:t>3. Оригами – как способ развития мелкой моторики рук.</a:t>
            </a:r>
          </a:p>
          <a:p>
            <a:r>
              <a:rPr lang="ru-RU" sz="3200">
                <a:solidFill>
                  <a:srgbClr val="7030A0"/>
                </a:solidFill>
              </a:rPr>
              <a:t>4. «О взаимосвязи мелкой моторики рук и речи»</a:t>
            </a:r>
          </a:p>
          <a:p>
            <a:r>
              <a:rPr lang="ru-RU" sz="3200">
                <a:solidFill>
                  <a:srgbClr val="7030A0"/>
                </a:solidFill>
              </a:rPr>
              <a:t>5. «Крупная польза мелкой моторики»</a:t>
            </a:r>
          </a:p>
          <a:p>
            <a:r>
              <a:rPr lang="ru-RU"/>
              <a:t> 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Наши работы :</a:t>
            </a:r>
            <a:endParaRPr lang="ru-RU" dirty="0"/>
          </a:p>
        </p:txBody>
      </p:sp>
      <p:pic>
        <p:nvPicPr>
          <p:cNvPr id="1331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285875"/>
            <a:ext cx="2484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3714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71500" y="1643063"/>
            <a:ext cx="8215313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УРОВЕНЬ РАЗВИТИЯ МЕЛКОЙ МОТОРИКИ – один из показателей готовности</a:t>
            </a:r>
          </a:p>
          <a:p>
            <a:pPr algn="just"/>
            <a:r>
              <a:rPr lang="ru-RU"/>
              <a:t> к школьному обучению. Ребенок, имеющий высокий уровень развития мелкой моторики, умеет логически рассуждать, у него достаточны развиты память и внимание, связная речь.  Дети с плохо развитой ручной моторикой неловко держат ложку, карандаш, не могут самостоятельно застегивать пуговицы, шнуровать ботинки. Дети часто чувствуют себя несостоятельными в элементарных действиях, доступных сверстникам. Это влияет на эмоциональное благополучие ребенка, его самооценку. С течением времени уровень развития сложнокоординированных движений руки может оказаться недостаточными для освоения письма.</a:t>
            </a:r>
          </a:p>
          <a:p>
            <a:endParaRPr lang="ru-RU"/>
          </a:p>
          <a:p>
            <a:r>
              <a:rPr lang="ru-RU"/>
              <a:t>Проблема подготовки руки у детей дошкольного возраста вот уже на протяжении ни одного десятилетия занимает одно из важных мест в психолого-педагогических исследованиях. Она актуальна и в настоящее время в связи с усилинием требований предъявляемых школой к готовности детей к обучению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ru-RU" sz="2800" dirty="0" smtClean="0"/>
              <a:t>«Истоки способностей и дарований детей – на кончиках их пальцев» </a:t>
            </a:r>
            <a:r>
              <a:rPr lang="ru-RU" sz="2400" dirty="0" smtClean="0">
                <a:solidFill>
                  <a:srgbClr val="7030A0"/>
                </a:solidFill>
              </a:rPr>
              <a:t>Сухомлинский В.А.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28625" y="1428750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Если у ребенка с раннего детства развивать мелкую моторику, то у него развиваются память, внимание, речь, активные мыслительные процессы, он будет хорошо выполнять самую тонкую работу, а рука его  будет готова к письму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14375" y="2928938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речь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42938" y="43576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Практические навыки 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286125" y="54292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Подготовка к письму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143250" y="3857625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</a:rPr>
              <a:t>Мелкая моторика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6357938" y="2786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Память 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6215063" y="38576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Внимание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000750" y="485775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Мышление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143500" y="4714875"/>
            <a:ext cx="78581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29188" y="4071938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786313" y="3071813"/>
            <a:ext cx="14287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124" idx="2"/>
          </p:cNvCxnSpPr>
          <p:nvPr/>
        </p:nvCxnSpPr>
        <p:spPr>
          <a:xfrm rot="10800000">
            <a:off x="1463675" y="3298825"/>
            <a:ext cx="2108200" cy="70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214563" y="4572000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856832" y="5144294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моей работы: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28625" y="1357313"/>
            <a:ext cx="8143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rgbClr val="002060"/>
                </a:solidFill>
              </a:rPr>
              <a:t>Развитие мелкой моторики руки у детей среднего возраста средствами ознакомления с техникой работы оригами.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2928938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origami_lis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4112">
            <a:off x="606425" y="3714750"/>
            <a:ext cx="2505075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origami_sobaka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1879">
            <a:off x="5176838" y="3708400"/>
            <a:ext cx="3132137" cy="196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Передо мною были поставлены следующие задачи: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285750" y="1304925"/>
            <a:ext cx="850106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>
              <a:solidFill>
                <a:srgbClr val="002060"/>
              </a:solidFill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1. Учить детей различным приемам работы с бумагой: сгибание, многократное складывание, надрезание, склеивание. Развивать у детей способность работать руками, приучать к точным движениям пальцев, развить глазомер.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</a:rPr>
              <a:t>2. Учить концентрации внимания, стимулировать развитие памяти, умение следовать устным инструкциям. </a:t>
            </a:r>
          </a:p>
          <a:p>
            <a:r>
              <a:rPr lang="ru-RU" sz="2400" b="1">
                <a:solidFill>
                  <a:srgbClr val="002060"/>
                </a:solidFill>
              </a:rPr>
              <a:t>3. Развивать пространственное воображение – учить читать чертежи, по которым складываются фигурки и представлять по ним изделия в объеме. </a:t>
            </a:r>
          </a:p>
          <a:p>
            <a:r>
              <a:rPr lang="ru-RU" sz="2400" b="1">
                <a:solidFill>
                  <a:srgbClr val="002060"/>
                </a:solidFill>
              </a:rPr>
              <a:t>4. Совершенствовать трудовые навыки, формировать культуру труда.</a:t>
            </a: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582738"/>
            <a:ext cx="8358188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ОЖИДАЕМЫЙ РЕЗУЛЬТАТ: 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dirty="0">
                <a:solidFill>
                  <a:srgbClr val="7030A0"/>
                </a:solidFill>
              </a:rPr>
              <a:t>Повысится количество детей с высоким уровнем развития мелкой моторики руки.</a:t>
            </a:r>
          </a:p>
          <a:p>
            <a:pPr marL="342900" indent="-342900">
              <a:defRPr/>
            </a:pPr>
            <a:endParaRPr lang="ru-RU" sz="2000" b="1" dirty="0">
              <a:solidFill>
                <a:srgbClr val="7030A0"/>
              </a:solidFill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sz="2000" b="1" dirty="0">
                <a:solidFill>
                  <a:srgbClr val="7030A0"/>
                </a:solidFill>
              </a:rPr>
              <a:t>Дети освоят технику работы с бумагой, научатся выполнять разные поделки способом оригами. 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</a:rPr>
              <a:t>3. У воспитанников сформируются навыки планирования индивидуальной и коллективной деятельности, умения самостоятельно действовать и осуществлять контроль.</a:t>
            </a:r>
          </a:p>
          <a:p>
            <a:pPr>
              <a:defRPr/>
            </a:pPr>
            <a:endParaRPr lang="ru-RU" sz="20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</a:rPr>
              <a:t>4. Дети будут проявлять творчество в продуктивных видах деятельности.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Работу проводила поэтапно: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71500" y="1028700"/>
            <a:ext cx="80010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7030A0"/>
                </a:solidFill>
              </a:rPr>
              <a:t>1 этап. </a:t>
            </a:r>
            <a:r>
              <a:rPr lang="ru-RU" sz="2400" b="1"/>
              <a:t>Информационно-мотивационный</a:t>
            </a:r>
            <a:r>
              <a:rPr lang="ru-RU" sz="2400"/>
              <a:t> – знакомство детей с оригами, происхождением этого способа работы с бумагой, готовыми работами.</a:t>
            </a:r>
          </a:p>
          <a:p>
            <a:pPr algn="just"/>
            <a:r>
              <a:rPr lang="ru-RU" sz="2400">
                <a:solidFill>
                  <a:srgbClr val="7030A0"/>
                </a:solidFill>
              </a:rPr>
              <a:t>2 этап.</a:t>
            </a:r>
            <a:r>
              <a:rPr lang="ru-RU" sz="2400"/>
              <a:t> </a:t>
            </a:r>
            <a:r>
              <a:rPr lang="ru-RU" sz="2400" b="1"/>
              <a:t>Организационно-подготовительный</a:t>
            </a:r>
            <a:r>
              <a:rPr lang="ru-RU" sz="2400"/>
              <a:t> – подготовка необходимого материала, знакомство с разными сортами бумаги, её подбор для изготовления поделок.</a:t>
            </a:r>
          </a:p>
          <a:p>
            <a:pPr algn="just"/>
            <a:r>
              <a:rPr lang="ru-RU" sz="2400">
                <a:solidFill>
                  <a:srgbClr val="7030A0"/>
                </a:solidFill>
              </a:rPr>
              <a:t>3 этап.</a:t>
            </a:r>
            <a:r>
              <a:rPr lang="ru-RU" sz="2400"/>
              <a:t> </a:t>
            </a:r>
            <a:r>
              <a:rPr lang="ru-RU" sz="2400" b="1"/>
              <a:t>Деятельностно-обучающий</a:t>
            </a:r>
            <a:r>
              <a:rPr lang="ru-RU" sz="2400"/>
              <a:t> – обучение ориентировке на листе бумаги, работа со схемами, знакомство с базовыми формами ( треугольник, блин, дверь, квадрат и др.)</a:t>
            </a:r>
          </a:p>
          <a:p>
            <a:pPr algn="just"/>
            <a:r>
              <a:rPr lang="ru-RU" sz="2400">
                <a:solidFill>
                  <a:srgbClr val="7030A0"/>
                </a:solidFill>
              </a:rPr>
              <a:t>4 этап</a:t>
            </a:r>
            <a:r>
              <a:rPr lang="ru-RU" sz="2400" b="1">
                <a:solidFill>
                  <a:srgbClr val="7030A0"/>
                </a:solidFill>
              </a:rPr>
              <a:t>. </a:t>
            </a:r>
            <a:r>
              <a:rPr lang="ru-RU" sz="2400" b="1"/>
              <a:t>Продуктивно-творческий</a:t>
            </a:r>
            <a:r>
              <a:rPr lang="ru-RU" sz="2400"/>
              <a:t> – самостоятельное выполнение детьми индивидуальных и коллективных работ.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 algn="just">
              <a:buFontTx/>
              <a:buChar char="•"/>
              <a:defRPr/>
            </a:pPr>
            <a: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mtClean="0">
                <a:solidFill>
                  <a:schemeClr val="tx1"/>
                </a:solidFill>
                <a:effectLst/>
                <a:cs typeface="Times New Roman" pitchFamily="18" charset="0"/>
              </a:rPr>
              <a:t>СРЕДСТВА РАБОТЫ: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0" smtClean="0">
                <a:solidFill>
                  <a:schemeClr val="tx1"/>
                </a:solidFill>
                <a:effectLst/>
              </a:rPr>
            </a:br>
            <a:r>
              <a:rPr lang="ru-RU" b="0" smtClean="0">
                <a:solidFill>
                  <a:schemeClr val="tx1"/>
                </a:solidFill>
                <a:effectLst/>
                <a:cs typeface="Times New Roman" pitchFamily="18" charset="0"/>
              </a:rPr>
              <a:t>-Совместная деятельность воспитателя с детьми;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0" smtClean="0">
                <a:solidFill>
                  <a:schemeClr val="tx1"/>
                </a:solidFill>
                <a:effectLst/>
              </a:rPr>
            </a:br>
            <a:r>
              <a:rPr lang="ru-RU" b="0" smtClean="0">
                <a:solidFill>
                  <a:schemeClr val="tx1"/>
                </a:solidFill>
                <a:effectLst/>
                <a:cs typeface="Times New Roman" pitchFamily="18" charset="0"/>
              </a:rPr>
              <a:t>-Самостоятельная деятельность детей; </a:t>
            </a:r>
            <a:r>
              <a:rPr lang="ru-RU" sz="5400" b="0" smtClean="0">
                <a:solidFill>
                  <a:schemeClr val="tx1"/>
                </a:solidFill>
                <a:effectLst/>
              </a:rPr>
              <a:t/>
            </a:r>
            <a:br>
              <a:rPr lang="ru-RU" sz="5400" b="0" smtClean="0">
                <a:solidFill>
                  <a:schemeClr val="tx1"/>
                </a:solidFill>
                <a:effectLst/>
              </a:rPr>
            </a:b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Направления работы:</a:t>
            </a:r>
            <a:endParaRPr lang="ru-RU" dirty="0"/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8625" y="1500188"/>
            <a:ext cx="82867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</a:rPr>
              <a:t>1. Изучение педагогической и психологической литературы по развитию мелкой моторики руки у дошкольников.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2. Составление программы по обучению детей конструированию из бумаги «Оригами» для детей старшего дошкольного возраста . 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3. разработка конспектов занятий, подбор игр и упражнений для развития мелкой моторики руки, работа с родителями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34 Реализация плана работы в воспитательно-образовательном процессе</a:t>
            </a:r>
          </a:p>
          <a:p>
            <a:pPr algn="just"/>
            <a:r>
              <a:rPr lang="ru-RU" sz="2400" b="1">
                <a:solidFill>
                  <a:srgbClr val="7030A0"/>
                </a:solidFill>
              </a:rPr>
              <a:t>Анализ достигнутых результатов. Определение дальнейших перспектив развития</a:t>
            </a:r>
          </a:p>
          <a:p>
            <a:r>
              <a:rPr lang="ru-RU"/>
              <a:t> </a:t>
            </a:r>
            <a:endParaRPr lang="ru-RU" sz="1600"/>
          </a:p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</TotalTime>
  <Words>624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Муниципальное бюджетное дошкольное образовательное   учреждение детский сад комбинированного вида №61 «Соловушка» г.Нижневартовск</vt:lpstr>
      <vt:lpstr>Актуальность </vt:lpstr>
      <vt:lpstr>«Истоки способностей и дарований детей – на кончиках их пальцев» Сухомлинский В.А.</vt:lpstr>
      <vt:lpstr>   Цель моей работы:    </vt:lpstr>
      <vt:lpstr>    Передо мною были поставлены следующие задачи:    </vt:lpstr>
      <vt:lpstr>Ожидаемый результат:</vt:lpstr>
      <vt:lpstr>Работу проводила поэтапно: </vt:lpstr>
      <vt:lpstr>     СРЕДСТВА РАБОТЫ: -Совместная деятельность воспитателя с детьми; -Самостоятельная деятельность детей;  </vt:lpstr>
      <vt:lpstr>Направления работы:</vt:lpstr>
      <vt:lpstr>РАБОТА С РОДИТЕЛЯМИ: </vt:lpstr>
      <vt:lpstr>Наши работы :</vt:lpstr>
      <vt:lpstr>Используемая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2013-10-25T18:09:41Z</dcterms:created>
  <dcterms:modified xsi:type="dcterms:W3CDTF">2013-10-25T18:15:48Z</dcterms:modified>
</cp:coreProperties>
</file>