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70" r:id="rId3"/>
    <p:sldId id="271" r:id="rId4"/>
    <p:sldId id="272" r:id="rId5"/>
    <p:sldId id="264" r:id="rId6"/>
    <p:sldId id="265" r:id="rId7"/>
    <p:sldId id="258" r:id="rId8"/>
    <p:sldId id="259" r:id="rId9"/>
    <p:sldId id="260" r:id="rId10"/>
    <p:sldId id="266" r:id="rId11"/>
    <p:sldId id="267" r:id="rId12"/>
    <p:sldId id="268" r:id="rId13"/>
    <p:sldId id="269" r:id="rId14"/>
    <p:sldId id="261" r:id="rId15"/>
    <p:sldId id="26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AE60FC-879A-45AF-9734-AD601416B3D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2A16E9-54A5-41AC-BEDC-B0B15EF59B9A}">
      <dgm:prSet phldrT="[Текст]" custT="1"/>
      <dgm:spPr/>
      <dgm:t>
        <a:bodyPr/>
        <a:lstStyle/>
        <a:p>
          <a:r>
            <a:rPr lang="ru-RU" sz="4000" dirty="0" err="1" smtClean="0">
              <a:solidFill>
                <a:srgbClr val="0070C0"/>
              </a:solidFill>
            </a:rPr>
            <a:t>Психопросвещение</a:t>
          </a:r>
          <a:endParaRPr lang="ru-RU" sz="4000" dirty="0">
            <a:solidFill>
              <a:srgbClr val="0070C0"/>
            </a:solidFill>
          </a:endParaRPr>
        </a:p>
      </dgm:t>
    </dgm:pt>
    <dgm:pt modelId="{AFDEC048-4EF4-41BD-90CA-B128306756C1}" type="parTrans" cxnId="{33EFDC9C-EAF5-43F0-9E8D-0D6097FBAAF7}">
      <dgm:prSet/>
      <dgm:spPr/>
      <dgm:t>
        <a:bodyPr/>
        <a:lstStyle/>
        <a:p>
          <a:endParaRPr lang="ru-RU"/>
        </a:p>
      </dgm:t>
    </dgm:pt>
    <dgm:pt modelId="{DB09FF7A-905A-48C4-9256-DC83867754C9}" type="sibTrans" cxnId="{33EFDC9C-EAF5-43F0-9E8D-0D6097FBAAF7}">
      <dgm:prSet/>
      <dgm:spPr/>
      <dgm:t>
        <a:bodyPr/>
        <a:lstStyle/>
        <a:p>
          <a:endParaRPr lang="ru-RU"/>
        </a:p>
      </dgm:t>
    </dgm:pt>
    <dgm:pt modelId="{0784CC9B-1A2A-4C55-AE90-978B3120305B}">
      <dgm:prSet phldrT="[Текст]" custT="1"/>
      <dgm:spPr/>
      <dgm:t>
        <a:bodyPr/>
        <a:lstStyle/>
        <a:p>
          <a:r>
            <a:rPr lang="ru-RU" sz="3200" dirty="0" smtClean="0"/>
            <a:t>коррекция</a:t>
          </a:r>
          <a:endParaRPr lang="ru-RU" sz="3200" dirty="0"/>
        </a:p>
      </dgm:t>
    </dgm:pt>
    <dgm:pt modelId="{D3CAE15D-EBAB-451C-9481-8C6F01EF38AC}" type="parTrans" cxnId="{6CA603C5-22C6-46B6-801B-F47E513F9AF5}">
      <dgm:prSet/>
      <dgm:spPr/>
      <dgm:t>
        <a:bodyPr/>
        <a:lstStyle/>
        <a:p>
          <a:endParaRPr lang="ru-RU"/>
        </a:p>
      </dgm:t>
    </dgm:pt>
    <dgm:pt modelId="{9DBAE2BD-8F39-4E0D-8C6F-BDA17D40862C}" type="sibTrans" cxnId="{6CA603C5-22C6-46B6-801B-F47E513F9AF5}">
      <dgm:prSet/>
      <dgm:spPr/>
      <dgm:t>
        <a:bodyPr/>
        <a:lstStyle/>
        <a:p>
          <a:endParaRPr lang="ru-RU"/>
        </a:p>
      </dgm:t>
    </dgm:pt>
    <dgm:pt modelId="{C6D1A054-5DA9-4925-8B03-EF019644C97E}">
      <dgm:prSet phldrT="[Текст]" custT="1"/>
      <dgm:spPr/>
      <dgm:t>
        <a:bodyPr/>
        <a:lstStyle/>
        <a:p>
          <a:r>
            <a:rPr lang="ru-RU" sz="4000" dirty="0" err="1" smtClean="0">
              <a:solidFill>
                <a:schemeClr val="accent4">
                  <a:lumMod val="50000"/>
                </a:schemeClr>
              </a:solidFill>
            </a:rPr>
            <a:t>Психоконсультирование</a:t>
          </a:r>
          <a:endParaRPr lang="ru-RU" sz="4000" dirty="0">
            <a:solidFill>
              <a:schemeClr val="accent4">
                <a:lumMod val="50000"/>
              </a:schemeClr>
            </a:solidFill>
          </a:endParaRPr>
        </a:p>
      </dgm:t>
    </dgm:pt>
    <dgm:pt modelId="{A9BE86D4-7E0C-4F93-95A6-CB88402022DC}" type="parTrans" cxnId="{FBAECF54-413E-4B74-931F-603D6C23580C}">
      <dgm:prSet/>
      <dgm:spPr/>
      <dgm:t>
        <a:bodyPr/>
        <a:lstStyle/>
        <a:p>
          <a:endParaRPr lang="ru-RU"/>
        </a:p>
      </dgm:t>
    </dgm:pt>
    <dgm:pt modelId="{20E8FF4E-CE09-4613-BB63-2B8FBA15C3CA}" type="sibTrans" cxnId="{FBAECF54-413E-4B74-931F-603D6C23580C}">
      <dgm:prSet/>
      <dgm:spPr/>
      <dgm:t>
        <a:bodyPr/>
        <a:lstStyle/>
        <a:p>
          <a:endParaRPr lang="ru-RU"/>
        </a:p>
      </dgm:t>
    </dgm:pt>
    <dgm:pt modelId="{5EBF734B-21EF-44E6-AF0B-CA3FA5F9DF88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7030A0"/>
              </a:solidFill>
            </a:rPr>
            <a:t>Психодиагностика</a:t>
          </a:r>
          <a:endParaRPr lang="ru-RU" sz="3600" dirty="0">
            <a:solidFill>
              <a:srgbClr val="7030A0"/>
            </a:solidFill>
          </a:endParaRPr>
        </a:p>
      </dgm:t>
    </dgm:pt>
    <dgm:pt modelId="{74A4D031-4BA4-4042-A081-519A68FC6E48}" type="sibTrans" cxnId="{AFC69E35-AB25-4FAB-B1EF-2678E4CB84D4}">
      <dgm:prSet/>
      <dgm:spPr/>
      <dgm:t>
        <a:bodyPr/>
        <a:lstStyle/>
        <a:p>
          <a:endParaRPr lang="ru-RU"/>
        </a:p>
      </dgm:t>
    </dgm:pt>
    <dgm:pt modelId="{18331E25-481C-47EB-BE2A-10DDC13E22B7}" type="parTrans" cxnId="{AFC69E35-AB25-4FAB-B1EF-2678E4CB84D4}">
      <dgm:prSet/>
      <dgm:spPr/>
      <dgm:t>
        <a:bodyPr/>
        <a:lstStyle/>
        <a:p>
          <a:endParaRPr lang="ru-RU"/>
        </a:p>
      </dgm:t>
    </dgm:pt>
    <dgm:pt modelId="{DB6137EB-0E0A-4447-9555-E4937A2E6C18}">
      <dgm:prSet phldrT="[Текст]" custT="1"/>
      <dgm:spPr/>
      <dgm:t>
        <a:bodyPr/>
        <a:lstStyle/>
        <a:p>
          <a:r>
            <a:rPr lang="ru-RU" sz="3200" dirty="0" smtClean="0"/>
            <a:t>развитие</a:t>
          </a:r>
          <a:endParaRPr lang="ru-RU" sz="3200" dirty="0"/>
        </a:p>
      </dgm:t>
    </dgm:pt>
    <dgm:pt modelId="{EE82BBA7-5FAC-4F89-BD6C-EAD90BD3DDE6}" type="sibTrans" cxnId="{721BB977-976B-4DE8-8D8F-897A641C8492}">
      <dgm:prSet/>
      <dgm:spPr/>
      <dgm:t>
        <a:bodyPr/>
        <a:lstStyle/>
        <a:p>
          <a:endParaRPr lang="ru-RU"/>
        </a:p>
      </dgm:t>
    </dgm:pt>
    <dgm:pt modelId="{8066146A-D2D2-43B9-9EB0-C94BFA64EC7E}" type="parTrans" cxnId="{721BB977-976B-4DE8-8D8F-897A641C8492}">
      <dgm:prSet/>
      <dgm:spPr/>
      <dgm:t>
        <a:bodyPr/>
        <a:lstStyle/>
        <a:p>
          <a:endParaRPr lang="ru-RU"/>
        </a:p>
      </dgm:t>
    </dgm:pt>
    <dgm:pt modelId="{50163C62-8A27-4767-A05F-3FCEF16B651D}">
      <dgm:prSet custT="1"/>
      <dgm:spPr/>
      <dgm:t>
        <a:bodyPr/>
        <a:lstStyle/>
        <a:p>
          <a:r>
            <a:rPr lang="ru-RU" sz="4000" dirty="0" err="1" smtClean="0">
              <a:solidFill>
                <a:srgbClr val="002060"/>
              </a:solidFill>
            </a:rPr>
            <a:t>Психопрофилактика</a:t>
          </a:r>
          <a:endParaRPr lang="ru-RU" sz="4000" dirty="0">
            <a:solidFill>
              <a:srgbClr val="002060"/>
            </a:solidFill>
          </a:endParaRPr>
        </a:p>
      </dgm:t>
    </dgm:pt>
    <dgm:pt modelId="{99DDA53E-9385-44CD-B424-A488183D2442}" type="parTrans" cxnId="{20F0038D-08AE-4799-9DB5-204263322B88}">
      <dgm:prSet/>
      <dgm:spPr/>
    </dgm:pt>
    <dgm:pt modelId="{EA34AFD4-6EAE-4041-808D-0A4581A81988}" type="sibTrans" cxnId="{20F0038D-08AE-4799-9DB5-204263322B88}">
      <dgm:prSet/>
      <dgm:spPr/>
    </dgm:pt>
    <dgm:pt modelId="{716312B3-215F-407A-A338-CE76FDE5FAA0}" type="pres">
      <dgm:prSet presAssocID="{1CAE60FC-879A-45AF-9734-AD601416B3D3}" presName="Name0" presStyleCnt="0">
        <dgm:presLayoutVars>
          <dgm:dir/>
          <dgm:animLvl val="lvl"/>
          <dgm:resizeHandles val="exact"/>
        </dgm:presLayoutVars>
      </dgm:prSet>
      <dgm:spPr/>
    </dgm:pt>
    <dgm:pt modelId="{3E88ADAA-33C5-4F0E-90DA-13FB49BF867B}" type="pres">
      <dgm:prSet presAssocID="{C6D1A054-5DA9-4925-8B03-EF019644C97E}" presName="boxAndChildren" presStyleCnt="0"/>
      <dgm:spPr/>
    </dgm:pt>
    <dgm:pt modelId="{0097BCBD-6EA9-4B8A-B1F0-69CA04CFBB70}" type="pres">
      <dgm:prSet presAssocID="{C6D1A054-5DA9-4925-8B03-EF019644C97E}" presName="parentTextBox" presStyleLbl="node1" presStyleIdx="0" presStyleCnt="4"/>
      <dgm:spPr/>
    </dgm:pt>
    <dgm:pt modelId="{4719E55E-A23D-402B-9423-878421B755E0}" type="pres">
      <dgm:prSet presAssocID="{74A4D031-4BA4-4042-A081-519A68FC6E48}" presName="sp" presStyleCnt="0"/>
      <dgm:spPr/>
    </dgm:pt>
    <dgm:pt modelId="{99E6FAF4-2C59-4A68-865C-098432135A19}" type="pres">
      <dgm:prSet presAssocID="{5EBF734B-21EF-44E6-AF0B-CA3FA5F9DF88}" presName="arrowAndChildren" presStyleCnt="0"/>
      <dgm:spPr/>
    </dgm:pt>
    <dgm:pt modelId="{C325EA6C-B474-4A2C-B491-3EBB7864B0B2}" type="pres">
      <dgm:prSet presAssocID="{5EBF734B-21EF-44E6-AF0B-CA3FA5F9DF88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0EC6459D-466C-469C-91E5-EA6D72936B59}" type="pres">
      <dgm:prSet presAssocID="{5EBF734B-21EF-44E6-AF0B-CA3FA5F9DF88}" presName="arrow" presStyleLbl="node1" presStyleIdx="1" presStyleCnt="4" custLinFactNeighborX="2618" custLinFactNeighborY="2691"/>
      <dgm:spPr/>
      <dgm:t>
        <a:bodyPr/>
        <a:lstStyle/>
        <a:p>
          <a:endParaRPr lang="ru-RU"/>
        </a:p>
      </dgm:t>
    </dgm:pt>
    <dgm:pt modelId="{D0C867A3-A341-4952-8763-4630380F7B1C}" type="pres">
      <dgm:prSet presAssocID="{5EBF734B-21EF-44E6-AF0B-CA3FA5F9DF88}" presName="descendantArrow" presStyleCnt="0"/>
      <dgm:spPr/>
    </dgm:pt>
    <dgm:pt modelId="{0D13AD55-B197-483C-83C7-2CE9D46DC81C}" type="pres">
      <dgm:prSet presAssocID="{DB6137EB-0E0A-4447-9555-E4937A2E6C18}" presName="childTextArrow" presStyleLbl="fgAccFollowNode1" presStyleIdx="0" presStyleCnt="2" custLinFactNeighborX="-1745" custLinFactNeighborY="-387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AB3261FF-2397-4358-9630-FA46C55887D1}" type="pres">
      <dgm:prSet presAssocID="{0784CC9B-1A2A-4C55-AE90-978B3120305B}" presName="childTextArrow" presStyleLbl="fgAccFollowNode1" presStyleIdx="1" presStyleCnt="2">
        <dgm:presLayoutVars>
          <dgm:bulletEnabled val="1"/>
        </dgm:presLayoutVars>
      </dgm:prSet>
      <dgm:spPr>
        <a:prstGeom prst="ellipse">
          <a:avLst/>
        </a:prstGeom>
      </dgm:spPr>
    </dgm:pt>
    <dgm:pt modelId="{4CC5B18A-6961-4AAA-AB3B-F8C32910F0F0}" type="pres">
      <dgm:prSet presAssocID="{EA34AFD4-6EAE-4041-808D-0A4581A81988}" presName="sp" presStyleCnt="0"/>
      <dgm:spPr/>
    </dgm:pt>
    <dgm:pt modelId="{2A9EB9F1-DCAE-46F5-9BA3-6EC6F4312134}" type="pres">
      <dgm:prSet presAssocID="{50163C62-8A27-4767-A05F-3FCEF16B651D}" presName="arrowAndChildren" presStyleCnt="0"/>
      <dgm:spPr/>
    </dgm:pt>
    <dgm:pt modelId="{97E9EE18-61E9-4AEC-8A24-F98BC4C2FD3B}" type="pres">
      <dgm:prSet presAssocID="{50163C62-8A27-4767-A05F-3FCEF16B651D}" presName="parentTextArrow" presStyleLbl="node1" presStyleIdx="2" presStyleCnt="4"/>
      <dgm:spPr/>
    </dgm:pt>
    <dgm:pt modelId="{4D8D011A-F07F-4EAF-8CA4-0FA0C8EBE237}" type="pres">
      <dgm:prSet presAssocID="{DB09FF7A-905A-48C4-9256-DC83867754C9}" presName="sp" presStyleCnt="0"/>
      <dgm:spPr/>
    </dgm:pt>
    <dgm:pt modelId="{FE9D2EBC-CCB7-4B95-896F-F8D499FEF7E4}" type="pres">
      <dgm:prSet presAssocID="{CD2A16E9-54A5-41AC-BEDC-B0B15EF59B9A}" presName="arrowAndChildren" presStyleCnt="0"/>
      <dgm:spPr/>
    </dgm:pt>
    <dgm:pt modelId="{49C35A14-51F5-4DA2-A9D3-B63429AAD704}" type="pres">
      <dgm:prSet presAssocID="{CD2A16E9-54A5-41AC-BEDC-B0B15EF59B9A}" presName="parentTextArrow" presStyleLbl="node1" presStyleIdx="3" presStyleCnt="4" custLinFactNeighborY="-123"/>
      <dgm:spPr/>
    </dgm:pt>
  </dgm:ptLst>
  <dgm:cxnLst>
    <dgm:cxn modelId="{B0941DB4-0A35-4FD3-B830-D78A2D08EB58}" type="presOf" srcId="{C6D1A054-5DA9-4925-8B03-EF019644C97E}" destId="{0097BCBD-6EA9-4B8A-B1F0-69CA04CFBB70}" srcOrd="0" destOrd="0" presId="urn:microsoft.com/office/officeart/2005/8/layout/process4"/>
    <dgm:cxn modelId="{AFC69E35-AB25-4FAB-B1EF-2678E4CB84D4}" srcId="{1CAE60FC-879A-45AF-9734-AD601416B3D3}" destId="{5EBF734B-21EF-44E6-AF0B-CA3FA5F9DF88}" srcOrd="2" destOrd="0" parTransId="{18331E25-481C-47EB-BE2A-10DDC13E22B7}" sibTransId="{74A4D031-4BA4-4042-A081-519A68FC6E48}"/>
    <dgm:cxn modelId="{13134E1B-A324-4775-9134-ECBF902F2045}" type="presOf" srcId="{CD2A16E9-54A5-41AC-BEDC-B0B15EF59B9A}" destId="{49C35A14-51F5-4DA2-A9D3-B63429AAD704}" srcOrd="0" destOrd="0" presId="urn:microsoft.com/office/officeart/2005/8/layout/process4"/>
    <dgm:cxn modelId="{56304D83-E055-4D3B-B2F5-C395B0555E30}" type="presOf" srcId="{1CAE60FC-879A-45AF-9734-AD601416B3D3}" destId="{716312B3-215F-407A-A338-CE76FDE5FAA0}" srcOrd="0" destOrd="0" presId="urn:microsoft.com/office/officeart/2005/8/layout/process4"/>
    <dgm:cxn modelId="{33EFDC9C-EAF5-43F0-9E8D-0D6097FBAAF7}" srcId="{1CAE60FC-879A-45AF-9734-AD601416B3D3}" destId="{CD2A16E9-54A5-41AC-BEDC-B0B15EF59B9A}" srcOrd="0" destOrd="0" parTransId="{AFDEC048-4EF4-41BD-90CA-B128306756C1}" sibTransId="{DB09FF7A-905A-48C4-9256-DC83867754C9}"/>
    <dgm:cxn modelId="{6030E0BA-E321-4A22-8918-163CFF33BD19}" type="presOf" srcId="{5EBF734B-21EF-44E6-AF0B-CA3FA5F9DF88}" destId="{0EC6459D-466C-469C-91E5-EA6D72936B59}" srcOrd="1" destOrd="0" presId="urn:microsoft.com/office/officeart/2005/8/layout/process4"/>
    <dgm:cxn modelId="{20F0038D-08AE-4799-9DB5-204263322B88}" srcId="{1CAE60FC-879A-45AF-9734-AD601416B3D3}" destId="{50163C62-8A27-4767-A05F-3FCEF16B651D}" srcOrd="1" destOrd="0" parTransId="{99DDA53E-9385-44CD-B424-A488183D2442}" sibTransId="{EA34AFD4-6EAE-4041-808D-0A4581A81988}"/>
    <dgm:cxn modelId="{721BB977-976B-4DE8-8D8F-897A641C8492}" srcId="{5EBF734B-21EF-44E6-AF0B-CA3FA5F9DF88}" destId="{DB6137EB-0E0A-4447-9555-E4937A2E6C18}" srcOrd="0" destOrd="0" parTransId="{8066146A-D2D2-43B9-9EB0-C94BFA64EC7E}" sibTransId="{EE82BBA7-5FAC-4F89-BD6C-EAD90BD3DDE6}"/>
    <dgm:cxn modelId="{F36585BF-661C-4672-8951-90FC3F80DC42}" type="presOf" srcId="{50163C62-8A27-4767-A05F-3FCEF16B651D}" destId="{97E9EE18-61E9-4AEC-8A24-F98BC4C2FD3B}" srcOrd="0" destOrd="0" presId="urn:microsoft.com/office/officeart/2005/8/layout/process4"/>
    <dgm:cxn modelId="{6CA603C5-22C6-46B6-801B-F47E513F9AF5}" srcId="{5EBF734B-21EF-44E6-AF0B-CA3FA5F9DF88}" destId="{0784CC9B-1A2A-4C55-AE90-978B3120305B}" srcOrd="1" destOrd="0" parTransId="{D3CAE15D-EBAB-451C-9481-8C6F01EF38AC}" sibTransId="{9DBAE2BD-8F39-4E0D-8C6F-BDA17D40862C}"/>
    <dgm:cxn modelId="{FBAECF54-413E-4B74-931F-603D6C23580C}" srcId="{1CAE60FC-879A-45AF-9734-AD601416B3D3}" destId="{C6D1A054-5DA9-4925-8B03-EF019644C97E}" srcOrd="3" destOrd="0" parTransId="{A9BE86D4-7E0C-4F93-95A6-CB88402022DC}" sibTransId="{20E8FF4E-CE09-4613-BB63-2B8FBA15C3CA}"/>
    <dgm:cxn modelId="{ADCDD39A-3E3E-4C2F-89C0-7560B4DB0781}" type="presOf" srcId="{DB6137EB-0E0A-4447-9555-E4937A2E6C18}" destId="{0D13AD55-B197-483C-83C7-2CE9D46DC81C}" srcOrd="0" destOrd="0" presId="urn:microsoft.com/office/officeart/2005/8/layout/process4"/>
    <dgm:cxn modelId="{1BDAC3E7-7A70-4C3A-BD51-57FA9D76EE52}" type="presOf" srcId="{5EBF734B-21EF-44E6-AF0B-CA3FA5F9DF88}" destId="{C325EA6C-B474-4A2C-B491-3EBB7864B0B2}" srcOrd="0" destOrd="0" presId="urn:microsoft.com/office/officeart/2005/8/layout/process4"/>
    <dgm:cxn modelId="{F87F6D46-1FCC-454B-A47D-B58C39E4E39B}" type="presOf" srcId="{0784CC9B-1A2A-4C55-AE90-978B3120305B}" destId="{AB3261FF-2397-4358-9630-FA46C55887D1}" srcOrd="0" destOrd="0" presId="urn:microsoft.com/office/officeart/2005/8/layout/process4"/>
    <dgm:cxn modelId="{F79455B2-3DEA-4F10-8C7F-220339E771E8}" type="presParOf" srcId="{716312B3-215F-407A-A338-CE76FDE5FAA0}" destId="{3E88ADAA-33C5-4F0E-90DA-13FB49BF867B}" srcOrd="0" destOrd="0" presId="urn:microsoft.com/office/officeart/2005/8/layout/process4"/>
    <dgm:cxn modelId="{B300182B-C089-47EF-BE26-7EF3651BC373}" type="presParOf" srcId="{3E88ADAA-33C5-4F0E-90DA-13FB49BF867B}" destId="{0097BCBD-6EA9-4B8A-B1F0-69CA04CFBB70}" srcOrd="0" destOrd="0" presId="urn:microsoft.com/office/officeart/2005/8/layout/process4"/>
    <dgm:cxn modelId="{964886B8-4A56-4303-85D1-F9B1A42028DC}" type="presParOf" srcId="{716312B3-215F-407A-A338-CE76FDE5FAA0}" destId="{4719E55E-A23D-402B-9423-878421B755E0}" srcOrd="1" destOrd="0" presId="urn:microsoft.com/office/officeart/2005/8/layout/process4"/>
    <dgm:cxn modelId="{2B960C36-55B8-4FEE-9A4F-D2F67E3942DF}" type="presParOf" srcId="{716312B3-215F-407A-A338-CE76FDE5FAA0}" destId="{99E6FAF4-2C59-4A68-865C-098432135A19}" srcOrd="2" destOrd="0" presId="urn:microsoft.com/office/officeart/2005/8/layout/process4"/>
    <dgm:cxn modelId="{4983D45E-EADE-453B-90F4-641CB5B8C1DB}" type="presParOf" srcId="{99E6FAF4-2C59-4A68-865C-098432135A19}" destId="{C325EA6C-B474-4A2C-B491-3EBB7864B0B2}" srcOrd="0" destOrd="0" presId="urn:microsoft.com/office/officeart/2005/8/layout/process4"/>
    <dgm:cxn modelId="{8CAD9124-F412-42CD-9C3F-89CFE3716A2E}" type="presParOf" srcId="{99E6FAF4-2C59-4A68-865C-098432135A19}" destId="{0EC6459D-466C-469C-91E5-EA6D72936B59}" srcOrd="1" destOrd="0" presId="urn:microsoft.com/office/officeart/2005/8/layout/process4"/>
    <dgm:cxn modelId="{BB7DA508-DA45-4CF9-AE09-A52BC73C2270}" type="presParOf" srcId="{99E6FAF4-2C59-4A68-865C-098432135A19}" destId="{D0C867A3-A341-4952-8763-4630380F7B1C}" srcOrd="2" destOrd="0" presId="urn:microsoft.com/office/officeart/2005/8/layout/process4"/>
    <dgm:cxn modelId="{4EBB93B6-585B-48CD-90BC-DE82512B7E58}" type="presParOf" srcId="{D0C867A3-A341-4952-8763-4630380F7B1C}" destId="{0D13AD55-B197-483C-83C7-2CE9D46DC81C}" srcOrd="0" destOrd="0" presId="urn:microsoft.com/office/officeart/2005/8/layout/process4"/>
    <dgm:cxn modelId="{AF47BCB8-0D84-46A1-B2D8-A2C666C8B005}" type="presParOf" srcId="{D0C867A3-A341-4952-8763-4630380F7B1C}" destId="{AB3261FF-2397-4358-9630-FA46C55887D1}" srcOrd="1" destOrd="0" presId="urn:microsoft.com/office/officeart/2005/8/layout/process4"/>
    <dgm:cxn modelId="{DB2E807F-C23A-4BD2-9182-FB30153F7110}" type="presParOf" srcId="{716312B3-215F-407A-A338-CE76FDE5FAA0}" destId="{4CC5B18A-6961-4AAA-AB3B-F8C32910F0F0}" srcOrd="3" destOrd="0" presId="urn:microsoft.com/office/officeart/2005/8/layout/process4"/>
    <dgm:cxn modelId="{30F3BA46-52D3-4D6F-AD01-8770A7E20124}" type="presParOf" srcId="{716312B3-215F-407A-A338-CE76FDE5FAA0}" destId="{2A9EB9F1-DCAE-46F5-9BA3-6EC6F4312134}" srcOrd="4" destOrd="0" presId="urn:microsoft.com/office/officeart/2005/8/layout/process4"/>
    <dgm:cxn modelId="{69C4C37E-30B5-45B6-ADFE-4CF8E3ECAFB2}" type="presParOf" srcId="{2A9EB9F1-DCAE-46F5-9BA3-6EC6F4312134}" destId="{97E9EE18-61E9-4AEC-8A24-F98BC4C2FD3B}" srcOrd="0" destOrd="0" presId="urn:microsoft.com/office/officeart/2005/8/layout/process4"/>
    <dgm:cxn modelId="{5360AB09-2E8B-43F6-B55A-2D7BE63F33DF}" type="presParOf" srcId="{716312B3-215F-407A-A338-CE76FDE5FAA0}" destId="{4D8D011A-F07F-4EAF-8CA4-0FA0C8EBE237}" srcOrd="5" destOrd="0" presId="urn:microsoft.com/office/officeart/2005/8/layout/process4"/>
    <dgm:cxn modelId="{783DFADE-6A62-481F-95FA-7EEC662164AE}" type="presParOf" srcId="{716312B3-215F-407A-A338-CE76FDE5FAA0}" destId="{FE9D2EBC-CCB7-4B95-896F-F8D499FEF7E4}" srcOrd="6" destOrd="0" presId="urn:microsoft.com/office/officeart/2005/8/layout/process4"/>
    <dgm:cxn modelId="{CAD5CC9F-ABC3-4BA8-8BD5-9D9216ABE2C1}" type="presParOf" srcId="{FE9D2EBC-CCB7-4B95-896F-F8D499FEF7E4}" destId="{49C35A14-51F5-4DA2-A9D3-B63429AAD704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5B08A-69A7-4C04-A586-C7CB82C3B87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D94BE-8B6C-4063-B8FC-E9565C54D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	Внедрение практического психолога в образовательные учреждения началось в 1988 г., когда ставка «психолога» была введена в учебно-воспитательные учреждения.	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Педагог-психолог </a:t>
            </a:r>
            <a:endParaRPr lang="ru-RU" dirty="0"/>
          </a:p>
        </p:txBody>
      </p:sp>
      <p:pic>
        <p:nvPicPr>
          <p:cNvPr id="4" name="Рисунок 3" descr="психолог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642918"/>
            <a:ext cx="1778000" cy="1905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new_pa2"/>
          <p:cNvPicPr>
            <a:picLocks noGrp="1"/>
          </p:cNvPicPr>
          <p:nvPr>
            <p:ph idx="1"/>
          </p:nvPr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285720" y="1071546"/>
            <a:ext cx="8358246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Структура системы психологического сопровождения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Участие </a:t>
            </a:r>
            <a:r>
              <a:rPr lang="ru-RU" sz="4000" b="1" dirty="0" smtClean="0"/>
              <a:t>педагога-психолога в образовательном процессе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214422"/>
          <a:ext cx="7715304" cy="487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3441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Родители</a:t>
                      </a:r>
                      <a:endParaRPr lang="ru-RU" dirty="0"/>
                    </a:p>
                  </a:txBody>
                  <a:tcPr/>
                </a:tc>
              </a:tr>
              <a:tr h="45136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 Наблюдение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и анализ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адаптационного</a:t>
                      </a:r>
                      <a:r>
                        <a:rPr lang="ru-RU" sz="1200" baseline="0" dirty="0" smtClean="0">
                          <a:latin typeface="Century Gothic"/>
                          <a:ea typeface="Times New Roman"/>
                          <a:cs typeface="Times New Roman"/>
                        </a:rPr>
                        <a:t> периода</a:t>
                      </a:r>
                      <a:endParaRPr lang="ru-R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диагностики нервно-психического развития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младшего дошкольного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диагностика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возрастных и </a:t>
                      </a:r>
                      <a:r>
                        <a:rPr lang="ru-RU" sz="1200" dirty="0" err="1" smtClean="0">
                          <a:latin typeface="Century Gothic"/>
                          <a:ea typeface="Times New Roman"/>
                          <a:cs typeface="Times New Roman"/>
                        </a:rPr>
                        <a:t>индивидивидуальных</a:t>
                      </a:r>
                      <a:r>
                        <a:rPr lang="ru-RU" sz="1200" baseline="0" dirty="0" smtClean="0">
                          <a:latin typeface="Century Gothic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особенностей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по запросам родителей,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воспитателей</a:t>
                      </a:r>
                      <a:endParaRPr lang="ru-R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организация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коррекционно-развивающей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диагностики по определению готовности к школьному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обучению</a:t>
                      </a:r>
                      <a:endParaRPr lang="ru-R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развивающих занятий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в группах психологически комфортной предметно-развивающей среды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 участие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в работе проблемных </a:t>
                      </a:r>
                      <a:r>
                        <a:rPr lang="ru-RU" sz="1200" dirty="0" err="1">
                          <a:latin typeface="Century Gothic"/>
                          <a:ea typeface="Times New Roman"/>
                          <a:cs typeface="Times New Roman"/>
                        </a:rPr>
                        <a:t>микрогрупп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 «За год до школы», «Ступеньки развития»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 участие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в педсоветах, </a:t>
                      </a:r>
                      <a:r>
                        <a:rPr lang="ru-RU" sz="1200" dirty="0" err="1">
                          <a:latin typeface="Century Gothic"/>
                          <a:ea typeface="Times New Roman"/>
                          <a:cs typeface="Times New Roman"/>
                        </a:rPr>
                        <a:t>ПМПк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, медико-педагогических совещаниях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 оказание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психологической поддержки в исследованиях по темам самообразования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 разработка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и участие в интегрированных занятиях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Организация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и участие в работе клубов «Скоро в школу»,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«Вопросы</a:t>
                      </a:r>
                      <a:r>
                        <a:rPr lang="ru-RU" sz="1200" baseline="0" dirty="0" smtClean="0">
                          <a:latin typeface="Century Gothic"/>
                          <a:ea typeface="Times New Roman"/>
                          <a:cs typeface="Times New Roman"/>
                        </a:rPr>
                        <a:t> адаптации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latin typeface="Century Gothic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участие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в тематических встречах в Родительских гостиных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latin typeface="Century Gothic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оказание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поддержки родителям, имеющим детей с проблемами в развитии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latin typeface="Century Gothic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консультирование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Century Gothic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Century Gothic"/>
                          <a:ea typeface="Times New Roman"/>
                          <a:cs typeface="Times New Roman"/>
                        </a:rPr>
                        <a:t>изучение стиля семейного воспитания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 наблюдение за детьми в игровой, учебной и свободной самостоятельной деятельности, диагностика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возрастных показателей развития</a:t>
            </a:r>
          </a:p>
          <a:p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>проведение индивидуального исследования личностных особенностей детей по запросам родителей и воспитателей</a:t>
            </a:r>
          </a:p>
          <a:p>
            <a:r>
              <a:rPr lang="ru-RU" dirty="0" smtClean="0"/>
              <a:t>  включение старших дошкольников в групповые занятия с психологом профилактической направленности</a:t>
            </a:r>
          </a:p>
          <a:p>
            <a:r>
              <a:rPr lang="ru-RU" dirty="0" smtClean="0"/>
              <a:t>  формирование психологической готовности детей к обучению в школе.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Оказание психологической  поддержки дошкольникам состоит из этапов</a:t>
            </a:r>
            <a:r>
              <a:rPr sz="3200" smtClean="0"/>
              <a:t>: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>в снятии эмоциональной напряженности, снижении индекса тревожности, агрессивности </a:t>
            </a:r>
          </a:p>
          <a:p>
            <a:pPr lvl="0"/>
            <a:r>
              <a:rPr lang="ru-RU" dirty="0" smtClean="0"/>
              <a:t>  </a:t>
            </a:r>
            <a:r>
              <a:rPr lang="ru-RU" dirty="0" smtClean="0"/>
              <a:t>профилактике </a:t>
            </a:r>
            <a:r>
              <a:rPr lang="ru-RU" dirty="0" smtClean="0"/>
              <a:t>нарушений поведения, коммуникативной сферы 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ru-RU" dirty="0" smtClean="0"/>
              <a:t> в</a:t>
            </a:r>
            <a:r>
              <a:rPr lang="en-US" dirty="0" smtClean="0"/>
              <a:t> </a:t>
            </a:r>
            <a:r>
              <a:rPr lang="ru-RU" dirty="0" smtClean="0"/>
              <a:t>положительной динамике развития познавательной сферы</a:t>
            </a:r>
            <a:endParaRPr lang="ru-RU" dirty="0" smtClean="0"/>
          </a:p>
          <a:p>
            <a:pPr lvl="0"/>
            <a:r>
              <a:rPr lang="ru-RU" dirty="0" smtClean="0"/>
              <a:t>  в развитии индивидуальных способностей и творческого потенциала детей      </a:t>
            </a:r>
          </a:p>
          <a:p>
            <a:pPr lvl="0"/>
            <a:r>
              <a:rPr lang="ru-RU" dirty="0" smtClean="0"/>
              <a:t>   </a:t>
            </a:r>
            <a:r>
              <a:rPr lang="ru-RU" dirty="0" smtClean="0"/>
              <a:t>в </a:t>
            </a:r>
            <a:r>
              <a:rPr lang="ru-RU" dirty="0" smtClean="0"/>
              <a:t>обеспечении плавного перехода детей в школьную жизнь.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2800" smtClean="0"/>
              <a:t/>
            </a:r>
            <a:br>
              <a:rPr sz="2800" smtClean="0"/>
            </a:br>
            <a:r>
              <a:rPr sz="2800" smtClean="0"/>
              <a:t/>
            </a:r>
            <a:br>
              <a:rPr sz="2800" smtClean="0"/>
            </a:br>
            <a:r>
              <a:rPr sz="2800" smtClean="0"/>
              <a:t/>
            </a:r>
            <a:br>
              <a:rPr sz="2800" smtClean="0"/>
            </a:br>
            <a:r>
              <a:rPr sz="2800" smtClean="0"/>
              <a:t/>
            </a:r>
            <a:br>
              <a:rPr sz="2800" smtClean="0"/>
            </a:br>
            <a:r>
              <a:rPr sz="2800" smtClean="0"/>
              <a:t/>
            </a:r>
            <a:br>
              <a:rPr sz="2800" smtClean="0"/>
            </a:br>
            <a:r>
              <a:rPr sz="2800" smtClean="0"/>
              <a:t/>
            </a:r>
            <a:br>
              <a:rPr sz="2800" smtClean="0"/>
            </a:br>
            <a:r>
              <a:rPr sz="2800" smtClean="0"/>
              <a:t/>
            </a:r>
            <a:br>
              <a:rPr sz="2800" smtClean="0"/>
            </a:br>
            <a:r>
              <a:rPr sz="2800" smtClean="0"/>
              <a:t/>
            </a:r>
            <a:br>
              <a:rPr sz="2800" smtClean="0"/>
            </a:br>
            <a:r>
              <a:rPr lang="ru-RU" sz="3100" dirty="0" smtClean="0"/>
              <a:t>Результаты </a:t>
            </a:r>
            <a:r>
              <a:rPr lang="ru-RU" sz="3100" dirty="0" smtClean="0"/>
              <a:t>психолого-педагогического сопровождения прослеживаются: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Исследование </a:t>
            </a:r>
            <a:r>
              <a:rPr lang="ru-RU" dirty="0" smtClean="0"/>
              <a:t>уровня развития познавательной сферы (восприятие, память, внимание, воображение)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Исследование личностных особенностей детей (самооценка, уровень притязаний, эмоциональное состояние)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Психическая готовность детей к обучению в школе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Исследование межличностных </a:t>
            </a:r>
            <a:r>
              <a:rPr lang="ru-RU" dirty="0" smtClean="0"/>
              <a:t>взаимоотношений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Исследование адаптационного периода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Диагностическая работа педагога-психолога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Развивающие игры по развитию </a:t>
            </a:r>
            <a:r>
              <a:rPr lang="ru-RU" dirty="0" err="1" smtClean="0"/>
              <a:t>сенсорики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Профилактические развивающие занятия по развитию познавательной сферы детей дошкольного –возраста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Психологический тренинг для </a:t>
            </a:r>
            <a:r>
              <a:rPr lang="ru-RU" dirty="0" err="1" smtClean="0"/>
              <a:t>психопрофилактики</a:t>
            </a:r>
            <a:r>
              <a:rPr lang="ru-RU" dirty="0" smtClean="0"/>
              <a:t> негативных личностных отклонений и школьной </a:t>
            </a:r>
            <a:r>
              <a:rPr lang="ru-RU" dirty="0" err="1" smtClean="0"/>
              <a:t>дезадаптации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Игры-занятия, игры-упражнения для развития общения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Психогимнастика</a:t>
            </a:r>
            <a:r>
              <a:rPr lang="ru-RU" dirty="0" smtClean="0"/>
              <a:t> для детей, имеющих трудности в поведении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Коррекционно-развивающая работа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u="sng" dirty="0" smtClean="0">
                <a:solidFill>
                  <a:srgbClr val="002060"/>
                </a:solidFill>
              </a:rPr>
              <a:t>Пропаганда гармоничного, эмоционально-благополучного развития ребёнка и создание адекватных условий для его осуществления в семье и детском саду является важной задачей педагога-психолога.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71472" y="714356"/>
            <a:ext cx="7286625" cy="509587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      Основной </a:t>
            </a:r>
            <a:r>
              <a:rPr lang="ru-RU" b="1" i="1" u="sng" dirty="0" smtClean="0">
                <a:solidFill>
                  <a:srgbClr val="7030A0"/>
                </a:solidFill>
              </a:rPr>
              <a:t>Целью </a:t>
            </a:r>
            <a:r>
              <a:rPr lang="ru-RU" dirty="0" smtClean="0"/>
              <a:t>  как детского психолога</a:t>
            </a:r>
            <a:r>
              <a:rPr lang="ru-RU" dirty="0" smtClean="0"/>
              <a:t>, работающего в детском саду, так и в целом психологической службы образования является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Обеспечение психологического здоровья детей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dirty="0" smtClean="0"/>
              <a:t>Психологическое здоровье предполагает здоровье психическое, в основе которого лежит полноценное психическое развитие ребенка на всех этапах детства.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429625" cy="581025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В соответствии с поставленной целью детский практический психолог выполняет следующие </a:t>
            </a:r>
            <a:endParaRPr lang="ru-RU" dirty="0" smtClean="0"/>
          </a:p>
          <a:p>
            <a:pPr algn="ctr">
              <a:buNone/>
            </a:pPr>
            <a:r>
              <a:rPr lang="ru-RU" b="1" i="1" u="sng" dirty="0" smtClean="0">
                <a:solidFill>
                  <a:srgbClr val="FFFF00"/>
                </a:solidFill>
              </a:rPr>
              <a:t>Задачи</a:t>
            </a:r>
            <a:r>
              <a:rPr lang="ru-RU" b="1" i="1" u="sng" dirty="0" smtClean="0">
                <a:solidFill>
                  <a:srgbClr val="FFFF00"/>
                </a:solidFill>
              </a:rPr>
              <a:t>: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i="1" dirty="0" smtClean="0"/>
              <a:t> </a:t>
            </a:r>
            <a:r>
              <a:rPr lang="ru-RU" b="1" i="1" dirty="0" smtClean="0"/>
              <a:t>Реализовать в работе с детьми возможности развития каждого возраста;</a:t>
            </a:r>
            <a:r>
              <a:rPr lang="ru-RU" dirty="0" smtClean="0"/>
              <a:t> </a:t>
            </a:r>
            <a:endParaRPr lang="ru-RU" dirty="0" smtClean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i="1" dirty="0" smtClean="0"/>
              <a:t> </a:t>
            </a:r>
            <a:r>
              <a:rPr lang="ru-RU" b="1" i="1" dirty="0" smtClean="0"/>
              <a:t>Развивать индивидуальные особенности ребенка, т.е. внимание специалиста должны привлекать интересы, способности, </a:t>
            </a:r>
            <a:r>
              <a:rPr lang="ru-RU" b="1" i="1" dirty="0" smtClean="0"/>
              <a:t>склонности, чувства</a:t>
            </a:r>
            <a:r>
              <a:rPr lang="ru-RU" b="1" i="1" dirty="0" smtClean="0"/>
              <a:t>, увлечения, отношения ребенка и пр. </a:t>
            </a:r>
            <a:endParaRPr lang="ru-RU" dirty="0" smtClean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i="1" dirty="0" smtClean="0"/>
              <a:t>Создать </a:t>
            </a:r>
            <a:r>
              <a:rPr lang="ru-RU" b="1" i="1" dirty="0" smtClean="0"/>
              <a:t>благоприятный для развития ребенка климат в детском саду; </a:t>
            </a:r>
            <a:endParaRPr lang="ru-RU" dirty="0" smtClean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i="1" dirty="0" smtClean="0"/>
              <a:t>Оказывать </a:t>
            </a:r>
            <a:r>
              <a:rPr lang="ru-RU" b="1" i="1" dirty="0" smtClean="0"/>
              <a:t>своевременную психологическую помощь, как детям, так и их родителям, воспитателям.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186766" cy="4381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Основные виды деятельности педагога-психолога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Наряду с этическими принципами и нормами, значимыми для всех, психолог должен:</a:t>
            </a:r>
            <a:endParaRPr lang="ru-RU" b="1" dirty="0" smtClean="0"/>
          </a:p>
          <a:p>
            <a:pPr lvl="0"/>
            <a:r>
              <a:rPr lang="ru-RU" dirty="0" smtClean="0"/>
              <a:t>держать в тайне сообщаемую ему личную информацию;</a:t>
            </a:r>
            <a:endParaRPr lang="ru-RU" b="1" dirty="0" smtClean="0"/>
          </a:p>
          <a:p>
            <a:pPr lvl="0"/>
            <a:r>
              <a:rPr lang="ru-RU" dirty="0" smtClean="0"/>
              <a:t>использовать процедуры и техники, не ущемляющие достоинство участников образовательного процесса;</a:t>
            </a:r>
            <a:endParaRPr lang="ru-RU" b="1" dirty="0" smtClean="0"/>
          </a:p>
          <a:p>
            <a:pPr lvl="0"/>
            <a:r>
              <a:rPr lang="ru-RU" dirty="0" smtClean="0"/>
              <a:t>предоставлять возможность всем участникам образовательного процесса отказаться от продолжения работы на любом её этапе;</a:t>
            </a:r>
            <a:endParaRPr lang="ru-RU" b="1" dirty="0" smtClean="0"/>
          </a:p>
          <a:p>
            <a:pPr lvl="0"/>
            <a:r>
              <a:rPr lang="ru-RU" dirty="0" smtClean="0"/>
              <a:t>использовать свои инструменты для расширения свободы выбора человека, с которым он работает;</a:t>
            </a:r>
            <a:endParaRPr lang="ru-RU" b="1" dirty="0" smtClean="0"/>
          </a:p>
          <a:p>
            <a:pPr lvl="0"/>
            <a:r>
              <a:rPr lang="ru-RU" dirty="0" smtClean="0"/>
              <a:t>всегда способствовать осознанию человеком того, что он сам является причиной своих достижений;</a:t>
            </a:r>
            <a:endParaRPr lang="ru-RU" b="1" dirty="0" smtClean="0"/>
          </a:p>
          <a:p>
            <a:pPr lvl="0"/>
            <a:r>
              <a:rPr lang="ru-RU" dirty="0" smtClean="0"/>
              <a:t>использовать техники, соответствующие реальности данного человека.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Этический кодекс педагога-психолога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Ступая на путь практической психологии, я клянусь, что все мои познания и способности вложу в свою непосредственную работу.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 моих руках душа, а значит, и судьба того, кто обратился ко мне за помощью. Все, что я умею и знаю, все, чем природа и люди наградили меня как личность, - для тех, кто идет ко мне.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Я не допущу, чтобы то, что я узнал о человеке, обернулось против него. Овладевая профессий психолога, горячо желаю только одного – быть для людей тем, кому можно довериться.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 я не опозорю свою профессию некомпетентностью, непорядочностью, равнодушием и стяжательством.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 пусть удача сопутствует мне в моем искреннем </a:t>
            </a:r>
            <a:r>
              <a:rPr lang="ru-RU" i="1" dirty="0" smtClean="0"/>
              <a:t>стремлении пробудить и развить дар</a:t>
            </a:r>
            <a:r>
              <a:rPr lang="ru-RU" dirty="0" smtClean="0"/>
              <a:t> в ребенке, помочь ему в трудные минуты его постепенного взросления, </a:t>
            </a:r>
            <a:r>
              <a:rPr lang="ru-RU" i="1" dirty="0" smtClean="0"/>
              <a:t>принять, ценить и беречь</a:t>
            </a:r>
            <a:r>
              <a:rPr lang="ru-RU" dirty="0" smtClean="0"/>
              <a:t> загадку его неповторимой индивидуальности.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Клятва педагога-психолога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Закон об образовании РФ</a:t>
            </a:r>
          </a:p>
          <a:p>
            <a:r>
              <a:rPr lang="ru-RU" sz="1800" dirty="0" smtClean="0"/>
              <a:t>Положение о службе практической психологии в системе Департамента образования города Москвы</a:t>
            </a:r>
          </a:p>
          <a:p>
            <a:r>
              <a:rPr lang="ru-RU" sz="1800" dirty="0" smtClean="0"/>
              <a:t>Конституция РФ</a:t>
            </a:r>
          </a:p>
          <a:p>
            <a:r>
              <a:rPr lang="ru-RU" sz="1800" dirty="0" smtClean="0"/>
              <a:t>Семейный кодекс РФ</a:t>
            </a:r>
          </a:p>
          <a:p>
            <a:r>
              <a:rPr lang="ru-RU" sz="1800" dirty="0" smtClean="0"/>
              <a:t>Конвенция  о правах ребёнка</a:t>
            </a:r>
          </a:p>
          <a:p>
            <a:r>
              <a:rPr lang="ru-RU" sz="1800" dirty="0" smtClean="0"/>
              <a:t>Закон РФ </a:t>
            </a:r>
            <a:r>
              <a:rPr lang="en-US" sz="1800" smtClean="0"/>
              <a:t>“</a:t>
            </a:r>
            <a:r>
              <a:rPr lang="ru-RU" sz="1800" smtClean="0"/>
              <a:t>Об </a:t>
            </a:r>
            <a:r>
              <a:rPr lang="ru-RU" sz="1800" dirty="0" smtClean="0"/>
              <a:t>основных гарантиях прав ребёнка в РФ</a:t>
            </a:r>
            <a:r>
              <a:rPr lang="en-US" sz="1800" dirty="0" smtClean="0"/>
              <a:t>”</a:t>
            </a:r>
            <a:endParaRPr lang="ru-RU" sz="1800" dirty="0" smtClean="0"/>
          </a:p>
          <a:p>
            <a:r>
              <a:rPr lang="ru-RU" sz="1800" dirty="0" smtClean="0"/>
              <a:t>Этический кодекс педагога-психолога службы практической психологии </a:t>
            </a:r>
          </a:p>
          <a:p>
            <a:r>
              <a:rPr lang="ru-RU" sz="1800" dirty="0" smtClean="0"/>
              <a:t>Права и обязанности  педагога-психолога образовательного  учреждения</a:t>
            </a:r>
          </a:p>
          <a:p>
            <a:r>
              <a:rPr lang="ru-RU" sz="1800" dirty="0" smtClean="0"/>
              <a:t>Родительский договор (согласие на психологическое сопровождение в образовательном учреждении)</a:t>
            </a:r>
          </a:p>
          <a:p>
            <a:r>
              <a:rPr lang="ru-RU" sz="1800" dirty="0" smtClean="0"/>
              <a:t>Инструктивное письмо о введении документации деятельности педагога-психолога образовательного учреждения в системе Департамента образования города Москвы</a:t>
            </a:r>
          </a:p>
          <a:p>
            <a:r>
              <a:rPr lang="ru-RU" sz="1800" dirty="0" smtClean="0"/>
              <a:t>Положение о режиме рабочего времени и времени отдыха работников образовательных учреждений</a:t>
            </a:r>
          </a:p>
          <a:p>
            <a:r>
              <a:rPr lang="ru-RU" sz="1800" dirty="0" smtClean="0"/>
              <a:t>Должностная инструкция</a:t>
            </a:r>
          </a:p>
          <a:p>
            <a:r>
              <a:rPr lang="ru-RU" sz="1800" dirty="0" smtClean="0"/>
              <a:t>Инструкция по охране труда педагога-психолога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Основная документация педагога-психолога ДОУ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r>
              <a:rPr lang="ru-RU" dirty="0" smtClean="0"/>
              <a:t>Годовой план, утвержденный руководителем ОУ</a:t>
            </a:r>
          </a:p>
          <a:p>
            <a:r>
              <a:rPr lang="ru-RU" dirty="0" smtClean="0"/>
              <a:t>Журнал учёта проведённой работы</a:t>
            </a:r>
          </a:p>
          <a:p>
            <a:r>
              <a:rPr lang="ru-RU" dirty="0" smtClean="0"/>
              <a:t>График работы на неделю</a:t>
            </a:r>
          </a:p>
          <a:p>
            <a:r>
              <a:rPr lang="ru-RU" dirty="0" smtClean="0"/>
              <a:t>Программы и методы профилактической, диагностической, коррекционной, консультационной и других видов работы</a:t>
            </a:r>
          </a:p>
          <a:p>
            <a:r>
              <a:rPr lang="ru-RU" dirty="0" smtClean="0"/>
              <a:t>Аналитический отчёт о проведённой работе за год, утверждённый руководителем ОУ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документации педагога-психолога  ГБОУ детский сад №2140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Данная группа документов является закрытой и может предъявляться только профильным специалистам, работающим в психологической службе системы образования. Она представляет собой рабочие материалы педагога-психолога и включает в себя основное содержание его работы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 отдельным ребёнком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Группой детей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Педагогом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Родителями.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Рабочие материалы педагога-психолога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308</TotalTime>
  <Words>722</Words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Педагог-психолог </vt:lpstr>
      <vt:lpstr>Слайд 2</vt:lpstr>
      <vt:lpstr>Слайд 3</vt:lpstr>
      <vt:lpstr>Основные виды деятельности педагога-психолога </vt:lpstr>
      <vt:lpstr>     Этический кодекс педагога-психолога</vt:lpstr>
      <vt:lpstr>    Клятва педагога-психолога     </vt:lpstr>
      <vt:lpstr>Основная документация педагога-психолога ДОУ</vt:lpstr>
      <vt:lpstr>Перечень документации педагога-психолога  ГБОУ детский сад №2140</vt:lpstr>
      <vt:lpstr>  Рабочие материалы педагога-психолога</vt:lpstr>
      <vt:lpstr>      Структура системы психологического сопровождения </vt:lpstr>
      <vt:lpstr>    Участие педагога-психолога в образовательном процессе </vt:lpstr>
      <vt:lpstr>Оказание психологической  поддержки дошкольникам состоит из этапов:</vt:lpstr>
      <vt:lpstr>        Результаты психолого-педагогического сопровождения прослеживаются: </vt:lpstr>
      <vt:lpstr>Диагностическая работа педагога-психолога</vt:lpstr>
      <vt:lpstr>Коррекционно-развивающая работа</vt:lpstr>
      <vt:lpstr>Пропаганда гармоничного, эмоционально-благополучного развития ребёнка и создание адекватных условий для его осуществления в семье и детском саду является важной задачей педагога-психолога.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Педагог-психолог </dc:title>
  <cp:lastModifiedBy>Оникс</cp:lastModifiedBy>
  <cp:revision>34</cp:revision>
  <dcterms:modified xsi:type="dcterms:W3CDTF">2013-10-04T07:25:13Z</dcterms:modified>
</cp:coreProperties>
</file>