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5" r:id="rId6"/>
    <p:sldId id="263" r:id="rId7"/>
    <p:sldId id="267" r:id="rId8"/>
    <p:sldId id="268" r:id="rId9"/>
    <p:sldId id="269" r:id="rId10"/>
    <p:sldId id="270" r:id="rId11"/>
    <p:sldId id="271" r:id="rId12"/>
    <p:sldId id="264" r:id="rId13"/>
    <p:sldId id="262" r:id="rId14"/>
    <p:sldId id="261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270" autoAdjust="0"/>
  </p:normalViewPr>
  <p:slideViewPr>
    <p:cSldViewPr>
      <p:cViewPr>
        <p:scale>
          <a:sx n="80" d="100"/>
          <a:sy n="80" d="100"/>
        </p:scale>
        <p:origin x="-10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CDD5B-373B-408D-935C-99B245E07AA4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6A365-C9D9-499C-BA9E-E47EC3641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Санкт-Петербург</a:t>
            </a:r>
            <a:r>
              <a:rPr lang="ru-RU" baseline="0" dirty="0" smtClean="0"/>
              <a:t> 2013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A365-C9D9-499C-BA9E-E47EC36415A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300" b="1" dirty="0"/>
              <a:t>Развитие лидерских качеств у дошкольника через игру.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378619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/>
              <a:t>Подготовила воспитатель</a:t>
            </a:r>
          </a:p>
          <a:p>
            <a:pPr algn="ctr"/>
            <a:r>
              <a:rPr lang="ru-RU" sz="1400" b="1" dirty="0" smtClean="0"/>
              <a:t> </a:t>
            </a:r>
            <a:r>
              <a:rPr lang="ru-RU" b="1" dirty="0" smtClean="0"/>
              <a:t>Найденова Кристина Вячеславовна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357166"/>
            <a:ext cx="33575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Государственное бюджетное 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дошкольное образовательное 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учреждение детский сад № 55 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комбинированного вида 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Колпинского района Санкт-Петербурга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6286520"/>
            <a:ext cx="22509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Санкт-Петербург 2013</a:t>
            </a:r>
            <a:endParaRPr lang="ru-RU" sz="1400" b="1" dirty="0"/>
          </a:p>
        </p:txBody>
      </p:sp>
      <p:pic>
        <p:nvPicPr>
          <p:cNvPr id="10" name="Рисунок 9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785794"/>
            <a:ext cx="326136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9884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0000">
        <p14:prism isContent="1" isInverted="1"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Инициатор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0"/>
            <a:ext cx="3300573" cy="71438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Виды лидерства в конкретных ситуациях</a:t>
            </a:r>
          </a:p>
          <a:p>
            <a:endParaRPr lang="ru-RU" dirty="0"/>
          </a:p>
        </p:txBody>
      </p:sp>
      <p:pic>
        <p:nvPicPr>
          <p:cNvPr id="7" name="Рисунок 6" descr="Рисунок1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698" r="56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213497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660904"/>
            <a:ext cx="3643338" cy="146304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Эмоциональный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0"/>
            <a:ext cx="3300573" cy="64294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Виды лидерства в конкретных ситуациях</a:t>
            </a:r>
          </a:p>
          <a:p>
            <a:endParaRPr lang="ru-RU" dirty="0"/>
          </a:p>
        </p:txBody>
      </p:sp>
      <p:pic>
        <p:nvPicPr>
          <p:cNvPr id="7" name="Рисунок 6" descr="Рисунок1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176" r="141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082052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500570"/>
            <a:ext cx="7024744" cy="1285884"/>
          </a:xfrm>
        </p:spPr>
        <p:txBody>
          <a:bodyPr>
            <a:noAutofit/>
          </a:bodyPr>
          <a:lstStyle/>
          <a:p>
            <a:r>
              <a:rPr lang="ru-RU" sz="1400" b="1" u="sng" dirty="0" smtClean="0">
                <a:solidFill>
                  <a:schemeClr val="tx1"/>
                </a:solidFill>
              </a:rPr>
              <a:t>Основная цель </a:t>
            </a:r>
            <a:r>
              <a:rPr lang="ru-RU" sz="1400" b="1" dirty="0" smtClean="0">
                <a:solidFill>
                  <a:schemeClr val="tx1"/>
                </a:solidFill>
              </a:rPr>
              <a:t>- развитие </a:t>
            </a:r>
            <a:r>
              <a:rPr lang="ru-RU" sz="1400" b="1" dirty="0">
                <a:solidFill>
                  <a:schemeClr val="tx1"/>
                </a:solidFill>
              </a:rPr>
              <a:t>у ребенка ощущения веры в собственные </a:t>
            </a:r>
            <a:r>
              <a:rPr lang="ru-RU" sz="1400" b="1" dirty="0" smtClean="0">
                <a:solidFill>
                  <a:schemeClr val="tx1"/>
                </a:solidFill>
              </a:rPr>
              <a:t>силы</a:t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Среди </a:t>
            </a:r>
            <a:r>
              <a:rPr lang="ru-RU" sz="1400" b="1" dirty="0">
                <a:solidFill>
                  <a:schemeClr val="tx1"/>
                </a:solidFill>
              </a:rPr>
              <a:t>детей можно </a:t>
            </a:r>
            <a:r>
              <a:rPr lang="ru-RU" sz="1400" b="1" dirty="0" smtClean="0">
                <a:solidFill>
                  <a:schemeClr val="tx1"/>
                </a:solidFill>
              </a:rPr>
              <a:t>организовать:</a:t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"Конкурс талантов</a:t>
            </a:r>
            <a:r>
              <a:rPr lang="ru-RU" sz="1400" b="1" dirty="0" smtClean="0">
                <a:solidFill>
                  <a:schemeClr val="tx1"/>
                </a:solidFill>
              </a:rPr>
              <a:t>" - "</a:t>
            </a:r>
            <a:r>
              <a:rPr lang="ru-RU" sz="1400" b="1" dirty="0">
                <a:solidFill>
                  <a:schemeClr val="tx1"/>
                </a:solidFill>
              </a:rPr>
              <a:t>Лучший художник</a:t>
            </a:r>
            <a:r>
              <a:rPr lang="ru-RU" sz="1400" b="1" dirty="0" smtClean="0">
                <a:solidFill>
                  <a:schemeClr val="tx1"/>
                </a:solidFill>
              </a:rPr>
              <a:t>",</a:t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                                         </a:t>
            </a:r>
            <a:r>
              <a:rPr lang="ru-RU" sz="1400" b="1" dirty="0">
                <a:solidFill>
                  <a:schemeClr val="tx1"/>
                </a:solidFill>
              </a:rPr>
              <a:t>"Лучший танцор", </a:t>
            </a: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                                         "</a:t>
            </a:r>
            <a:r>
              <a:rPr lang="ru-RU" sz="1400" b="1" dirty="0">
                <a:solidFill>
                  <a:schemeClr val="tx1"/>
                </a:solidFill>
              </a:rPr>
              <a:t>Лучший певец". </a:t>
            </a:r>
          </a:p>
        </p:txBody>
      </p:sp>
      <p:pic>
        <p:nvPicPr>
          <p:cNvPr id="5" name="Содержимое 4" descr="Рисунок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071546"/>
            <a:ext cx="5913120" cy="3133344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40468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0"/>
            <a:ext cx="3429024" cy="737180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«Большая семейная фотография»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6926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Основные виды игр для выявления и развития лидерских качеств </a:t>
            </a:r>
            <a:endParaRPr lang="ru-RU" dirty="0"/>
          </a:p>
        </p:txBody>
      </p:sp>
      <p:pic>
        <p:nvPicPr>
          <p:cNvPr id="7" name="Содержимое 6" descr="Рисунок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0699" y="1673224"/>
            <a:ext cx="6424573" cy="4049706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077452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14876" y="0"/>
            <a:ext cx="29370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       Упражнения с веревками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76470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Основные виды игр для выявления и развития лидерских качеств </a:t>
            </a:r>
            <a:endParaRPr lang="ru-RU" dirty="0"/>
          </a:p>
        </p:txBody>
      </p:sp>
      <p:pic>
        <p:nvPicPr>
          <p:cNvPr id="8" name="Содержимое 7" descr="Рисунок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643050"/>
            <a:ext cx="6083069" cy="4194594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055174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72074"/>
            <a:ext cx="7024744" cy="1428752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	Игры </a:t>
            </a:r>
            <a:r>
              <a:rPr lang="ru-RU" sz="1400" b="1" dirty="0">
                <a:solidFill>
                  <a:schemeClr val="tx1"/>
                </a:solidFill>
              </a:rPr>
              <a:t>для создания </a:t>
            </a:r>
            <a:r>
              <a:rPr lang="ru-RU" sz="1400" b="1" dirty="0" smtClean="0">
                <a:solidFill>
                  <a:schemeClr val="tx1"/>
                </a:solidFill>
              </a:rPr>
              <a:t>команды, служат </a:t>
            </a:r>
            <a:r>
              <a:rPr lang="ru-RU" sz="1400" b="1" dirty="0">
                <a:solidFill>
                  <a:schemeClr val="tx1"/>
                </a:solidFill>
              </a:rPr>
              <a:t>для формирования </a:t>
            </a:r>
            <a:r>
              <a:rPr lang="ru-RU" sz="1400" b="1" dirty="0" smtClean="0">
                <a:solidFill>
                  <a:schemeClr val="tx1"/>
                </a:solidFill>
              </a:rPr>
              <a:t>умения работать </a:t>
            </a:r>
            <a:r>
              <a:rPr lang="ru-RU" sz="1400" b="1" dirty="0">
                <a:solidFill>
                  <a:schemeClr val="tx1"/>
                </a:solidFill>
              </a:rPr>
              <a:t>в команде, синхронно с другими людьми, для повышения сплоченности в группе, формируют зону общих интересов, поддержку, продуктивную форму социального поведения, умение слушать </a:t>
            </a:r>
            <a:r>
              <a:rPr lang="ru-RU" sz="1400" b="1" dirty="0" smtClean="0">
                <a:solidFill>
                  <a:schemeClr val="tx1"/>
                </a:solidFill>
              </a:rPr>
              <a:t>лидера.</a:t>
            </a:r>
            <a:r>
              <a:rPr lang="ru-RU" sz="1400" b="1" dirty="0">
                <a:solidFill>
                  <a:schemeClr val="tx1"/>
                </a:solidFill>
              </a:rPr>
              <a:t> </a:t>
            </a: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/>
            </a:r>
            <a:br>
              <a:rPr lang="ru-RU" sz="1400" b="1" dirty="0">
                <a:solidFill>
                  <a:schemeClr val="tx1"/>
                </a:solidFill>
              </a:rPr>
            </a:b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1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142852"/>
            <a:ext cx="15472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Игра «Начали!»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Рисунок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234357"/>
            <a:ext cx="5857916" cy="3286766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553517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86322"/>
            <a:ext cx="7024744" cy="1000132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	Целенаправленно </a:t>
            </a:r>
            <a:r>
              <a:rPr lang="ru-RU" sz="1400" b="1" dirty="0">
                <a:solidFill>
                  <a:schemeClr val="tx1"/>
                </a:solidFill>
              </a:rPr>
              <a:t>развивать лидерский потенциал детей с раннего детства могут не только педагоги, но и родители.</a:t>
            </a:r>
            <a:br>
              <a:rPr lang="ru-RU" sz="1400" b="1" dirty="0">
                <a:solidFill>
                  <a:schemeClr val="tx1"/>
                </a:solidFill>
              </a:rPr>
            </a:b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Рисунок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428736"/>
            <a:ext cx="5650992" cy="323088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544522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429256" y="142852"/>
            <a:ext cx="1785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Дети учатся: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571472" y="428604"/>
            <a:ext cx="2143140" cy="1214446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5929322" y="4643446"/>
            <a:ext cx="2571768" cy="1571636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571472" y="2357430"/>
            <a:ext cx="2143140" cy="1214446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блако 12"/>
          <p:cNvSpPr/>
          <p:nvPr/>
        </p:nvSpPr>
        <p:spPr>
          <a:xfrm>
            <a:off x="6357950" y="1714488"/>
            <a:ext cx="2143140" cy="1214446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57224" y="714356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Уступать друг другу</a:t>
            </a:r>
            <a:endParaRPr lang="ru-RU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57224" y="271462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Подчиняться сверстникам</a:t>
            </a:r>
            <a:endParaRPr lang="ru-RU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143636" y="5000636"/>
            <a:ext cx="2214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Решать спорные вопросы и конфликты без помощи взрослого</a:t>
            </a:r>
            <a:endParaRPr lang="ru-RU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429388" y="1928802"/>
            <a:ext cx="21431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Осознанно брать на себя роль ведомого или ведущего </a:t>
            </a:r>
            <a:endParaRPr lang="ru-RU" sz="1400" dirty="0"/>
          </a:p>
        </p:txBody>
      </p:sp>
      <p:sp>
        <p:nvSpPr>
          <p:cNvPr id="18" name="Облако 17"/>
          <p:cNvSpPr/>
          <p:nvPr/>
        </p:nvSpPr>
        <p:spPr>
          <a:xfrm>
            <a:off x="3786182" y="642918"/>
            <a:ext cx="3214710" cy="150019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929058" y="928670"/>
            <a:ext cx="2714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Адекватно оценивать свои возможности и способности в деятельности</a:t>
            </a:r>
            <a:endParaRPr lang="ru-RU" sz="1400" b="1" dirty="0"/>
          </a:p>
        </p:txBody>
      </p:sp>
      <p:sp>
        <p:nvSpPr>
          <p:cNvPr id="20" name="Облако 19"/>
          <p:cNvSpPr/>
          <p:nvPr/>
        </p:nvSpPr>
        <p:spPr>
          <a:xfrm>
            <a:off x="642910" y="4572008"/>
            <a:ext cx="3357586" cy="1928826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85786" y="4929198"/>
            <a:ext cx="30003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Понимать необходимость умения уступать, подчиняясь другим для</a:t>
            </a:r>
            <a:br>
              <a:rPr lang="ru-RU" sz="1400" b="1" dirty="0" smtClean="0"/>
            </a:br>
            <a:r>
              <a:rPr lang="ru-RU" sz="1400" b="1" dirty="0" smtClean="0"/>
              <a:t>  совместного решения проблемы.</a:t>
            </a:r>
            <a:endParaRPr lang="ru-RU" sz="1400" dirty="0"/>
          </a:p>
        </p:txBody>
      </p:sp>
      <p:pic>
        <p:nvPicPr>
          <p:cNvPr id="23" name="Содержимое 22" descr="Рисунок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2428868"/>
            <a:ext cx="3643338" cy="2269589"/>
          </a:xfrm>
          <a:prstGeom prst="ellipse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47151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3" grpId="0" animBg="1"/>
      <p:bldP spid="18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214950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Спасибо за внимание</a:t>
            </a:r>
            <a:endParaRPr lang="ru-RU" sz="3200" b="1" dirty="0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143900" y="6000768"/>
            <a:ext cx="357190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одержимое 6" descr="Рисунок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285860"/>
            <a:ext cx="6175140" cy="3912112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97367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43438" y="0"/>
            <a:ext cx="3500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Игра - основной вид деятельности детей дошкольного возраста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6286512" y="857232"/>
            <a:ext cx="1857388" cy="1143008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357950" y="1071546"/>
            <a:ext cx="171451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/>
              <a:t>Духовные и физические силы ребенка</a:t>
            </a:r>
            <a:endParaRPr lang="ru-RU" sz="1300" dirty="0"/>
          </a:p>
        </p:txBody>
      </p:sp>
      <p:sp>
        <p:nvSpPr>
          <p:cNvPr id="8" name="Облако 7"/>
          <p:cNvSpPr/>
          <p:nvPr/>
        </p:nvSpPr>
        <p:spPr>
          <a:xfrm>
            <a:off x="642910" y="1928802"/>
            <a:ext cx="1857388" cy="85725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00100" y="2214554"/>
            <a:ext cx="121444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/>
              <a:t>Внимание</a:t>
            </a:r>
            <a:endParaRPr lang="ru-RU" sz="1300" dirty="0"/>
          </a:p>
        </p:txBody>
      </p:sp>
      <p:sp>
        <p:nvSpPr>
          <p:cNvPr id="10" name="Облако 9"/>
          <p:cNvSpPr/>
          <p:nvPr/>
        </p:nvSpPr>
        <p:spPr>
          <a:xfrm>
            <a:off x="6858016" y="2285992"/>
            <a:ext cx="1500198" cy="71438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072330" y="2500306"/>
            <a:ext cx="114300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/>
              <a:t>Память</a:t>
            </a:r>
            <a:endParaRPr lang="ru-RU" sz="1300" dirty="0"/>
          </a:p>
        </p:txBody>
      </p:sp>
      <p:sp>
        <p:nvSpPr>
          <p:cNvPr id="12" name="Облако 11"/>
          <p:cNvSpPr/>
          <p:nvPr/>
        </p:nvSpPr>
        <p:spPr>
          <a:xfrm>
            <a:off x="1000100" y="3429000"/>
            <a:ext cx="1785950" cy="928694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142976" y="3714752"/>
            <a:ext cx="15001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/>
              <a:t>Воображение</a:t>
            </a:r>
            <a:endParaRPr lang="ru-RU" sz="1300" dirty="0"/>
          </a:p>
        </p:txBody>
      </p:sp>
      <p:sp>
        <p:nvSpPr>
          <p:cNvPr id="14" name="Облако 13"/>
          <p:cNvSpPr/>
          <p:nvPr/>
        </p:nvSpPr>
        <p:spPr>
          <a:xfrm>
            <a:off x="5857884" y="3357562"/>
            <a:ext cx="2786082" cy="121444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072198" y="3786190"/>
            <a:ext cx="235745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/>
              <a:t>Дисциплинированность</a:t>
            </a:r>
            <a:endParaRPr lang="ru-RU" sz="1300" dirty="0"/>
          </a:p>
        </p:txBody>
      </p:sp>
      <p:sp>
        <p:nvSpPr>
          <p:cNvPr id="16" name="Облако 15"/>
          <p:cNvSpPr/>
          <p:nvPr/>
        </p:nvSpPr>
        <p:spPr>
          <a:xfrm>
            <a:off x="1000100" y="642918"/>
            <a:ext cx="1928826" cy="928694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214414" y="928670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/>
              <a:t>Ловкость</a:t>
            </a:r>
            <a:endParaRPr lang="ru-RU" sz="1300" dirty="0"/>
          </a:p>
        </p:txBody>
      </p:sp>
      <p:sp>
        <p:nvSpPr>
          <p:cNvPr id="18" name="Солнце 17"/>
          <p:cNvSpPr/>
          <p:nvPr/>
        </p:nvSpPr>
        <p:spPr>
          <a:xfrm>
            <a:off x="2643174" y="785794"/>
            <a:ext cx="3714776" cy="328614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500430" y="2000240"/>
            <a:ext cx="20002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Игра - это способ усвоения общественного опыта</a:t>
            </a:r>
            <a:r>
              <a:rPr lang="ru-RU" b="1" dirty="0" smtClean="0"/>
              <a:t>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23" name="Содержимое 22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4357694"/>
            <a:ext cx="3486912" cy="1822704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99522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636"/>
            <a:ext cx="7024744" cy="808618"/>
          </a:xfrm>
        </p:spPr>
        <p:txBody>
          <a:bodyPr>
            <a:normAutofit/>
          </a:bodyPr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На </a:t>
            </a:r>
            <a:r>
              <a:rPr lang="ru-RU" sz="1400" b="1" dirty="0">
                <a:solidFill>
                  <a:schemeClr val="tx1"/>
                </a:solidFill>
              </a:rPr>
              <a:t>четвертом году жизни дошкольники способны выбирать тему игры и ставить определенную цель. </a:t>
            </a:r>
          </a:p>
        </p:txBody>
      </p:sp>
      <p:pic>
        <p:nvPicPr>
          <p:cNvPr id="5" name="Рисунок 4" descr="Рисунок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1428736"/>
            <a:ext cx="4541520" cy="259080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7" name="Рисунок 6" descr="Рисунок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785794"/>
            <a:ext cx="2261616" cy="3944112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086525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286388"/>
            <a:ext cx="7024744" cy="1022932"/>
          </a:xfrm>
        </p:spPr>
        <p:txBody>
          <a:bodyPr>
            <a:normAutofit/>
          </a:bodyPr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Потребность </a:t>
            </a:r>
            <a:r>
              <a:rPr lang="ru-RU" sz="1400" b="1" dirty="0">
                <a:solidFill>
                  <a:schemeClr val="tx1"/>
                </a:solidFill>
              </a:rPr>
              <a:t>быть лидером – одна из ведущих потребностей ребенка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14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Рисунок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357298"/>
            <a:ext cx="6114288" cy="350520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86001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437112"/>
            <a:ext cx="7458622" cy="1992284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	</a:t>
            </a:r>
            <a:r>
              <a:rPr lang="ru-RU" sz="1600" b="1" u="sng" dirty="0" smtClean="0">
                <a:solidFill>
                  <a:schemeClr val="tx1"/>
                </a:solidFill>
              </a:rPr>
              <a:t>Лидер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- член организации, обладающий высоким личным статусом, оказывающий сильное влияние на мнение и поведение окружающих его людей, членов какого-либо объединения, организации и выполняющий </a:t>
            </a:r>
            <a:r>
              <a:rPr lang="ru-RU" sz="1600" b="1" dirty="0" smtClean="0">
                <a:solidFill>
                  <a:schemeClr val="tx1"/>
                </a:solidFill>
              </a:rPr>
              <a:t>комплекс функций.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/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	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116632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>
                <a:solidFill>
                  <a:schemeClr val="bg1"/>
                </a:solidFill>
              </a:rPr>
              <a:t>Лидер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Рисунок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071546"/>
            <a:ext cx="5614416" cy="329184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271636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941168"/>
            <a:ext cx="7024744" cy="1094370"/>
          </a:xfrm>
        </p:spPr>
        <p:txBody>
          <a:bodyPr>
            <a:normAutofit/>
          </a:bodyPr>
          <a:lstStyle/>
          <a:p>
            <a:pPr algn="just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4581128"/>
            <a:ext cx="6768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Лидерство</a:t>
            </a:r>
            <a:r>
              <a:rPr lang="ru-RU" b="1" dirty="0" smtClean="0"/>
              <a:t> – это система взаимоотношений в группе, когда один человек вступает с инициативой и берет на себя ответственность за действия группы и их возможные последствия, а другие готовы следовать предложенной инициативе и прикладывать для этого значительные усилия.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188640"/>
            <a:ext cx="17281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>
                <a:solidFill>
                  <a:schemeClr val="bg1"/>
                </a:solidFill>
              </a:rPr>
              <a:t>Лидерство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9" name="Содержимое 8" descr="Рисунок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000108"/>
            <a:ext cx="5718048" cy="3236976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752394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Эрудит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4876" y="0"/>
            <a:ext cx="3300573" cy="78581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Виды лидерства в конкретных ситуациях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Рисунок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092" r="13092"/>
          <a:stretch>
            <a:fillRect/>
          </a:stretch>
        </p:blipFill>
        <p:spPr>
          <a:xfrm>
            <a:off x="1071538" y="785794"/>
            <a:ext cx="3221855" cy="5243881"/>
          </a:xfrm>
        </p:spPr>
      </p:pic>
    </p:spTree>
    <p:extLst>
      <p:ext uri="{BB962C8B-B14F-4D97-AF65-F5344CB8AC3E}">
        <p14:creationId xmlns:p14="http://schemas.microsoft.com/office/powerpoint/2010/main" xmlns="" val="667374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Умелый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4876" y="0"/>
            <a:ext cx="3300573" cy="71438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Виды лидерства в конкретных ситуациях</a:t>
            </a:r>
          </a:p>
          <a:p>
            <a:endParaRPr lang="ru-RU" dirty="0"/>
          </a:p>
        </p:txBody>
      </p:sp>
      <p:pic>
        <p:nvPicPr>
          <p:cNvPr id="8" name="Рисунок 7" descr="Рисунок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722" r="117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061967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Организатор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4876" y="0"/>
            <a:ext cx="3300573" cy="71438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Виды лидерства в конкретных ситуациях</a:t>
            </a:r>
          </a:p>
          <a:p>
            <a:endParaRPr lang="ru-RU" dirty="0"/>
          </a:p>
        </p:txBody>
      </p:sp>
      <p:pic>
        <p:nvPicPr>
          <p:cNvPr id="7" name="Рисунок 6" descr="Рисунок1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385" r="103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785349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430</TotalTime>
  <Words>240</Words>
  <Application>Microsoft Office PowerPoint</Application>
  <PresentationFormat>Экран (4:3)</PresentationFormat>
  <Paragraphs>52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Остин</vt:lpstr>
      <vt:lpstr>Развитие лидерских качеств у дошкольника через игру.</vt:lpstr>
      <vt:lpstr>Слайд 2</vt:lpstr>
      <vt:lpstr>На четвертом году жизни дошкольники способны выбирать тему игры и ставить определенную цель. </vt:lpstr>
      <vt:lpstr>Потребность быть лидером – одна из ведущих потребностей ребенка.  </vt:lpstr>
      <vt:lpstr>   Лидер - член организации, обладающий высоким личным статусом, оказывающий сильное влияние на мнение и поведение окружающих его людей, членов какого-либо объединения, организации и выполняющий комплекс функций.    </vt:lpstr>
      <vt:lpstr>  </vt:lpstr>
      <vt:lpstr>Эрудит</vt:lpstr>
      <vt:lpstr>Умелый</vt:lpstr>
      <vt:lpstr>Организатор</vt:lpstr>
      <vt:lpstr>Инициатор</vt:lpstr>
      <vt:lpstr>Эмоциональный</vt:lpstr>
      <vt:lpstr>Основная цель - развитие у ребенка ощущения веры в собственные силы   Среди детей можно организовать:  "Конкурс талантов" - "Лучший художник",                                          "Лучший танцор",                                           "Лучший певец". </vt:lpstr>
      <vt:lpstr>«Большая семейная фотография»  </vt:lpstr>
      <vt:lpstr>Слайд 14</vt:lpstr>
      <vt:lpstr> Игры для создания команды, служат для формирования умения работать в команде, синхронно с другими людьми, для повышения сплоченности в группе, формируют зону общих интересов, поддержку, продуктивную форму социального поведения, умение слушать лидера.    </vt:lpstr>
      <vt:lpstr> Целенаправленно развивать лидерский потенциал детей с раннего детства могут не только педагоги, но и родители. </vt:lpstr>
      <vt:lpstr>Слайд 17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Туська</dc:creator>
  <cp:lastModifiedBy>Женечка и Олечка</cp:lastModifiedBy>
  <cp:revision>64</cp:revision>
  <dcterms:created xsi:type="dcterms:W3CDTF">2013-11-03T18:55:51Z</dcterms:created>
  <dcterms:modified xsi:type="dcterms:W3CDTF">2014-03-31T12:18:41Z</dcterms:modified>
</cp:coreProperties>
</file>