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3A1D00"/>
    <a:srgbClr val="FFCC99"/>
    <a:srgbClr val="663300"/>
    <a:srgbClr val="006600"/>
    <a:srgbClr val="00CC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D00F9-5E11-42C9-A2C4-FD3CE1497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84D64-E7B4-4CC4-85CD-56C3E0209F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ED89B-D44D-483A-8A6A-5DCF7C5C6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AA310-4665-406F-87EB-5252569CA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BBCCD-737D-47B7-BD46-E129B4ACD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D3D1B-42DF-4BBB-9489-79ADEE797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7061B-FC8D-49AF-AD05-757AC4C5F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87CBF-84FE-4713-94E0-EE91D6BD3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A0286-C4C8-4AC0-AFB7-5D87FC1AB7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C9EC7-96BD-4309-90EE-A6A6BFAAA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B4EBB-878A-4928-8D2D-C30477455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</a:blip>
          <a:srcRect/>
          <a:tile tx="-1016000" ty="-1016000" sx="30000" sy="30000" flip="xy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AC7C6B74-2331-4B08-A452-F8E2AC18F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 spd="slow">
    <p:wedg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84213" y="765175"/>
            <a:ext cx="7704137" cy="3024188"/>
          </a:xfrm>
          <a:prstGeom prst="round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51" name="WordArt 5"/>
          <p:cNvSpPr>
            <a:spLocks noChangeArrowheads="1" noChangeShapeType="1" noTextEdit="1"/>
          </p:cNvSpPr>
          <p:nvPr/>
        </p:nvSpPr>
        <p:spPr bwMode="auto">
          <a:xfrm>
            <a:off x="1042988" y="1268413"/>
            <a:ext cx="7056437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 Black"/>
              </a:rPr>
              <a:t>Джентльменский</a:t>
            </a:r>
          </a:p>
          <a:p>
            <a:pPr algn="ctr"/>
            <a:r>
              <a:rPr lang="ru-RU" sz="3600" kern="10">
                <a:ln w="1905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 Black"/>
              </a:rPr>
              <a:t>набор </a:t>
            </a:r>
          </a:p>
          <a:p>
            <a:pPr algn="ctr"/>
            <a:r>
              <a:rPr lang="ru-RU" sz="3600" kern="10">
                <a:ln w="1905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 Black"/>
              </a:rPr>
              <a:t>первоклассника</a:t>
            </a: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132138" y="4508500"/>
            <a:ext cx="57864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Сорокина Л.А.</a:t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заместитель заведующего           </a:t>
            </a:r>
          </a:p>
          <a:p>
            <a:pPr algn="r">
              <a:defRPr/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по учебно-воспитательной работе                       НДОУ «Детский сад №17 ОАО «РЖД»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260350"/>
            <a:ext cx="5546725" cy="936625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3A1D00"/>
                </a:solidFill>
                <a:effectLst/>
                <a:latin typeface="Georgia" pitchFamily="18" charset="0"/>
              </a:rPr>
              <a:t>ИЗВИНЕНИЕ</a:t>
            </a:r>
          </a:p>
        </p:txBody>
      </p:sp>
      <p:sp>
        <p:nvSpPr>
          <p:cNvPr id="11267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7632700" cy="4114800"/>
          </a:xfrm>
        </p:spPr>
        <p:txBody>
          <a:bodyPr/>
          <a:lstStyle/>
          <a:p>
            <a:pPr eaLnBrk="1" hangingPunct="1">
              <a:buClr>
                <a:srgbClr val="003300"/>
              </a:buClr>
            </a:pPr>
            <a:r>
              <a:rPr lang="ru-RU" b="1" smtClean="0">
                <a:solidFill>
                  <a:srgbClr val="003300"/>
                </a:solidFill>
                <a:effectLst/>
                <a:latin typeface="Georgia" pitchFamily="18" charset="0"/>
              </a:rPr>
              <a:t>Извините меня, пожалуйста, </a:t>
            </a:r>
          </a:p>
          <a:p>
            <a:pPr eaLnBrk="1" hangingPunct="1">
              <a:buClr>
                <a:srgbClr val="003300"/>
              </a:buClr>
              <a:buFont typeface="Wingdings" pitchFamily="2" charset="2"/>
              <a:buNone/>
            </a:pPr>
            <a:r>
              <a:rPr lang="ru-RU" b="1" smtClean="0">
                <a:solidFill>
                  <a:srgbClr val="003300"/>
                </a:solidFill>
                <a:effectLst/>
                <a:latin typeface="Georgia" pitchFamily="18" charset="0"/>
              </a:rPr>
              <a:t>  я больше так не буду.</a:t>
            </a:r>
          </a:p>
          <a:p>
            <a:pPr eaLnBrk="1" hangingPunct="1">
              <a:buClr>
                <a:srgbClr val="003300"/>
              </a:buClr>
            </a:pPr>
            <a:endParaRPr lang="ru-RU" b="1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>
              <a:buClr>
                <a:srgbClr val="003300"/>
              </a:buClr>
            </a:pPr>
            <a:r>
              <a:rPr lang="ru-RU" b="1" smtClean="0">
                <a:solidFill>
                  <a:srgbClr val="003300"/>
                </a:solidFill>
                <a:effectLst/>
                <a:latin typeface="Georgia" pitchFamily="18" charset="0"/>
              </a:rPr>
              <a:t>Простите.</a:t>
            </a:r>
          </a:p>
          <a:p>
            <a:pPr eaLnBrk="1" hangingPunct="1">
              <a:buClr>
                <a:srgbClr val="003300"/>
              </a:buClr>
            </a:pPr>
            <a:endParaRPr lang="ru-RU" b="1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>
              <a:buClr>
                <a:srgbClr val="003300"/>
              </a:buClr>
            </a:pPr>
            <a:r>
              <a:rPr lang="ru-RU" b="1" smtClean="0">
                <a:solidFill>
                  <a:srgbClr val="003300"/>
                </a:solidFill>
                <a:effectLst/>
                <a:latin typeface="Georgia" pitchFamily="18" charset="0"/>
              </a:rPr>
              <a:t>Прошу прощения.</a:t>
            </a:r>
          </a:p>
        </p:txBody>
      </p:sp>
      <p:pic>
        <p:nvPicPr>
          <p:cNvPr id="11268" name="Picture 9" descr="4284881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51500" y="2205038"/>
            <a:ext cx="3021013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97913" cy="9366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3A1D00"/>
                </a:solidFill>
                <a:effectLst/>
                <a:latin typeface="Georgia" pitchFamily="18" charset="0"/>
              </a:rPr>
              <a:t>ПРИНЯТИЕ  ИЗВИНЕНИЯ</a:t>
            </a:r>
          </a:p>
        </p:txBody>
      </p:sp>
      <p:sp>
        <p:nvSpPr>
          <p:cNvPr id="1229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50825" y="1916113"/>
            <a:ext cx="8424863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3300"/>
              </a:buClr>
            </a:pPr>
            <a:r>
              <a:rPr lang="ru-RU" b="1" smtClean="0">
                <a:solidFill>
                  <a:srgbClr val="003300"/>
                </a:solidFill>
                <a:effectLst/>
                <a:latin typeface="Georgia" pitchFamily="18" charset="0"/>
              </a:rPr>
              <a:t>Хорошо.</a:t>
            </a:r>
          </a:p>
          <a:p>
            <a:pPr eaLnBrk="1" hangingPunct="1">
              <a:lnSpc>
                <a:spcPct val="90000"/>
              </a:lnSpc>
              <a:buClr>
                <a:srgbClr val="003300"/>
              </a:buClr>
            </a:pPr>
            <a:endParaRPr lang="ru-RU" sz="1400" b="1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003300"/>
              </a:buClr>
            </a:pPr>
            <a:r>
              <a:rPr lang="ru-RU" b="1" smtClean="0">
                <a:solidFill>
                  <a:srgbClr val="003300"/>
                </a:solidFill>
                <a:effectLst/>
                <a:latin typeface="Georgia" pitchFamily="18" charset="0"/>
              </a:rPr>
              <a:t>Ладно.</a:t>
            </a:r>
          </a:p>
          <a:p>
            <a:pPr eaLnBrk="1" hangingPunct="1">
              <a:lnSpc>
                <a:spcPct val="90000"/>
              </a:lnSpc>
              <a:buClr>
                <a:srgbClr val="003300"/>
              </a:buClr>
            </a:pPr>
            <a:endParaRPr lang="ru-RU" sz="1400" b="1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003300"/>
              </a:buClr>
            </a:pPr>
            <a:r>
              <a:rPr lang="ru-RU" b="1" smtClean="0">
                <a:solidFill>
                  <a:srgbClr val="003300"/>
                </a:solidFill>
                <a:effectLst/>
                <a:latin typeface="Georgia" pitchFamily="18" charset="0"/>
              </a:rPr>
              <a:t>Я тебя прощаю,                                              но в следующий                                           раз…</a:t>
            </a:r>
          </a:p>
          <a:p>
            <a:pPr eaLnBrk="1" hangingPunct="1">
              <a:lnSpc>
                <a:spcPct val="90000"/>
              </a:lnSpc>
              <a:buClr>
                <a:srgbClr val="003300"/>
              </a:buClr>
              <a:buFont typeface="Wingdings" pitchFamily="2" charset="2"/>
              <a:buNone/>
            </a:pPr>
            <a:endParaRPr lang="ru-RU" sz="1400" b="1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003300"/>
              </a:buClr>
            </a:pPr>
            <a:r>
              <a:rPr lang="ru-RU" b="1" smtClean="0">
                <a:solidFill>
                  <a:srgbClr val="003300"/>
                </a:solidFill>
                <a:effectLst/>
                <a:latin typeface="Georgia" pitchFamily="18" charset="0"/>
              </a:rPr>
              <a:t>Я очень обижен,  это слишком                                      серьёзно!</a:t>
            </a:r>
          </a:p>
        </p:txBody>
      </p:sp>
      <p:pic>
        <p:nvPicPr>
          <p:cNvPr id="12292" name="Picture 9" descr="115059_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263" y="1628775"/>
            <a:ext cx="360045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260350"/>
            <a:ext cx="4978400" cy="960438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3A1D00"/>
                </a:solidFill>
                <a:effectLst/>
                <a:latin typeface="Georgia" pitchFamily="18" charset="0"/>
              </a:rPr>
              <a:t>ОТКАЗ</a:t>
            </a:r>
          </a:p>
        </p:txBody>
      </p:sp>
      <p:sp>
        <p:nvSpPr>
          <p:cNvPr id="1434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50825" y="1700213"/>
            <a:ext cx="5689600" cy="46085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3300"/>
              </a:buClr>
              <a:defRPr/>
            </a:pPr>
            <a:r>
              <a:rPr lang="ru-RU" b="1" dirty="0" smtClean="0">
                <a:solidFill>
                  <a:srgbClr val="003300"/>
                </a:solidFill>
                <a:effectLst/>
                <a:latin typeface="Georgia" pitchFamily="18" charset="0"/>
              </a:rPr>
              <a:t>Нет!</a:t>
            </a:r>
          </a:p>
          <a:p>
            <a:pPr eaLnBrk="1" hangingPunct="1">
              <a:lnSpc>
                <a:spcPct val="80000"/>
              </a:lnSpc>
              <a:buClr>
                <a:srgbClr val="003300"/>
              </a:buClr>
              <a:defRPr/>
            </a:pPr>
            <a:endParaRPr lang="ru-RU" b="1" dirty="0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3300"/>
              </a:buClr>
              <a:defRPr/>
            </a:pPr>
            <a:r>
              <a:rPr lang="ru-RU" b="1" dirty="0" smtClean="0">
                <a:solidFill>
                  <a:srgbClr val="003300"/>
                </a:solidFill>
                <a:effectLst/>
                <a:latin typeface="Georgia" pitchFamily="18" charset="0"/>
              </a:rPr>
              <a:t>Нет, я не пойду с Вами!</a:t>
            </a:r>
          </a:p>
          <a:p>
            <a:pPr eaLnBrk="1" hangingPunct="1">
              <a:lnSpc>
                <a:spcPct val="80000"/>
              </a:lnSpc>
              <a:buClr>
                <a:srgbClr val="003300"/>
              </a:buClr>
              <a:defRPr/>
            </a:pPr>
            <a:endParaRPr lang="ru-RU" b="1" dirty="0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3300"/>
              </a:buClr>
              <a:defRPr/>
            </a:pPr>
            <a:r>
              <a:rPr lang="ru-RU" b="1" dirty="0" smtClean="0">
                <a:solidFill>
                  <a:srgbClr val="003300"/>
                </a:solidFill>
                <a:effectLst/>
                <a:latin typeface="Georgia" pitchFamily="18" charset="0"/>
              </a:rPr>
              <a:t>Нет, спасибо.</a:t>
            </a:r>
          </a:p>
          <a:p>
            <a:pPr eaLnBrk="1" hangingPunct="1">
              <a:lnSpc>
                <a:spcPct val="80000"/>
              </a:lnSpc>
              <a:buClr>
                <a:srgbClr val="003300"/>
              </a:buClr>
              <a:defRPr/>
            </a:pPr>
            <a:endParaRPr lang="ru-RU" b="1" dirty="0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3300"/>
              </a:buClr>
              <a:defRPr/>
            </a:pPr>
            <a:r>
              <a:rPr lang="ru-RU" b="1" dirty="0" smtClean="0">
                <a:solidFill>
                  <a:srgbClr val="003300"/>
                </a:solidFill>
                <a:effectLst/>
                <a:latin typeface="Georgia" pitchFamily="18" charset="0"/>
              </a:rPr>
              <a:t>Я не хочу!</a:t>
            </a:r>
          </a:p>
          <a:p>
            <a:pPr eaLnBrk="1" hangingPunct="1">
              <a:lnSpc>
                <a:spcPct val="80000"/>
              </a:lnSpc>
              <a:buClr>
                <a:srgbClr val="003300"/>
              </a:buClr>
              <a:defRPr/>
            </a:pPr>
            <a:endParaRPr lang="ru-RU" b="1" dirty="0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3300"/>
              </a:buClr>
              <a:defRPr/>
            </a:pPr>
            <a:r>
              <a:rPr lang="ru-RU" b="1" dirty="0" smtClean="0">
                <a:solidFill>
                  <a:srgbClr val="003300"/>
                </a:solidFill>
                <a:effectLst/>
                <a:latin typeface="Georgia" pitchFamily="18" charset="0"/>
              </a:rPr>
              <a:t>Извините, я не хочу.</a:t>
            </a:r>
          </a:p>
          <a:p>
            <a:pPr eaLnBrk="1" hangingPunct="1">
              <a:lnSpc>
                <a:spcPct val="80000"/>
              </a:lnSpc>
              <a:buClr>
                <a:srgbClr val="003300"/>
              </a:buClr>
              <a:defRPr/>
            </a:pPr>
            <a:endParaRPr lang="ru-RU" b="1" dirty="0" smtClean="0">
              <a:solidFill>
                <a:srgbClr val="003300"/>
              </a:solidFill>
              <a:latin typeface="Georgia" pitchFamily="18" charset="0"/>
            </a:endParaRPr>
          </a:p>
        </p:txBody>
      </p:sp>
      <p:pic>
        <p:nvPicPr>
          <p:cNvPr id="13316" name="Picture 10" descr="ada2ce7a5984[2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4525" y="1628775"/>
            <a:ext cx="31019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2500" y="3573463"/>
            <a:ext cx="5651500" cy="29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260350"/>
            <a:ext cx="5699125" cy="865188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3A1D00"/>
                </a:solidFill>
                <a:effectLst/>
                <a:latin typeface="Georgia" pitchFamily="18" charset="0"/>
              </a:rPr>
              <a:t>ТРЕБОВАНИЕ</a:t>
            </a:r>
          </a:p>
        </p:txBody>
      </p:sp>
      <p:sp>
        <p:nvSpPr>
          <p:cNvPr id="14340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5113338" cy="54006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3300"/>
              </a:buClr>
            </a:pPr>
            <a:r>
              <a:rPr lang="ru-RU" sz="2800" b="1" smtClean="0">
                <a:solidFill>
                  <a:srgbClr val="003300"/>
                </a:solidFill>
                <a:effectLst/>
                <a:latin typeface="Georgia" pitchFamily="18" charset="0"/>
              </a:rPr>
              <a:t>Немедленно отдайте!</a:t>
            </a:r>
          </a:p>
          <a:p>
            <a:pPr eaLnBrk="1" hangingPunct="1">
              <a:lnSpc>
                <a:spcPct val="80000"/>
              </a:lnSpc>
              <a:buClr>
                <a:srgbClr val="003300"/>
              </a:buClr>
            </a:pPr>
            <a:endParaRPr lang="ru-RU" sz="2800" b="1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3300"/>
              </a:buClr>
            </a:pPr>
            <a:r>
              <a:rPr lang="ru-RU" sz="2800" b="1" smtClean="0">
                <a:solidFill>
                  <a:srgbClr val="003300"/>
                </a:solidFill>
                <a:effectLst/>
                <a:latin typeface="Georgia" pitchFamily="18" charset="0"/>
              </a:rPr>
              <a:t>Я требую!</a:t>
            </a:r>
          </a:p>
          <a:p>
            <a:pPr eaLnBrk="1" hangingPunct="1">
              <a:lnSpc>
                <a:spcPct val="80000"/>
              </a:lnSpc>
              <a:buClr>
                <a:srgbClr val="003300"/>
              </a:buClr>
            </a:pPr>
            <a:endParaRPr lang="ru-RU" sz="2800" b="1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3300"/>
              </a:buClr>
            </a:pPr>
            <a:r>
              <a:rPr lang="ru-RU" sz="2800" b="1" smtClean="0">
                <a:solidFill>
                  <a:srgbClr val="003300"/>
                </a:solidFill>
                <a:effectLst/>
                <a:latin typeface="Georgia" pitchFamily="18" charset="0"/>
              </a:rPr>
              <a:t>Прекратите сейчас же!</a:t>
            </a:r>
          </a:p>
          <a:p>
            <a:pPr eaLnBrk="1" hangingPunct="1">
              <a:lnSpc>
                <a:spcPct val="80000"/>
              </a:lnSpc>
              <a:buClr>
                <a:srgbClr val="003300"/>
              </a:buClr>
            </a:pPr>
            <a:endParaRPr lang="ru-RU" sz="2800" b="1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3300"/>
              </a:buClr>
            </a:pPr>
            <a:r>
              <a:rPr lang="ru-RU" sz="2800" b="1" smtClean="0">
                <a:solidFill>
                  <a:srgbClr val="003300"/>
                </a:solidFill>
                <a:effectLst/>
                <a:latin typeface="Georgia" pitchFamily="18" charset="0"/>
              </a:rPr>
              <a:t>А ну, перестань!</a:t>
            </a:r>
          </a:p>
          <a:p>
            <a:pPr eaLnBrk="1" hangingPunct="1">
              <a:lnSpc>
                <a:spcPct val="80000"/>
              </a:lnSpc>
              <a:buClr>
                <a:srgbClr val="003300"/>
              </a:buClr>
            </a:pPr>
            <a:endParaRPr lang="ru-RU" sz="2800" b="1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3300"/>
              </a:buClr>
            </a:pPr>
            <a:r>
              <a:rPr lang="ru-RU" sz="2800" b="1" smtClean="0">
                <a:solidFill>
                  <a:srgbClr val="003300"/>
                </a:solidFill>
                <a:effectLst/>
                <a:latin typeface="Georgia" pitchFamily="18" charset="0"/>
              </a:rPr>
              <a:t>Я позову                                 на помощь!</a:t>
            </a:r>
          </a:p>
          <a:p>
            <a:pPr eaLnBrk="1" hangingPunct="1">
              <a:lnSpc>
                <a:spcPct val="80000"/>
              </a:lnSpc>
              <a:buClr>
                <a:srgbClr val="003300"/>
              </a:buClr>
            </a:pPr>
            <a:endParaRPr lang="ru-RU" sz="2800" b="1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3300"/>
              </a:buClr>
            </a:pPr>
            <a:r>
              <a:rPr lang="ru-RU" sz="2800" b="1" smtClean="0">
                <a:solidFill>
                  <a:srgbClr val="003300"/>
                </a:solidFill>
                <a:effectLst/>
                <a:latin typeface="Georgia" pitchFamily="18" charset="0"/>
              </a:rPr>
              <a:t>Я расскажу               родителям!</a:t>
            </a: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063" y="1700213"/>
            <a:ext cx="3251200" cy="454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3A1D00"/>
                </a:solidFill>
                <a:effectLst/>
                <a:latin typeface="Georgia" pitchFamily="18" charset="0"/>
              </a:rPr>
              <a:t>СЛУШАНИЕ </a:t>
            </a:r>
            <a:br>
              <a:rPr lang="ru-RU" b="1" smtClean="0">
                <a:solidFill>
                  <a:srgbClr val="3A1D00"/>
                </a:solidFill>
                <a:effectLst/>
                <a:latin typeface="Georgia" pitchFamily="18" charset="0"/>
              </a:rPr>
            </a:br>
            <a:r>
              <a:rPr lang="ru-RU" sz="4000" b="1" smtClean="0">
                <a:solidFill>
                  <a:srgbClr val="3A1D00"/>
                </a:solidFill>
                <a:effectLst/>
                <a:latin typeface="Georgia" pitchFamily="18" charset="0"/>
              </a:rPr>
              <a:t>(база для взаимодействия)</a:t>
            </a:r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50825" y="2060575"/>
            <a:ext cx="5483225" cy="45370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3300"/>
              </a:buClr>
              <a:defRPr/>
            </a:pPr>
            <a:r>
              <a:rPr lang="ru-RU" sz="2800" b="1" dirty="0" smtClean="0">
                <a:solidFill>
                  <a:srgbClr val="003300"/>
                </a:solidFill>
                <a:effectLst/>
                <a:latin typeface="Georgia" pitchFamily="18" charset="0"/>
              </a:rPr>
              <a:t>Чтение книг.</a:t>
            </a:r>
          </a:p>
          <a:p>
            <a:pPr eaLnBrk="1" hangingPunct="1">
              <a:lnSpc>
                <a:spcPct val="80000"/>
              </a:lnSpc>
              <a:buClr>
                <a:srgbClr val="003300"/>
              </a:buClr>
              <a:defRPr/>
            </a:pPr>
            <a:endParaRPr lang="ru-RU" sz="2800" b="1" dirty="0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3300"/>
              </a:buClr>
              <a:defRPr/>
            </a:pPr>
            <a:r>
              <a:rPr lang="ru-RU" sz="2800" b="1" dirty="0" smtClean="0">
                <a:solidFill>
                  <a:srgbClr val="003300"/>
                </a:solidFill>
                <a:effectLst/>
                <a:latin typeface="Georgia" pitchFamily="18" charset="0"/>
              </a:rPr>
              <a:t>Содержательные </a:t>
            </a:r>
          </a:p>
          <a:p>
            <a:pPr eaLnBrk="1" hangingPunct="1">
              <a:lnSpc>
                <a:spcPct val="80000"/>
              </a:lnSpc>
              <a:buClr>
                <a:srgbClr val="003300"/>
              </a:buClr>
              <a:defRPr/>
            </a:pPr>
            <a:endParaRPr lang="ru-RU" sz="2800" b="1" dirty="0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3300"/>
              </a:buClr>
              <a:defRPr/>
            </a:pPr>
            <a:r>
              <a:rPr lang="ru-RU" sz="2800" b="1" dirty="0" smtClean="0">
                <a:solidFill>
                  <a:srgbClr val="003300"/>
                </a:solidFill>
                <a:effectLst/>
                <a:latin typeface="Georgia" pitchFamily="18" charset="0"/>
              </a:rPr>
              <a:t>Разговоры.</a:t>
            </a:r>
          </a:p>
          <a:p>
            <a:pPr eaLnBrk="1" hangingPunct="1">
              <a:lnSpc>
                <a:spcPct val="80000"/>
              </a:lnSpc>
              <a:buClr>
                <a:srgbClr val="003300"/>
              </a:buClr>
              <a:defRPr/>
            </a:pPr>
            <a:endParaRPr lang="ru-RU" sz="2800" b="1" dirty="0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3300"/>
              </a:buClr>
              <a:defRPr/>
            </a:pPr>
            <a:r>
              <a:rPr lang="ru-RU" sz="2800" b="1" dirty="0" smtClean="0">
                <a:solidFill>
                  <a:srgbClr val="003300"/>
                </a:solidFill>
                <a:effectLst/>
                <a:latin typeface="Georgia" pitchFamily="18" charset="0"/>
              </a:rPr>
              <a:t>Детские аудиокассеты.</a:t>
            </a:r>
          </a:p>
          <a:p>
            <a:pPr eaLnBrk="1" hangingPunct="1">
              <a:lnSpc>
                <a:spcPct val="80000"/>
              </a:lnSpc>
              <a:buClr>
                <a:srgbClr val="003300"/>
              </a:buClr>
              <a:defRPr/>
            </a:pPr>
            <a:endParaRPr lang="ru-RU" sz="2800" b="1" dirty="0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3300"/>
              </a:buClr>
              <a:defRPr/>
            </a:pPr>
            <a:r>
              <a:rPr lang="ru-RU" sz="2800" b="1" dirty="0" smtClean="0">
                <a:solidFill>
                  <a:srgbClr val="003300"/>
                </a:solidFill>
                <a:effectLst/>
                <a:latin typeface="Georgia" pitchFamily="18" charset="0"/>
              </a:rPr>
              <a:t>Совместное </a:t>
            </a:r>
          </a:p>
          <a:p>
            <a:pPr eaLnBrk="1" hangingPunct="1">
              <a:lnSpc>
                <a:spcPct val="80000"/>
              </a:lnSpc>
              <a:buClr>
                <a:srgbClr val="003300"/>
              </a:buClr>
              <a:defRPr/>
            </a:pPr>
            <a:r>
              <a:rPr lang="ru-RU" sz="2800" b="1" dirty="0" smtClean="0">
                <a:solidFill>
                  <a:srgbClr val="003300"/>
                </a:solidFill>
                <a:effectLst/>
                <a:latin typeface="Georgia" pitchFamily="18" charset="0"/>
              </a:rPr>
              <a:t>выдумывание историй.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b="1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7338" y="2997200"/>
            <a:ext cx="3776662" cy="365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182563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3A1D00"/>
                </a:solidFill>
                <a:latin typeface="Times New Roman" pitchFamily="18" charset="0"/>
                <a:cs typeface="Arial" charset="0"/>
              </a:rPr>
              <a:t>Коммуникативные умения, которыми должен владеть</a:t>
            </a:r>
          </a:p>
          <a:p>
            <a:pPr algn="ctr"/>
            <a:r>
              <a:rPr lang="ru-RU" sz="2400" b="1">
                <a:solidFill>
                  <a:srgbClr val="3A1D00"/>
                </a:solidFill>
                <a:latin typeface="Times New Roman" pitchFamily="18" charset="0"/>
                <a:cs typeface="Arial" charset="0"/>
              </a:rPr>
              <a:t>к школе каждый ребенок согласно психологическим критериям готовности к школе: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179388" y="1412875"/>
            <a:ext cx="7345362" cy="531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b="1">
                <a:solidFill>
                  <a:srgbClr val="003300"/>
                </a:solidFill>
                <a:latin typeface="Georgia" pitchFamily="18" charset="0"/>
              </a:rPr>
              <a:t>Приветствие.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b="1">
                <a:solidFill>
                  <a:srgbClr val="003300"/>
                </a:solidFill>
                <a:latin typeface="Georgia" pitchFamily="18" charset="0"/>
              </a:rPr>
              <a:t>Прощание.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b="1">
                <a:solidFill>
                  <a:srgbClr val="003300"/>
                </a:solidFill>
                <a:latin typeface="Georgia" pitchFamily="18" charset="0"/>
              </a:rPr>
              <a:t>Обращение.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b="1">
                <a:solidFill>
                  <a:srgbClr val="003300"/>
                </a:solidFill>
                <a:latin typeface="Georgia" pitchFamily="18" charset="0"/>
              </a:rPr>
              <a:t>Просьба о помощи, поддержке, услуге.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b="1">
                <a:solidFill>
                  <a:srgbClr val="003300"/>
                </a:solidFill>
                <a:latin typeface="Georgia" pitchFamily="18" charset="0"/>
              </a:rPr>
              <a:t>Оказание помощи, поддержки, услуги.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b="1">
                <a:solidFill>
                  <a:srgbClr val="003300"/>
                </a:solidFill>
                <a:latin typeface="Georgia" pitchFamily="18" charset="0"/>
              </a:rPr>
              <a:t>Благодарность.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b="1">
                <a:solidFill>
                  <a:srgbClr val="003300"/>
                </a:solidFill>
                <a:latin typeface="Georgia" pitchFamily="18" charset="0"/>
              </a:rPr>
              <a:t>Принятие благодарности.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b="1">
                <a:solidFill>
                  <a:srgbClr val="003300"/>
                </a:solidFill>
                <a:latin typeface="Georgia" pitchFamily="18" charset="0"/>
              </a:rPr>
              <a:t>Извинение.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b="1">
                <a:solidFill>
                  <a:srgbClr val="003300"/>
                </a:solidFill>
                <a:latin typeface="Georgia" pitchFamily="18" charset="0"/>
              </a:rPr>
              <a:t>Принятие извинения.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b="1">
                <a:solidFill>
                  <a:srgbClr val="003300"/>
                </a:solidFill>
                <a:latin typeface="Georgia" pitchFamily="18" charset="0"/>
              </a:rPr>
              <a:t>Отказ.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b="1">
                <a:solidFill>
                  <a:srgbClr val="003300"/>
                </a:solidFill>
                <a:latin typeface="Georgia" pitchFamily="18" charset="0"/>
              </a:rPr>
              <a:t>Требование.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b="1">
                <a:solidFill>
                  <a:srgbClr val="003300"/>
                </a:solidFill>
                <a:latin typeface="Georgia" pitchFamily="18" charset="0"/>
              </a:rPr>
              <a:t>Слушание.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endParaRPr lang="ru-RU" b="1">
              <a:latin typeface="Georgia" pitchFamily="18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60350"/>
            <a:ext cx="6130925" cy="887413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3A1D00"/>
                </a:solidFill>
                <a:effectLst/>
                <a:latin typeface="Georgia" pitchFamily="18" charset="0"/>
              </a:rPr>
              <a:t>ПРИВЕТСТВИЕ</a:t>
            </a:r>
          </a:p>
        </p:txBody>
      </p:sp>
      <p:sp>
        <p:nvSpPr>
          <p:cNvPr id="409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995738" y="1412875"/>
            <a:ext cx="4824412" cy="47625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003300"/>
                </a:solidFill>
                <a:effectLst/>
                <a:latin typeface="Georgia" pitchFamily="18" charset="0"/>
              </a:rPr>
              <a:t>Здравствуйте.</a:t>
            </a:r>
          </a:p>
          <a:p>
            <a:pPr eaLnBrk="1" hangingPunct="1">
              <a:buFont typeface="Wingdings" pitchFamily="2" charset="2"/>
              <a:buNone/>
            </a:pPr>
            <a:endParaRPr lang="ru-RU" sz="1400" b="1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/>
            <a:r>
              <a:rPr lang="ru-RU" sz="3600" b="1" smtClean="0">
                <a:solidFill>
                  <a:srgbClr val="003300"/>
                </a:solidFill>
                <a:effectLst/>
                <a:latin typeface="Georgia" pitchFamily="18" charset="0"/>
              </a:rPr>
              <a:t>Доброе утро (день, вечер).</a:t>
            </a:r>
          </a:p>
          <a:p>
            <a:pPr eaLnBrk="1" hangingPunct="1">
              <a:buFont typeface="Wingdings" pitchFamily="2" charset="2"/>
              <a:buNone/>
            </a:pPr>
            <a:endParaRPr lang="ru-RU" sz="1400" b="1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/>
            <a:r>
              <a:rPr lang="ru-RU" sz="3600" b="1" smtClean="0">
                <a:solidFill>
                  <a:srgbClr val="003300"/>
                </a:solidFill>
                <a:effectLst/>
                <a:latin typeface="Georgia" pitchFamily="18" charset="0"/>
              </a:rPr>
              <a:t>Привет.</a:t>
            </a:r>
          </a:p>
          <a:p>
            <a:pPr eaLnBrk="1" hangingPunct="1">
              <a:buFont typeface="Wingdings" pitchFamily="2" charset="2"/>
              <a:buNone/>
            </a:pPr>
            <a:endParaRPr lang="ru-RU" sz="1400" b="1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/>
            <a:r>
              <a:rPr lang="ru-RU" sz="3600" b="1" smtClean="0">
                <a:solidFill>
                  <a:srgbClr val="003300"/>
                </a:solidFill>
                <a:effectLst/>
                <a:latin typeface="Georgia" pitchFamily="18" charset="0"/>
              </a:rPr>
              <a:t>Приветственные жесты.</a:t>
            </a:r>
          </a:p>
        </p:txBody>
      </p:sp>
      <p:pic>
        <p:nvPicPr>
          <p:cNvPr id="4100" name="Picture 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052513"/>
            <a:ext cx="34575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>
          <a:xfrm>
            <a:off x="1476375" y="333375"/>
            <a:ext cx="5051425" cy="1031875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3A1D00"/>
                </a:solidFill>
                <a:effectLst/>
                <a:latin typeface="Georgia" pitchFamily="18" charset="0"/>
              </a:rPr>
              <a:t>ПРОЩАНИЕ</a:t>
            </a:r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50825" y="1700213"/>
            <a:ext cx="4895850" cy="4176712"/>
          </a:xfrm>
        </p:spPr>
        <p:txBody>
          <a:bodyPr/>
          <a:lstStyle/>
          <a:p>
            <a:pPr eaLnBrk="1" hangingPunct="1">
              <a:buClr>
                <a:srgbClr val="003300"/>
              </a:buClr>
              <a:defRPr/>
            </a:pPr>
            <a:r>
              <a:rPr lang="ru-RU" sz="2800" b="1" dirty="0" smtClean="0">
                <a:solidFill>
                  <a:srgbClr val="003300"/>
                </a:solidFill>
                <a:latin typeface="Georgia" pitchFamily="18" charset="0"/>
              </a:rPr>
              <a:t>До свидания.</a:t>
            </a:r>
          </a:p>
          <a:p>
            <a:pPr eaLnBrk="1" hangingPunct="1">
              <a:buClr>
                <a:srgbClr val="003300"/>
              </a:buClr>
              <a:defRPr/>
            </a:pPr>
            <a:r>
              <a:rPr lang="ru-RU" sz="2800" b="1" dirty="0" smtClean="0">
                <a:solidFill>
                  <a:srgbClr val="003300"/>
                </a:solidFill>
                <a:latin typeface="Georgia" pitchFamily="18" charset="0"/>
              </a:rPr>
              <a:t>До встречи.</a:t>
            </a:r>
          </a:p>
          <a:p>
            <a:pPr eaLnBrk="1" hangingPunct="1">
              <a:buClr>
                <a:srgbClr val="003300"/>
              </a:buClr>
              <a:defRPr/>
            </a:pPr>
            <a:r>
              <a:rPr lang="ru-RU" sz="2800" b="1" dirty="0" smtClean="0">
                <a:solidFill>
                  <a:srgbClr val="003300"/>
                </a:solidFill>
                <a:latin typeface="Georgia" pitchFamily="18" charset="0"/>
              </a:rPr>
              <a:t>Пока.</a:t>
            </a:r>
          </a:p>
          <a:p>
            <a:pPr eaLnBrk="1" hangingPunct="1">
              <a:buClr>
                <a:srgbClr val="003300"/>
              </a:buClr>
              <a:defRPr/>
            </a:pPr>
            <a:r>
              <a:rPr lang="ru-RU" sz="2800" b="1" dirty="0" smtClean="0">
                <a:solidFill>
                  <a:srgbClr val="003300"/>
                </a:solidFill>
                <a:latin typeface="Georgia" pitchFamily="18" charset="0"/>
              </a:rPr>
              <a:t>Удачи.</a:t>
            </a:r>
          </a:p>
          <a:p>
            <a:pPr eaLnBrk="1" hangingPunct="1">
              <a:buClr>
                <a:srgbClr val="003300"/>
              </a:buClr>
              <a:defRPr/>
            </a:pPr>
            <a:r>
              <a:rPr lang="ru-RU" sz="2800" b="1" dirty="0" smtClean="0">
                <a:solidFill>
                  <a:srgbClr val="003300"/>
                </a:solidFill>
                <a:latin typeface="Georgia" pitchFamily="18" charset="0"/>
              </a:rPr>
              <a:t>Счастливо.</a:t>
            </a:r>
          </a:p>
          <a:p>
            <a:pPr eaLnBrk="1" hangingPunct="1">
              <a:buClr>
                <a:srgbClr val="003300"/>
              </a:buClr>
              <a:defRPr/>
            </a:pPr>
            <a:r>
              <a:rPr lang="ru-RU" sz="2800" b="1" dirty="0" smtClean="0">
                <a:solidFill>
                  <a:srgbClr val="003300"/>
                </a:solidFill>
                <a:latin typeface="Georgia" pitchFamily="18" charset="0"/>
              </a:rPr>
              <a:t>Всего доброго.</a:t>
            </a:r>
          </a:p>
          <a:p>
            <a:pPr eaLnBrk="1" hangingPunct="1">
              <a:buClr>
                <a:srgbClr val="003300"/>
              </a:buClr>
              <a:defRPr/>
            </a:pPr>
            <a:r>
              <a:rPr lang="ru-RU" sz="2800" b="1" dirty="0" smtClean="0">
                <a:solidFill>
                  <a:srgbClr val="003300"/>
                </a:solidFill>
                <a:latin typeface="Georgia" pitchFamily="18" charset="0"/>
              </a:rPr>
              <a:t>Доброй ночи (спокойной ночи).</a:t>
            </a:r>
          </a:p>
          <a:p>
            <a:pPr eaLnBrk="1" hangingPunct="1">
              <a:defRPr/>
            </a:pPr>
            <a:endParaRPr lang="ru-RU" sz="2800" dirty="0" smtClean="0">
              <a:solidFill>
                <a:srgbClr val="003300"/>
              </a:solidFill>
            </a:endParaRPr>
          </a:p>
        </p:txBody>
      </p:sp>
      <p:pic>
        <p:nvPicPr>
          <p:cNvPr id="5124" name="Picture 18" descr="15850904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08475" y="1196975"/>
            <a:ext cx="483552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333375"/>
            <a:ext cx="5700712" cy="671513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3A1D00"/>
                </a:solidFill>
                <a:effectLst/>
                <a:latin typeface="Georgia" pitchFamily="18" charset="0"/>
              </a:rPr>
              <a:t>ОБРАЩЕНИЕ</a:t>
            </a:r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5580062" cy="46085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3300"/>
              </a:buClr>
              <a:defRPr/>
            </a:pPr>
            <a:r>
              <a:rPr lang="ru-RU" b="1" dirty="0" smtClean="0">
                <a:solidFill>
                  <a:srgbClr val="003300"/>
                </a:solidFill>
                <a:effectLst/>
                <a:latin typeface="Georgia" pitchFamily="18" charset="0"/>
              </a:rPr>
              <a:t>Мама (папа, девочка).</a:t>
            </a:r>
          </a:p>
          <a:p>
            <a:pPr eaLnBrk="1" hangingPunct="1">
              <a:lnSpc>
                <a:spcPct val="80000"/>
              </a:lnSpc>
              <a:buClr>
                <a:srgbClr val="003300"/>
              </a:buClr>
              <a:buFont typeface="Wingdings" pitchFamily="2" charset="2"/>
              <a:buNone/>
              <a:defRPr/>
            </a:pPr>
            <a:endParaRPr lang="ru-RU" sz="1400" b="1" dirty="0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3300"/>
              </a:buClr>
              <a:defRPr/>
            </a:pPr>
            <a:r>
              <a:rPr lang="ru-RU" b="1" dirty="0" smtClean="0">
                <a:solidFill>
                  <a:srgbClr val="003300"/>
                </a:solidFill>
                <a:effectLst/>
                <a:latin typeface="Georgia" pitchFamily="18" charset="0"/>
              </a:rPr>
              <a:t> Имя.</a:t>
            </a:r>
          </a:p>
          <a:p>
            <a:pPr eaLnBrk="1" hangingPunct="1">
              <a:lnSpc>
                <a:spcPct val="80000"/>
              </a:lnSpc>
              <a:buClr>
                <a:srgbClr val="003300"/>
              </a:buClr>
              <a:buFont typeface="Wingdings" pitchFamily="2" charset="2"/>
              <a:buNone/>
              <a:defRPr/>
            </a:pPr>
            <a:endParaRPr lang="ru-RU" sz="1400" b="1" dirty="0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3300"/>
              </a:buClr>
              <a:defRPr/>
            </a:pPr>
            <a:r>
              <a:rPr lang="ru-RU" b="1" dirty="0" smtClean="0">
                <a:solidFill>
                  <a:srgbClr val="003300"/>
                </a:solidFill>
                <a:effectLst/>
                <a:latin typeface="Georgia" pitchFamily="18" charset="0"/>
              </a:rPr>
              <a:t> Послушайте.</a:t>
            </a:r>
          </a:p>
          <a:p>
            <a:pPr eaLnBrk="1" hangingPunct="1">
              <a:lnSpc>
                <a:spcPct val="80000"/>
              </a:lnSpc>
              <a:buClr>
                <a:srgbClr val="003300"/>
              </a:buClr>
              <a:buFont typeface="Wingdings" pitchFamily="2" charset="2"/>
              <a:buNone/>
              <a:defRPr/>
            </a:pPr>
            <a:endParaRPr lang="ru-RU" sz="1400" b="1" dirty="0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3300"/>
              </a:buClr>
              <a:defRPr/>
            </a:pPr>
            <a:r>
              <a:rPr lang="ru-RU" b="1" dirty="0" smtClean="0">
                <a:solidFill>
                  <a:srgbClr val="003300"/>
                </a:solidFill>
                <a:effectLst/>
                <a:latin typeface="Georgia" pitchFamily="18" charset="0"/>
              </a:rPr>
              <a:t> Извините.</a:t>
            </a:r>
          </a:p>
          <a:p>
            <a:pPr eaLnBrk="1" hangingPunct="1">
              <a:lnSpc>
                <a:spcPct val="80000"/>
              </a:lnSpc>
              <a:buClr>
                <a:srgbClr val="003300"/>
              </a:buClr>
              <a:buFont typeface="Wingdings" pitchFamily="2" charset="2"/>
              <a:buNone/>
              <a:defRPr/>
            </a:pPr>
            <a:endParaRPr lang="ru-RU" sz="1400" b="1" dirty="0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3300"/>
              </a:buClr>
              <a:defRPr/>
            </a:pPr>
            <a:r>
              <a:rPr lang="ru-RU" b="1" dirty="0" smtClean="0">
                <a:solidFill>
                  <a:srgbClr val="003300"/>
                </a:solidFill>
                <a:effectLst/>
                <a:latin typeface="Georgia" pitchFamily="18" charset="0"/>
              </a:rPr>
              <a:t> Могу я к Вам  обратиться?</a:t>
            </a:r>
          </a:p>
          <a:p>
            <a:pPr eaLnBrk="1" hangingPunct="1">
              <a:lnSpc>
                <a:spcPct val="80000"/>
              </a:lnSpc>
              <a:buClr>
                <a:srgbClr val="003300"/>
              </a:buClr>
              <a:buFont typeface="Wingdings" pitchFamily="2" charset="2"/>
              <a:buNone/>
              <a:defRPr/>
            </a:pPr>
            <a:endParaRPr lang="ru-RU" sz="1400" b="1" dirty="0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3300"/>
              </a:buClr>
              <a:defRPr/>
            </a:pPr>
            <a:r>
              <a:rPr lang="ru-RU" b="1" dirty="0" smtClean="0">
                <a:solidFill>
                  <a:srgbClr val="003300"/>
                </a:solidFill>
                <a:effectLst/>
                <a:latin typeface="Georgia" pitchFamily="18" charset="0"/>
              </a:rPr>
              <a:t> Жесты.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b="1" dirty="0" smtClean="0">
              <a:solidFill>
                <a:srgbClr val="003300"/>
              </a:solidFill>
              <a:latin typeface="Georgia" pitchFamily="18" charset="0"/>
            </a:endParaRPr>
          </a:p>
        </p:txBody>
      </p:sp>
      <p:pic>
        <p:nvPicPr>
          <p:cNvPr id="6148" name="Picture 12"/>
          <p:cNvPicPr>
            <a:picLocks noChangeAspect="1" noChangeArrowheads="1"/>
          </p:cNvPicPr>
          <p:nvPr/>
        </p:nvPicPr>
        <p:blipFill>
          <a:blip r:embed="rId2" cstate="email"/>
          <a:srcRect l="6404" r="28004"/>
          <a:stretch>
            <a:fillRect/>
          </a:stretch>
        </p:blipFill>
        <p:spPr bwMode="auto">
          <a:xfrm>
            <a:off x="6227763" y="1125538"/>
            <a:ext cx="2628900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170862" cy="13716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3A1D00"/>
                </a:solidFill>
                <a:effectLst/>
                <a:latin typeface="Georgia" pitchFamily="18" charset="0"/>
              </a:rPr>
              <a:t>ПРОСЬБА О ПОМОЩИ, УСЛУГЕ, ПОДДЕРЖКЕ</a:t>
            </a:r>
          </a:p>
        </p:txBody>
      </p:sp>
      <p:sp>
        <p:nvSpPr>
          <p:cNvPr id="7171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50825" y="1989138"/>
            <a:ext cx="5483225" cy="4114800"/>
          </a:xfrm>
        </p:spPr>
        <p:txBody>
          <a:bodyPr/>
          <a:lstStyle/>
          <a:p>
            <a:pPr eaLnBrk="1" hangingPunct="1">
              <a:buClr>
                <a:srgbClr val="003300"/>
              </a:buClr>
            </a:pPr>
            <a:r>
              <a:rPr lang="ru-RU" b="1" smtClean="0">
                <a:solidFill>
                  <a:srgbClr val="003300"/>
                </a:solidFill>
                <a:effectLst/>
                <a:latin typeface="Georgia" pitchFamily="18" charset="0"/>
              </a:rPr>
              <a:t>Помогите мне, пожалуйста.</a:t>
            </a:r>
          </a:p>
          <a:p>
            <a:pPr eaLnBrk="1" hangingPunct="1">
              <a:buClr>
                <a:srgbClr val="003300"/>
              </a:buClr>
            </a:pPr>
            <a:endParaRPr lang="ru-RU" b="1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>
              <a:buClr>
                <a:srgbClr val="003300"/>
              </a:buClr>
            </a:pPr>
            <a:r>
              <a:rPr lang="ru-RU" b="1" smtClean="0">
                <a:solidFill>
                  <a:srgbClr val="003300"/>
                </a:solidFill>
                <a:effectLst/>
                <a:latin typeface="Georgia" pitchFamily="18" charset="0"/>
              </a:rPr>
              <a:t>Разрешите пройти.</a:t>
            </a:r>
          </a:p>
          <a:p>
            <a:pPr eaLnBrk="1" hangingPunct="1">
              <a:buClr>
                <a:srgbClr val="003300"/>
              </a:buClr>
            </a:pPr>
            <a:endParaRPr lang="ru-RU" b="1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>
              <a:buClr>
                <a:srgbClr val="003300"/>
              </a:buClr>
            </a:pPr>
            <a:r>
              <a:rPr lang="ru-RU" b="1" smtClean="0">
                <a:solidFill>
                  <a:srgbClr val="003300"/>
                </a:solidFill>
                <a:effectLst/>
                <a:latin typeface="Georgia" pitchFamily="18" charset="0"/>
              </a:rPr>
              <a:t>Пожалуйста, подвиньтесь.</a:t>
            </a:r>
          </a:p>
        </p:txBody>
      </p:sp>
      <p:pic>
        <p:nvPicPr>
          <p:cNvPr id="7172" name="Picture 9" descr="78729569_2795685_MAUD_HUMPHREY_BOGART_58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063" y="2060575"/>
            <a:ext cx="3257550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7848600" cy="13716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3A1D00"/>
                </a:solidFill>
                <a:effectLst/>
                <a:latin typeface="Georgia" pitchFamily="18" charset="0"/>
              </a:rPr>
              <a:t>ОКАЗАНИЕ ПОМОЩИ, </a:t>
            </a:r>
            <a:br>
              <a:rPr lang="ru-RU" sz="4000" b="1" smtClean="0">
                <a:solidFill>
                  <a:srgbClr val="3A1D00"/>
                </a:solidFill>
                <a:effectLst/>
                <a:latin typeface="Georgia" pitchFamily="18" charset="0"/>
              </a:rPr>
            </a:br>
            <a:r>
              <a:rPr lang="ru-RU" sz="4000" b="1" smtClean="0">
                <a:solidFill>
                  <a:srgbClr val="3A1D00"/>
                </a:solidFill>
                <a:effectLst/>
                <a:latin typeface="Georgia" pitchFamily="18" charset="0"/>
              </a:rPr>
              <a:t>ПОДДЕРЖКИ,  УСЛУГИ </a:t>
            </a:r>
          </a:p>
        </p:txBody>
      </p:sp>
      <p:sp>
        <p:nvSpPr>
          <p:cNvPr id="819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50825" y="2133600"/>
            <a:ext cx="3960813" cy="4114800"/>
          </a:xfrm>
        </p:spPr>
        <p:txBody>
          <a:bodyPr/>
          <a:lstStyle/>
          <a:p>
            <a:pPr eaLnBrk="1" hangingPunct="1"/>
            <a:endParaRPr lang="ru-RU" sz="3600" b="1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>
              <a:buClr>
                <a:srgbClr val="003300"/>
              </a:buClr>
            </a:pPr>
            <a:r>
              <a:rPr lang="ru-RU" sz="3600" b="1" smtClean="0">
                <a:solidFill>
                  <a:srgbClr val="003300"/>
                </a:solidFill>
                <a:effectLst/>
                <a:latin typeface="Georgia" pitchFamily="18" charset="0"/>
              </a:rPr>
              <a:t>Давайте,               я Вам помогу.</a:t>
            </a:r>
          </a:p>
          <a:p>
            <a:pPr eaLnBrk="1" hangingPunct="1">
              <a:buClr>
                <a:srgbClr val="003300"/>
              </a:buClr>
              <a:buFont typeface="Wingdings" pitchFamily="2" charset="2"/>
              <a:buNone/>
            </a:pPr>
            <a:endParaRPr lang="ru-RU" sz="3600" b="1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>
              <a:buClr>
                <a:srgbClr val="003300"/>
              </a:buClr>
            </a:pPr>
            <a:r>
              <a:rPr lang="ru-RU" sz="3600" b="1" smtClean="0">
                <a:solidFill>
                  <a:srgbClr val="003300"/>
                </a:solidFill>
                <a:effectLst/>
                <a:latin typeface="Georgia" pitchFamily="18" charset="0"/>
              </a:rPr>
              <a:t>Тебе помочь?</a:t>
            </a:r>
          </a:p>
        </p:txBody>
      </p:sp>
      <p:pic>
        <p:nvPicPr>
          <p:cNvPr id="8196" name="Picture 8" descr="0_6fc3a_823a5493_XL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95775" y="1844675"/>
            <a:ext cx="4848225" cy="477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60350"/>
            <a:ext cx="7416800" cy="960438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3A1D00"/>
                </a:solidFill>
                <a:effectLst/>
              </a:rPr>
              <a:t> БЛАГОДАРНОСТЬ</a:t>
            </a:r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348038" y="1916113"/>
            <a:ext cx="5545137" cy="3816350"/>
          </a:xfrm>
        </p:spPr>
        <p:txBody>
          <a:bodyPr/>
          <a:lstStyle/>
          <a:p>
            <a:pPr eaLnBrk="1" hangingPunct="1">
              <a:buClr>
                <a:srgbClr val="003300"/>
              </a:buClr>
              <a:defRPr/>
            </a:pPr>
            <a:r>
              <a:rPr lang="ru-RU" b="1" dirty="0" smtClean="0">
                <a:solidFill>
                  <a:srgbClr val="003300"/>
                </a:solidFill>
                <a:effectLst/>
                <a:latin typeface="Georgia" pitchFamily="18" charset="0"/>
              </a:rPr>
              <a:t>Спасибо.</a:t>
            </a:r>
          </a:p>
          <a:p>
            <a:pPr eaLnBrk="1" hangingPunct="1">
              <a:buClr>
                <a:srgbClr val="003300"/>
              </a:buClr>
              <a:buFont typeface="Wingdings" pitchFamily="2" charset="2"/>
              <a:buNone/>
              <a:defRPr/>
            </a:pPr>
            <a:endParaRPr lang="ru-RU" b="1" dirty="0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>
              <a:buClr>
                <a:srgbClr val="003300"/>
              </a:buClr>
              <a:defRPr/>
            </a:pPr>
            <a:r>
              <a:rPr lang="ru-RU" b="1" dirty="0" smtClean="0">
                <a:solidFill>
                  <a:srgbClr val="003300"/>
                </a:solidFill>
                <a:effectLst/>
                <a:latin typeface="Georgia" pitchFamily="18" charset="0"/>
              </a:rPr>
              <a:t>Улыбка.</a:t>
            </a:r>
          </a:p>
          <a:p>
            <a:pPr eaLnBrk="1" hangingPunct="1">
              <a:buClr>
                <a:srgbClr val="003300"/>
              </a:buClr>
              <a:buFont typeface="Wingdings" pitchFamily="2" charset="2"/>
              <a:buNone/>
              <a:defRPr/>
            </a:pPr>
            <a:endParaRPr lang="ru-RU" b="1" dirty="0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>
              <a:buClr>
                <a:srgbClr val="003300"/>
              </a:buClr>
              <a:defRPr/>
            </a:pPr>
            <a:r>
              <a:rPr lang="ru-RU" b="1" dirty="0" smtClean="0">
                <a:solidFill>
                  <a:srgbClr val="003300"/>
                </a:solidFill>
                <a:effectLst/>
                <a:latin typeface="Georgia" pitchFamily="18" charset="0"/>
              </a:rPr>
              <a:t>Жесты: кивок головы, поклон.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b="1" dirty="0" smtClean="0">
              <a:latin typeface="Georgia" pitchFamily="18" charset="0"/>
            </a:endParaRPr>
          </a:p>
        </p:txBody>
      </p:sp>
      <p:pic>
        <p:nvPicPr>
          <p:cNvPr id="9220" name="Picture 8" descr="0_8e97a_fdd39f98_orig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96975"/>
            <a:ext cx="3438525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81000"/>
            <a:ext cx="8713787" cy="960438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3A1D00"/>
                </a:solidFill>
                <a:effectLst/>
                <a:latin typeface="Georgia" pitchFamily="18" charset="0"/>
              </a:rPr>
              <a:t>ПРИНЯТИЕ   БЛАГОДАРНОСТИ</a:t>
            </a:r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276600" y="1484313"/>
            <a:ext cx="5867400" cy="5084762"/>
          </a:xfrm>
        </p:spPr>
        <p:txBody>
          <a:bodyPr/>
          <a:lstStyle/>
          <a:p>
            <a:pPr eaLnBrk="1" hangingPunct="1">
              <a:buClr>
                <a:srgbClr val="003300"/>
              </a:buClr>
              <a:defRPr/>
            </a:pPr>
            <a:r>
              <a:rPr lang="ru-RU" b="1" dirty="0" smtClean="0">
                <a:solidFill>
                  <a:srgbClr val="003300"/>
                </a:solidFill>
                <a:effectLst/>
                <a:latin typeface="Georgia" pitchFamily="18" charset="0"/>
              </a:rPr>
              <a:t>Пожалуйста.</a:t>
            </a:r>
          </a:p>
          <a:p>
            <a:pPr eaLnBrk="1" hangingPunct="1">
              <a:buClr>
                <a:srgbClr val="003300"/>
              </a:buClr>
              <a:defRPr/>
            </a:pPr>
            <a:endParaRPr lang="ru-RU" b="1" dirty="0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>
              <a:buClr>
                <a:srgbClr val="003300"/>
              </a:buClr>
              <a:defRPr/>
            </a:pPr>
            <a:r>
              <a:rPr lang="ru-RU" b="1" dirty="0" smtClean="0">
                <a:solidFill>
                  <a:srgbClr val="003300"/>
                </a:solidFill>
                <a:effectLst/>
                <a:latin typeface="Georgia" pitchFamily="18" charset="0"/>
              </a:rPr>
              <a:t>На здоровье.</a:t>
            </a:r>
          </a:p>
          <a:p>
            <a:pPr eaLnBrk="1" hangingPunct="1">
              <a:buClr>
                <a:srgbClr val="003300"/>
              </a:buClr>
              <a:defRPr/>
            </a:pPr>
            <a:endParaRPr lang="ru-RU" b="1" dirty="0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>
              <a:buClr>
                <a:srgbClr val="003300"/>
              </a:buClr>
              <a:defRPr/>
            </a:pPr>
            <a:r>
              <a:rPr lang="ru-RU" b="1" dirty="0" smtClean="0">
                <a:solidFill>
                  <a:srgbClr val="003300"/>
                </a:solidFill>
                <a:effectLst/>
                <a:latin typeface="Georgia" pitchFamily="18" charset="0"/>
              </a:rPr>
              <a:t>Не за что.</a:t>
            </a:r>
          </a:p>
          <a:p>
            <a:pPr eaLnBrk="1" hangingPunct="1">
              <a:buClr>
                <a:srgbClr val="003300"/>
              </a:buClr>
              <a:buFont typeface="Wingdings" pitchFamily="2" charset="2"/>
              <a:buNone/>
              <a:defRPr/>
            </a:pPr>
            <a:endParaRPr lang="ru-RU" b="1" dirty="0" smtClean="0">
              <a:solidFill>
                <a:srgbClr val="003300"/>
              </a:solidFill>
              <a:effectLst/>
              <a:latin typeface="Georgia" pitchFamily="18" charset="0"/>
            </a:endParaRPr>
          </a:p>
          <a:p>
            <a:pPr eaLnBrk="1" hangingPunct="1">
              <a:buClr>
                <a:srgbClr val="003300"/>
              </a:buClr>
              <a:defRPr/>
            </a:pPr>
            <a:r>
              <a:rPr lang="ru-RU" b="1" dirty="0" smtClean="0">
                <a:solidFill>
                  <a:srgbClr val="003300"/>
                </a:solidFill>
                <a:effectLst/>
                <a:latin typeface="Georgia" pitchFamily="18" charset="0"/>
              </a:rPr>
              <a:t>Жесты: улыбка, кивок головы, пожимание руки.</a:t>
            </a:r>
          </a:p>
          <a:p>
            <a:pPr eaLnBrk="1" hangingPunct="1">
              <a:defRPr/>
            </a:pPr>
            <a:endParaRPr lang="ru-RU" b="1" dirty="0" smtClean="0">
              <a:solidFill>
                <a:srgbClr val="003300"/>
              </a:solidFill>
              <a:latin typeface="Georgia" pitchFamily="18" charset="0"/>
            </a:endParaRPr>
          </a:p>
        </p:txBody>
      </p:sp>
      <p:pic>
        <p:nvPicPr>
          <p:cNvPr id="10244" name="Picture 11" descr="ada2ce7a5984[2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1096963"/>
            <a:ext cx="2990850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255</TotalTime>
  <Words>293</Words>
  <Application>Microsoft Office PowerPoint</Application>
  <PresentationFormat>Экран (4:3)</PresentationFormat>
  <Paragraphs>120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Текстура</vt:lpstr>
      <vt:lpstr>Слайд 1</vt:lpstr>
      <vt:lpstr>Слайд 2</vt:lpstr>
      <vt:lpstr>ПРИВЕТСТВИЕ</vt:lpstr>
      <vt:lpstr>ПРОЩАНИЕ</vt:lpstr>
      <vt:lpstr>ОБРАЩЕНИЕ</vt:lpstr>
      <vt:lpstr>ПРОСЬБА О ПОМОЩИ, УСЛУГЕ, ПОДДЕРЖКЕ</vt:lpstr>
      <vt:lpstr>ОКАЗАНИЕ ПОМОЩИ,  ПОДДЕРЖКИ,  УСЛУГИ </vt:lpstr>
      <vt:lpstr> БЛАГОДАРНОСТЬ</vt:lpstr>
      <vt:lpstr>ПРИНЯТИЕ   БЛАГОДАРНОСТИ</vt:lpstr>
      <vt:lpstr>ИЗВИНЕНИЕ</vt:lpstr>
      <vt:lpstr>ПРИНЯТИЕ  ИЗВИНЕНИЯ</vt:lpstr>
      <vt:lpstr>ОТКАЗ</vt:lpstr>
      <vt:lpstr>ТРЕБОВАНИЕ</vt:lpstr>
      <vt:lpstr>СЛУШАНИЕ  (база для взаимодействия)</vt:lpstr>
    </vt:vector>
  </TitlesOfParts>
  <Company>dsad17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dsad</dc:creator>
  <cp:lastModifiedBy>1</cp:lastModifiedBy>
  <cp:revision>12</cp:revision>
  <dcterms:created xsi:type="dcterms:W3CDTF">2005-01-19T06:40:40Z</dcterms:created>
  <dcterms:modified xsi:type="dcterms:W3CDTF">2012-12-15T18:46:14Z</dcterms:modified>
</cp:coreProperties>
</file>