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5CF6988-DE28-4875-9361-7AB211501028}">
          <p14:sldIdLst>
            <p14:sldId id="256"/>
          </p14:sldIdLst>
        </p14:section>
        <p14:section name="Раздел без заголовка" id="{3FF65A03-2F5E-4048-AA23-804BE7632E53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7136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5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9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62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6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85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63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01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37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08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36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87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8000" t="-234000" r="-14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AD11D-1C94-4C45-930D-CB0ADC3EE3F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6C223-3E1A-46D3-B075-FE239D0ECA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48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edsovet.org/mtree/task" TargetMode="External"/><Relationship Id="rId7" Type="http://schemas.openxmlformats.org/officeDocument/2006/relationships/hyperlink" Target="http://www.pik100.ucoz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t.ioso.ru/" TargetMode="External"/><Relationship Id="rId5" Type="http://schemas.openxmlformats.org/officeDocument/2006/relationships/hyperlink" Target="http://www.itoedu.ru/" TargetMode="External"/><Relationship Id="rId4" Type="http://schemas.openxmlformats.org/officeDocument/2006/relationships/hyperlink" Target="http://www.rusedu.info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88640"/>
            <a:ext cx="5544616" cy="3168352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НОВЫЕ ФОРМЫ РАБОТЫ ПО ХУДОЖЕСТВЕННО – ЭСТЕТИЧЕСКОМУ РАЗВИТИЮ ДЕТЕЙ ДОШКОЛЬНОГО ВОЗРАСТА С ИСПОЛЬЗОВАНИЕМ ИКТ</a:t>
            </a:r>
            <a:endParaRPr lang="ru-RU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                                                    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ПОДГОТОВИЛА И ПРОВЕЛА</a:t>
            </a:r>
          </a:p>
          <a:p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                             Чарыкова Т.А.</a:t>
            </a:r>
          </a:p>
          <a:p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Г. Сергиев Посад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9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искать в сети: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>
              <a:solidFill>
                <a:srgbClr val="663300"/>
              </a:solidFill>
            </a:endParaRPr>
          </a:p>
          <a:p>
            <a:endParaRPr lang="ru-RU" b="1" dirty="0">
              <a:solidFill>
                <a:srgbClr val="663300"/>
              </a:solidFill>
            </a:endParaRPr>
          </a:p>
          <a:p>
            <a:r>
              <a:rPr lang="ru-RU" b="1" dirty="0" smtClean="0">
                <a:solidFill>
                  <a:srgbClr val="663300"/>
                </a:solidFill>
              </a:rPr>
              <a:t>Каждый педагог должен обладать хорошими навыками поиска информации в Сети.</a:t>
            </a:r>
            <a:endParaRPr lang="ru-RU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95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Интерес и гибкость: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>
              <a:solidFill>
                <a:srgbClr val="663300"/>
              </a:solidFill>
            </a:endParaRPr>
          </a:p>
          <a:p>
            <a:endParaRPr lang="ru-RU" b="1" dirty="0" smtClean="0">
              <a:solidFill>
                <a:srgbClr val="663300"/>
              </a:solidFill>
            </a:endParaRPr>
          </a:p>
          <a:p>
            <a:r>
              <a:rPr lang="ru-RU" b="1" dirty="0" smtClean="0">
                <a:solidFill>
                  <a:srgbClr val="663300"/>
                </a:solidFill>
              </a:rPr>
              <a:t>Каждый педагог должен быть открыт новым способам работы.</a:t>
            </a:r>
            <a:endParaRPr lang="ru-RU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Веб – ресурсы: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ru-RU" sz="1800" dirty="0" smtClean="0">
              <a:solidFill>
                <a:srgbClr val="66330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endParaRPr lang="ru-RU" sz="1800" dirty="0">
              <a:solidFill>
                <a:srgbClr val="663300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sz="1800" dirty="0" smtClean="0">
                <a:solidFill>
                  <a:srgbClr val="663300"/>
                </a:solidFill>
                <a:latin typeface="Times New Roman"/>
                <a:ea typeface="Calibri"/>
                <a:cs typeface="Times New Roman"/>
              </a:rPr>
              <a:t>всероссийский </a:t>
            </a:r>
            <a:r>
              <a:rPr lang="ru-RU" sz="1800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</a:rPr>
              <a:t>Интернет – педсовет – 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http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://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pedsovet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.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org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/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mtree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/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3"/>
              </a:rPr>
              <a:t>task</a:t>
            </a:r>
            <a:endParaRPr lang="ru-RU" sz="1400" dirty="0">
              <a:solidFill>
                <a:srgbClr val="6633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sz="1800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</a:rPr>
              <a:t>информатика и ИКТ в образовании – 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4"/>
              </a:rPr>
              <a:t>http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4"/>
              </a:rPr>
              <a:t>://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4"/>
              </a:rPr>
              <a:t>www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4"/>
              </a:rPr>
              <a:t>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4"/>
              </a:rPr>
              <a:t>rusedu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4"/>
              </a:rPr>
              <a:t>.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4"/>
              </a:rPr>
              <a:t>info</a:t>
            </a:r>
            <a:endParaRPr lang="ru-RU" sz="1400" dirty="0">
              <a:solidFill>
                <a:srgbClr val="6633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sz="1800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</a:rPr>
              <a:t>информационные технологии в образовании – 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5"/>
              </a:rPr>
              <a:t>http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5"/>
              </a:rPr>
              <a:t>://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5"/>
              </a:rPr>
              <a:t>www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5"/>
              </a:rPr>
              <a:t>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5"/>
              </a:rPr>
              <a:t>itoedu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5"/>
              </a:rPr>
              <a:t>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5"/>
              </a:rPr>
              <a:t>ru</a:t>
            </a:r>
            <a:endParaRPr lang="ru-RU" sz="1400" dirty="0">
              <a:solidFill>
                <a:srgbClr val="6633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sz="1800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</a:rPr>
              <a:t>искусство и интернет – технологии – 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6"/>
              </a:rPr>
              <a:t>http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6"/>
              </a:rPr>
              <a:t>://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6"/>
              </a:rPr>
              <a:t>art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6"/>
              </a:rPr>
              <a:t>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6"/>
              </a:rPr>
              <a:t>ioso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6"/>
              </a:rPr>
              <a:t>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6"/>
              </a:rPr>
              <a:t>ru</a:t>
            </a:r>
            <a:endParaRPr lang="ru-RU" sz="1400" dirty="0">
              <a:solidFill>
                <a:srgbClr val="663300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ru-RU" sz="1800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</a:rPr>
              <a:t>детский сад настоящего: 100 резервов – 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http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://</a:t>
            </a:r>
            <a:r>
              <a:rPr lang="en-US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www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pik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100.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ucoz</a:t>
            </a:r>
            <a:r>
              <a:rPr lang="ru-RU" sz="1800" u="sng" dirty="0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.</a:t>
            </a:r>
            <a:r>
              <a:rPr lang="en-US" sz="1800" u="sng" dirty="0" err="1">
                <a:solidFill>
                  <a:srgbClr val="663300"/>
                </a:solidFill>
                <a:latin typeface="Times New Roman"/>
                <a:ea typeface="Calibri"/>
                <a:cs typeface="Times New Roman"/>
                <a:hlinkClick r:id="rId7"/>
              </a:rPr>
              <a:t>ru</a:t>
            </a:r>
            <a:endParaRPr lang="ru-RU" sz="1400" dirty="0">
              <a:solidFill>
                <a:srgbClr val="663300"/>
              </a:solidFill>
              <a:ea typeface="Calibri"/>
              <a:cs typeface="Times New Roman"/>
            </a:endParaRPr>
          </a:p>
          <a:p>
            <a:endParaRPr lang="ru-RU" sz="1800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6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+mn-cs"/>
              </a:rPr>
              <a:t>Актуальность</a:t>
            </a:r>
            <a:endParaRPr lang="ru-RU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Актуальность работы в данном направлении продиктована самим временем. Современный мир сегодня предъявляет новые требования к восприятию и использованию информационно - коммуникационных технологий в работе с детьми.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51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Сегодня педагоги и психологи отмечают, что современные дети отличаются от предыдущих поколений.</a:t>
            </a:r>
            <a:endParaRPr lang="ru-RU" sz="28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63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Основная идея</a:t>
            </a: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effectLst/>
                <a:latin typeface="Times New Roman"/>
                <a:ea typeface="Calibri"/>
              </a:rPr>
              <a:t>Основная идея заключается в гармоничном соединении ИКТ с традиционными средствами развития ребенка. Информационные технологии выступают в качестве средства формирования ведущих сфер личности ребенка: социально-нравственной, эмоционально-экспрессивной, познавательной, художественно-эстетической, активизации психических процессов,  раскрытия творческих способностей.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Художественно – эстетическое развитие:</a:t>
            </a:r>
            <a:endParaRPr lang="ru-RU" sz="40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b="1" dirty="0" smtClean="0">
                <a:solidFill>
                  <a:srgbClr val="713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Художественное</a:t>
            </a:r>
            <a:r>
              <a:rPr lang="ru-RU" sz="4000" dirty="0" smtClean="0"/>
              <a:t>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творчество</a:t>
            </a:r>
          </a:p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</a:t>
            </a:r>
          </a:p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Чтение художественной литературы</a:t>
            </a:r>
            <a:endParaRPr lang="ru-RU" sz="4000" b="1" dirty="0" smtClean="0">
              <a:solidFill>
                <a:srgbClr val="7136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0956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область </a:t>
            </a:r>
            <a:b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«Художественное творчество»:</a:t>
            </a:r>
            <a:endParaRPr lang="ru-RU" sz="28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продуктивной деятельности детей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(рисование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лепка, аппликация, художественный труд);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детского творчества;</a:t>
            </a:r>
          </a:p>
          <a:p>
            <a:pPr>
              <a:buFont typeface="Wingdings" pitchFamily="2" charset="2"/>
              <a:buChar char="ü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риобщение к изобразительному искусству.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8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область </a:t>
            </a:r>
            <a:br>
              <a:rPr lang="ru-RU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«Музыка»:</a:t>
            </a:r>
            <a:endParaRPr lang="ru-RU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азвитие музыкально – художественной деятельности;</a:t>
            </a: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приобщение к музыкальному искусству.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6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область «Чтение художественной литературы»:</a:t>
            </a:r>
            <a:endParaRPr lang="ru-RU" sz="28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endParaRPr lang="ru-RU" b="1" dirty="0" smtClean="0">
              <a:solidFill>
                <a:srgbClr val="7136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713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</a:t>
            </a:r>
            <a:r>
              <a:rPr lang="ru-RU" b="1" dirty="0">
                <a:solidFill>
                  <a:srgbClr val="713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культуры слушания произведений художественной литературы;</a:t>
            </a:r>
          </a:p>
          <a:p>
            <a:pPr lvl="0">
              <a:buFont typeface="Wingdings" pitchFamily="2" charset="2"/>
              <a:buChar char="Ø"/>
            </a:pPr>
            <a:endParaRPr lang="ru-RU" b="1" dirty="0" smtClean="0">
              <a:solidFill>
                <a:srgbClr val="7136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713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приобщение </a:t>
            </a:r>
            <a:r>
              <a:rPr lang="ru-RU" b="1" dirty="0">
                <a:solidFill>
                  <a:srgbClr val="7136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искусству художественного слова.</a:t>
            </a:r>
          </a:p>
          <a:p>
            <a:pPr marL="0" indent="0">
              <a:buNone/>
            </a:pPr>
            <a:endParaRPr lang="ru-RU" dirty="0">
              <a:solidFill>
                <a:srgbClr val="713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Продуктивные инструменты: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>
              <a:solidFill>
                <a:srgbClr val="663300"/>
              </a:solidFill>
            </a:endParaRPr>
          </a:p>
          <a:p>
            <a:endParaRPr lang="ru-RU" b="1" dirty="0">
              <a:solidFill>
                <a:srgbClr val="663300"/>
              </a:solidFill>
            </a:endParaRPr>
          </a:p>
          <a:p>
            <a:r>
              <a:rPr lang="ru-RU" b="1" dirty="0" smtClean="0">
                <a:solidFill>
                  <a:srgbClr val="663300"/>
                </a:solidFill>
              </a:rPr>
              <a:t>Каждый педагог должен владеть продуктивными инструментами (</a:t>
            </a:r>
            <a:r>
              <a:rPr lang="en-US" b="1" dirty="0" smtClean="0">
                <a:solidFill>
                  <a:srgbClr val="663300"/>
                </a:solidFill>
              </a:rPr>
              <a:t>Photoshop</a:t>
            </a:r>
            <a:r>
              <a:rPr lang="ru-RU" b="1" dirty="0" smtClean="0">
                <a:solidFill>
                  <a:srgbClr val="663300"/>
                </a:solidFill>
              </a:rPr>
              <a:t>,</a:t>
            </a:r>
            <a:endParaRPr lang="en-US" b="1" dirty="0" smtClean="0">
              <a:solidFill>
                <a:srgbClr val="6633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663300"/>
                </a:solidFill>
              </a:rPr>
              <a:t>PowerPoint </a:t>
            </a:r>
            <a:r>
              <a:rPr lang="ru-RU" b="1" dirty="0" smtClean="0">
                <a:solidFill>
                  <a:srgbClr val="663300"/>
                </a:solidFill>
              </a:rPr>
              <a:t>и другие) </a:t>
            </a:r>
            <a:endParaRPr lang="ru-RU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6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298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НОВЫЕ ФОРМЫ РАБОТЫ ПО ХУДОЖЕСТВЕННО – ЭСТЕТИЧЕСКОМУ РАЗВИТИЮ ДЕТЕЙ ДОШКОЛЬНОГО ВОЗРАСТА С ИСПОЛЬЗОВАНИЕМ ИКТ</vt:lpstr>
      <vt:lpstr>Актуальность</vt:lpstr>
      <vt:lpstr>Сегодня педагоги и психологи отмечают, что современные дети отличаются от предыдущих поколений.</vt:lpstr>
      <vt:lpstr>Основная идея</vt:lpstr>
      <vt:lpstr>Художественно – эстетическое развитие:</vt:lpstr>
      <vt:lpstr>Образовательная область  «Художественное творчество»:</vt:lpstr>
      <vt:lpstr>Образовательная область  «Музыка»:</vt:lpstr>
      <vt:lpstr>Образовательная область «Чтение художественной литературы»:</vt:lpstr>
      <vt:lpstr>Продуктивные инструменты:</vt:lpstr>
      <vt:lpstr>Умение искать в сети:</vt:lpstr>
      <vt:lpstr>Интерес и гибкость:</vt:lpstr>
      <vt:lpstr>Веб – ресурсы: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ФОРМЫ РАБОТЫ ПО ХУДОЖЕСТВЕННО – ЭСТЕТИЧЕСКОМУ РАЗВИТИЮ ДЕТЕЙ ДОШКОЛЬНОГО ВОЗРАСТА С ИСПОЛЬЗОВАНИЕМ ИКТ</dc:title>
  <dc:creator>Admin</dc:creator>
  <cp:lastModifiedBy>Admin</cp:lastModifiedBy>
  <cp:revision>10</cp:revision>
  <dcterms:created xsi:type="dcterms:W3CDTF">2013-11-11T06:31:38Z</dcterms:created>
  <dcterms:modified xsi:type="dcterms:W3CDTF">2013-11-13T07:20:47Z</dcterms:modified>
</cp:coreProperties>
</file>