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5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6" d="100"/>
          <a:sy n="66" d="100"/>
        </p:scale>
        <p:origin x="-4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EA3BF-3B9C-454B-A31B-58AD41858899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96794-B1F2-4E55-B045-3C89A42FA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4B89-64A8-4726-8764-204A21810778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2D8F-7BD1-47D0-8E04-89F14CE8F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4B89-64A8-4726-8764-204A21810778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2D8F-7BD1-47D0-8E04-89F14CE8F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4B89-64A8-4726-8764-204A21810778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2D8F-7BD1-47D0-8E04-89F14CE8F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4B89-64A8-4726-8764-204A21810778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2D8F-7BD1-47D0-8E04-89F14CE8F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4B89-64A8-4726-8764-204A21810778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2D8F-7BD1-47D0-8E04-89F14CE8F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4B89-64A8-4726-8764-204A21810778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2D8F-7BD1-47D0-8E04-89F14CE8F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4B89-64A8-4726-8764-204A21810778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2D8F-7BD1-47D0-8E04-89F14CE8F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4B89-64A8-4726-8764-204A21810778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2D8F-7BD1-47D0-8E04-89F14CE8F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4B89-64A8-4726-8764-204A21810778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2D8F-7BD1-47D0-8E04-89F14CE8F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4B89-64A8-4726-8764-204A21810778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2D8F-7BD1-47D0-8E04-89F14CE8F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4B89-64A8-4726-8764-204A21810778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2D8F-7BD1-47D0-8E04-89F14CE8F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24B89-64A8-4726-8764-204A21810778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52D8F-7BD1-47D0-8E04-89F14CE8F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4" descr="C:\Users\A3E5~1\AppData\Local\Temp\Rar$DIa0.184\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69065" y="2967335"/>
            <a:ext cx="74058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«Человеку друг огонь –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Только ты его не тронь»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5534" y="1340768"/>
            <a:ext cx="6621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Тематический проект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204864"/>
            <a:ext cx="73784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Формы организации деятельности по проекту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1.bp.blogspot.com/-ms7YB13beHY/Txj2coWsheI/AAAAAAAAANc/un3D7j6Ts44/s320/P50600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0"/>
            <a:ext cx="3048000" cy="2286001"/>
          </a:xfrm>
          <a:prstGeom prst="rect">
            <a:avLst/>
          </a:prstGeom>
          <a:noFill/>
        </p:spPr>
      </p:pic>
      <p:pic>
        <p:nvPicPr>
          <p:cNvPr id="1028" name="Picture 4" descr="http://www.89.mchs.gov.ru/upload/iblock/217/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3861048"/>
            <a:ext cx="3552329" cy="2808312"/>
          </a:xfrm>
          <a:prstGeom prst="rect">
            <a:avLst/>
          </a:prstGeom>
          <a:noFill/>
        </p:spPr>
      </p:pic>
      <p:pic>
        <p:nvPicPr>
          <p:cNvPr id="1030" name="Picture 6" descr="http://altai-vdpo.ru/d/116808/d/88583403_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64088" y="1"/>
            <a:ext cx="3429000" cy="2204864"/>
          </a:xfrm>
          <a:prstGeom prst="rect">
            <a:avLst/>
          </a:prstGeom>
          <a:noFill/>
        </p:spPr>
      </p:pic>
      <p:pic>
        <p:nvPicPr>
          <p:cNvPr id="1031" name="Picture 7" descr="DSCN143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3789040"/>
            <a:ext cx="33843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814663" cy="12241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Непосредственная образовательная деятельность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639944" cy="67095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Познание: </a:t>
            </a:r>
          </a:p>
          <a:p>
            <a:r>
              <a:rPr lang="ru-RU" sz="2400" b="1" dirty="0" smtClean="0"/>
              <a:t>Формирование целостной картины мира: </a:t>
            </a:r>
            <a:r>
              <a:rPr lang="ru-RU" sz="2000" dirty="0" smtClean="0"/>
              <a:t>«Огонь – друг или враг», «Пожарные – смелые, отважные, умелые», «Огонь в жизни человека»</a:t>
            </a:r>
          </a:p>
          <a:p>
            <a:r>
              <a:rPr lang="ru-RU" sz="2400" b="1" dirty="0" smtClean="0"/>
              <a:t>Познавательно-исследовательская деятельность:</a:t>
            </a:r>
            <a:r>
              <a:rPr lang="ru-RU" sz="2000" dirty="0" smtClean="0"/>
              <a:t> Работа лаборатории «Всезнайки»</a:t>
            </a:r>
          </a:p>
          <a:p>
            <a:r>
              <a:rPr lang="ru-RU" sz="2400" b="1" dirty="0" smtClean="0"/>
              <a:t>Конструктивная деятельность: </a:t>
            </a:r>
            <a:r>
              <a:rPr lang="ru-RU" sz="2000" dirty="0" smtClean="0"/>
              <a:t>«Техника пожарной части», «</a:t>
            </a:r>
            <a:r>
              <a:rPr lang="ru-RU" sz="2000" dirty="0" err="1" smtClean="0"/>
              <a:t>Тили-бом</a:t>
            </a:r>
            <a:r>
              <a:rPr lang="ru-RU" sz="2000" dirty="0" smtClean="0"/>
              <a:t>, </a:t>
            </a:r>
            <a:r>
              <a:rPr lang="ru-RU" sz="2000" dirty="0" err="1" smtClean="0"/>
              <a:t>тили-бом</a:t>
            </a:r>
            <a:r>
              <a:rPr lang="ru-RU" sz="2000" dirty="0" smtClean="0"/>
              <a:t> - мы построим кошке дом»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Коммуникация: </a:t>
            </a:r>
            <a:r>
              <a:rPr lang="ru-RU" sz="2000" dirty="0" smtClean="0"/>
              <a:t>«Составление рассказов по картинкам на пожарную тематику», «Составление рассказов по пословицам “Солома с огнем не дружит”, “Огонь – хороший слуга, но плохой хозяин», «Творческий рассказ: «Измени рассказ, чтобы у него был хороший конец».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Физическая культура </a:t>
            </a:r>
            <a:r>
              <a:rPr lang="ru-RU" sz="2000" dirty="0" smtClean="0"/>
              <a:t>Буратино готовиться в пожарные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Художественное творчество: </a:t>
            </a:r>
          </a:p>
          <a:p>
            <a:r>
              <a:rPr lang="ru-RU" sz="2400" b="1" dirty="0" smtClean="0"/>
              <a:t>Рисование</a:t>
            </a:r>
            <a:r>
              <a:rPr lang="ru-RU" dirty="0" smtClean="0"/>
              <a:t>“</a:t>
            </a:r>
            <a:r>
              <a:rPr lang="ru-RU" sz="2000" dirty="0" smtClean="0"/>
              <a:t>Пожарная спецтехника всегда придет на помощь”, “Пожары случаются… ” ,“Если вдруг случился пожар” ,Организация выставки: “Беду стороной отведу”</a:t>
            </a:r>
            <a:r>
              <a:rPr lang="ru-RU" sz="2000" b="1" i="1" u="sng" dirty="0" smtClean="0"/>
              <a:t> </a:t>
            </a:r>
          </a:p>
          <a:p>
            <a:r>
              <a:rPr lang="ru-RU" sz="2400" b="1" i="1" dirty="0" smtClean="0"/>
              <a:t>Лепка:</a:t>
            </a:r>
            <a:endParaRPr lang="ru-RU" sz="2400" b="1" dirty="0" smtClean="0"/>
          </a:p>
          <a:p>
            <a:r>
              <a:rPr lang="ru-RU" sz="2000" dirty="0" smtClean="0"/>
              <a:t>Изготовление визитки «01» (пластилин, картон)</a:t>
            </a:r>
          </a:p>
          <a:p>
            <a:r>
              <a:rPr lang="ru-RU" sz="2400" b="1" i="1" dirty="0" smtClean="0"/>
              <a:t>Аппликация:</a:t>
            </a:r>
            <a:endParaRPr lang="ru-RU" sz="2400" b="1" dirty="0" smtClean="0"/>
          </a:p>
          <a:p>
            <a:r>
              <a:rPr lang="ru-RU" dirty="0" smtClean="0"/>
              <a:t>« Юные пожарные»</a:t>
            </a:r>
          </a:p>
          <a:p>
            <a:r>
              <a:rPr lang="ru-RU" dirty="0" smtClean="0"/>
              <a:t>«Изготовление открыток  “Поздравление для пожарного”»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Чтение художественной литературы:</a:t>
            </a:r>
          </a:p>
          <a:p>
            <a:r>
              <a:rPr lang="ru-RU" sz="2000" dirty="0" smtClean="0"/>
              <a:t>Чтение стихотворения С.Я Маршака “Пожар”  и беседа по его содержанию.</a:t>
            </a:r>
          </a:p>
          <a:p>
            <a:r>
              <a:rPr lang="ru-RU" sz="2000" dirty="0" smtClean="0"/>
              <a:t>Чтение отрывка из произведения Б. Житкова “Что я видел”</a:t>
            </a:r>
          </a:p>
          <a:p>
            <a:r>
              <a:rPr lang="ru-RU" sz="2000" dirty="0" smtClean="0"/>
              <a:t>Проведение литературной викторины и спортивной игры “пожарные на учении”</a:t>
            </a:r>
          </a:p>
          <a:p>
            <a:r>
              <a:rPr lang="ru-RU" sz="2000" dirty="0" smtClean="0"/>
              <a:t>Чтение стихотворения С.Я. Маршака “Рассказ о неизвестном герое”</a:t>
            </a:r>
          </a:p>
          <a:p>
            <a:r>
              <a:rPr lang="ru-RU" sz="2000" dirty="0" smtClean="0"/>
              <a:t>“Дым” и  Пожар“” – беседа с детьми по рассказам Б. Житкова.</a:t>
            </a:r>
          </a:p>
          <a:p>
            <a:r>
              <a:rPr lang="ru-RU" sz="2000" dirty="0" smtClean="0"/>
              <a:t>Беседа по содержанию рассказа Л. Толстого “Пожарные собаки”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568952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Образовательная деятельность в  ХОДЕ режимных моментов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68760"/>
            <a:ext cx="9144000" cy="6155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Утренняя гимнастика: </a:t>
            </a:r>
            <a:r>
              <a:rPr lang="ru-RU" sz="2000" dirty="0" smtClean="0"/>
              <a:t>«Мы пожарными растём»</a:t>
            </a:r>
          </a:p>
          <a:p>
            <a:r>
              <a:rPr lang="ru-RU" sz="2000" b="1" dirty="0" smtClean="0"/>
              <a:t>Беседы</a:t>
            </a:r>
            <a:r>
              <a:rPr lang="ru-RU" sz="2000" dirty="0" smtClean="0"/>
              <a:t> “Огонь добрый, огонь злой”, “Эта спичка невеличка”</a:t>
            </a:r>
          </a:p>
          <a:p>
            <a:r>
              <a:rPr lang="ru-RU" sz="2000" dirty="0" smtClean="0"/>
              <a:t> Беседа, диалоги, рассказы о пожарной безопасности на тему «Что делать, если?..»</a:t>
            </a:r>
          </a:p>
          <a:p>
            <a:r>
              <a:rPr lang="ru-RU" sz="2000" dirty="0" smtClean="0"/>
              <a:t> Рассказ воспитателя о пожарной безопасности в детском саду.</a:t>
            </a:r>
          </a:p>
          <a:p>
            <a:r>
              <a:rPr lang="ru-RU" sz="2000" dirty="0" smtClean="0"/>
              <a:t>Экскурсии: В  пожарную часть города Брянска: “Я б в пожарные пошел, пусть меня научат”</a:t>
            </a:r>
          </a:p>
          <a:p>
            <a:r>
              <a:rPr lang="ru-RU" sz="2000" b="1" dirty="0" smtClean="0"/>
              <a:t>Просмотр </a:t>
            </a:r>
            <a:r>
              <a:rPr lang="ru-RU" sz="2000" b="1" dirty="0" err="1" smtClean="0"/>
              <a:t>диафильмов</a:t>
            </a:r>
            <a:r>
              <a:rPr lang="ru-RU" sz="2000" dirty="0" err="1" smtClean="0"/>
              <a:t>:Правила</a:t>
            </a:r>
            <a:r>
              <a:rPr lang="ru-RU" sz="2000" dirty="0" smtClean="0"/>
              <a:t> пожарной безопасности: “Стасик и его друзья”, “ Пожар в квартире”, “Пожар в лесу”,  Просмотр энциклопедии по правилам пожарной безопасности.</a:t>
            </a:r>
          </a:p>
          <a:p>
            <a:r>
              <a:rPr lang="ru-RU" sz="2000" b="1" dirty="0" smtClean="0"/>
              <a:t>Решение проблем </a:t>
            </a:r>
            <a:r>
              <a:rPr lang="ru-RU" sz="2000" dirty="0" smtClean="0"/>
              <a:t>“Если в доме что-то загорелось”,  “Если в квартире много дыма”, “Если звучит пожарная сирена”</a:t>
            </a:r>
          </a:p>
          <a:p>
            <a:r>
              <a:rPr lang="ru-RU" sz="2000" b="1" dirty="0" smtClean="0"/>
              <a:t>Развлечения </a:t>
            </a:r>
            <a:r>
              <a:rPr lang="ru-RU" sz="2000" dirty="0" smtClean="0"/>
              <a:t>КВН “Противопожарная безопасность”, “Загадки из спичечного коробка”</a:t>
            </a:r>
          </a:p>
          <a:p>
            <a:r>
              <a:rPr lang="ru-RU" sz="2000" b="1" dirty="0" smtClean="0"/>
              <a:t>Театрализованная деятельность </a:t>
            </a:r>
            <a:r>
              <a:rPr lang="ru-RU" sz="2000" dirty="0" smtClean="0"/>
              <a:t>“Путаница </a:t>
            </a:r>
            <a:r>
              <a:rPr lang="ru-RU" sz="2000" dirty="0" err="1" smtClean="0"/>
              <a:t>перепутаница</a:t>
            </a:r>
            <a:r>
              <a:rPr lang="ru-RU" sz="2000" dirty="0" smtClean="0"/>
              <a:t>, небывальщина до </a:t>
            </a:r>
            <a:r>
              <a:rPr lang="ru-RU" sz="2000" dirty="0" err="1" smtClean="0"/>
              <a:t>неслыхальщина</a:t>
            </a:r>
            <a:r>
              <a:rPr lang="ru-RU" sz="2000" dirty="0" smtClean="0"/>
              <a:t>”, «Как колобок со спичкой повстречался» и стихотворения «спичка-невеличка»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0648"/>
            <a:ext cx="80648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Самостоятельная деятельность детей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052736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Игровая деятельность: </a:t>
            </a:r>
          </a:p>
          <a:p>
            <a:r>
              <a:rPr lang="ru-RU" sz="2000" b="1" dirty="0" smtClean="0"/>
              <a:t>Дидактические игры: </a:t>
            </a:r>
            <a:r>
              <a:rPr lang="ru-RU" sz="2000" i="1" dirty="0" smtClean="0"/>
              <a:t>«Раньше и теперь»</a:t>
            </a:r>
            <a:r>
              <a:rPr lang="ru-RU" sz="2000" dirty="0" smtClean="0"/>
              <a:t>, </a:t>
            </a:r>
            <a:r>
              <a:rPr lang="ru-RU" sz="2000" i="1" dirty="0" smtClean="0"/>
              <a:t>«Горит – не горит»</a:t>
            </a:r>
            <a:r>
              <a:rPr lang="ru-RU" sz="2000" dirty="0" smtClean="0"/>
              <a:t>, </a:t>
            </a:r>
            <a:r>
              <a:rPr lang="ru-RU" sz="2000" i="1" dirty="0" smtClean="0"/>
              <a:t>«Что нужно пожарным?»</a:t>
            </a:r>
            <a:r>
              <a:rPr lang="ru-RU" sz="2000" dirty="0" smtClean="0"/>
              <a:t>, </a:t>
            </a:r>
            <a:r>
              <a:rPr lang="ru-RU" sz="2000" i="1" dirty="0" smtClean="0"/>
              <a:t>«Диалоги по телефону»</a:t>
            </a:r>
            <a:r>
              <a:rPr lang="ru-RU" sz="2000" dirty="0" smtClean="0"/>
              <a:t>, </a:t>
            </a:r>
            <a:r>
              <a:rPr lang="ru-RU" sz="2000" i="1" dirty="0" smtClean="0"/>
              <a:t>«Если возникает пожар»</a:t>
            </a:r>
            <a:r>
              <a:rPr lang="ru-RU" sz="2000" dirty="0" smtClean="0"/>
              <a:t>, </a:t>
            </a:r>
            <a:r>
              <a:rPr lang="ru-RU" sz="2000" i="1" dirty="0" smtClean="0"/>
              <a:t>«Пожар»,</a:t>
            </a:r>
            <a:r>
              <a:rPr lang="ru-RU" sz="2000" dirty="0" smtClean="0"/>
              <a:t> </a:t>
            </a:r>
            <a:r>
              <a:rPr lang="ru-RU" sz="2000" i="1" dirty="0" smtClean="0"/>
              <a:t>«Помоги спасателям – пожарным»</a:t>
            </a:r>
            <a:r>
              <a:rPr lang="ru-RU" sz="2000" dirty="0" smtClean="0"/>
              <a:t>, </a:t>
            </a:r>
            <a:r>
              <a:rPr lang="ru-RU" sz="2000" i="1" dirty="0" smtClean="0"/>
              <a:t>«</a:t>
            </a:r>
            <a:r>
              <a:rPr lang="ru-RU" sz="2000" i="1" dirty="0" err="1" smtClean="0"/>
              <a:t>Можно-нельзя</a:t>
            </a:r>
            <a:r>
              <a:rPr lang="ru-RU" sz="2000" i="1" dirty="0" smtClean="0"/>
              <a:t>»</a:t>
            </a:r>
            <a:r>
              <a:rPr lang="ru-RU" sz="2000" dirty="0" smtClean="0"/>
              <a:t>, </a:t>
            </a:r>
            <a:r>
              <a:rPr lang="ru-RU" sz="2000" i="1" dirty="0" smtClean="0"/>
              <a:t>«Добавь слово»,</a:t>
            </a:r>
            <a:r>
              <a:rPr lang="ru-RU" sz="2000" dirty="0" smtClean="0"/>
              <a:t> </a:t>
            </a:r>
            <a:r>
              <a:rPr lang="ru-RU" sz="2000" i="1" dirty="0" smtClean="0"/>
              <a:t>«Что пожарный возьмет с собой для тушения пожара», </a:t>
            </a:r>
            <a:r>
              <a:rPr lang="ru-RU" sz="2000" dirty="0" smtClean="0"/>
              <a:t>«</a:t>
            </a:r>
            <a:r>
              <a:rPr lang="ru-RU" sz="2000" i="1" dirty="0" smtClean="0"/>
              <a:t>Для кого огонь друг».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4100" name="Picture 4" descr="http://astra-novosti.ru/wp-content/uploads/2012/08/%D0%9E-%D0%BF%D0%BE%D0%B6%D0%B0%D1%80%D0%BD%D0%BE%D0%B9-%D0%B1%D0%B5%D0%B7%D0%BE%D0%BF%D0%B0%D1%81%D0%BD%D0%BE%D1%81%D1%82%D0%B8-%D0%B2-%D1%80%D0%B5%D0%B0%D0%B1%D0%B8%D0%BB%D0%B8%D1%82%D0%B0%D1%86%D0%B8%D0%BE%D0%BD%D0%BD%D0%BE%D0%BC-%D1%86%D0%B5%D0%BD%D1%82%D1%80%D0%B5-%D0%B4%D0%BB%D1%8F-%D0%B4%D0%B5%D0%B2%D0%BE%D1%87%D0%B5%D0%BA-%C2%AB%D0%A3%D0%BB%D0%B8%D1%82%D0%BA%D0%B0%C2%B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4010024"/>
            <a:ext cx="2952328" cy="2371304"/>
          </a:xfrm>
          <a:prstGeom prst="rect">
            <a:avLst/>
          </a:prstGeom>
          <a:noFill/>
        </p:spPr>
      </p:pic>
      <p:pic>
        <p:nvPicPr>
          <p:cNvPr id="4101" name="Picture 5" descr="DSCN143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3140968"/>
            <a:ext cx="24482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DSCN434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8144" y="3212976"/>
            <a:ext cx="2592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Сюжетно-ролевые игры: </a:t>
            </a:r>
          </a:p>
          <a:p>
            <a:pPr algn="ctr"/>
            <a:r>
              <a:rPr lang="ru-RU" sz="2800" dirty="0" smtClean="0"/>
              <a:t>“Спасатели”, “Дом моды”, “Служба 01”.</a:t>
            </a:r>
          </a:p>
        </p:txBody>
      </p:sp>
      <p:pic>
        <p:nvPicPr>
          <p:cNvPr id="3" name="Picture 2" descr="http://www.o-detstve.ru/assets/images/forteachers/DOU/iniciativa2/kirilyu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916832"/>
            <a:ext cx="3024335" cy="2088232"/>
          </a:xfrm>
          <a:prstGeom prst="rect">
            <a:avLst/>
          </a:prstGeom>
          <a:noFill/>
        </p:spPr>
      </p:pic>
      <p:pic>
        <p:nvPicPr>
          <p:cNvPr id="1026" name="Picture 2" descr="http://900igr.net/datas/doshkolnoe-obrazovanie/ZPR-u-detej/0031-031-Azbuka-pozharnoj-bezopasnosti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15608" y="1268760"/>
            <a:ext cx="3528392" cy="3024336"/>
          </a:xfrm>
          <a:prstGeom prst="rect">
            <a:avLst/>
          </a:prstGeom>
          <a:noFill/>
        </p:spPr>
      </p:pic>
      <p:pic>
        <p:nvPicPr>
          <p:cNvPr id="1031" name="Рисунок 1" descr="Пожарная мод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36296" y="4293096"/>
            <a:ext cx="1728192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2" descr="http://www.maaam.ru/upload/blogs/9d3d9f348b559560211b8401829d0ec3.jp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91880" y="2204864"/>
            <a:ext cx="2267744" cy="184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3" descr="http://www.maaam.ru/upload/blogs/6a269ed852bb952c9d46794ad8914464.jpg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55776" y="4293096"/>
            <a:ext cx="1800200" cy="205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4" descr="http://www.maaam.ru/upload/blogs/a8161cb0ed8ffb10193dba8c767aa037.jpg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4293096"/>
            <a:ext cx="19077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5" descr="http://www.maaam.ru/upload/blogs/de1e690ac4b395f01ffed1aa6f41c590.jpg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004048" y="4365104"/>
            <a:ext cx="1872208" cy="203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l-mikheeva.ru/wp-content/uploads/2012/01/7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08720"/>
            <a:ext cx="3419872" cy="3109739"/>
          </a:xfrm>
          <a:prstGeom prst="rect">
            <a:avLst/>
          </a:prstGeom>
          <a:noFill/>
        </p:spPr>
      </p:pic>
      <p:pic>
        <p:nvPicPr>
          <p:cNvPr id="3" name="Picture 6" descr="http://4.bp.blogspot.com/-nmG9GMGxBe0/UCJ0B2y8TcI/AAAAAAAAApA/TUqlWTpgVAY/s1600/DSC_015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980728"/>
            <a:ext cx="3275856" cy="2880320"/>
          </a:xfrm>
          <a:prstGeom prst="rect">
            <a:avLst/>
          </a:prstGeom>
          <a:noFill/>
        </p:spPr>
      </p:pic>
      <p:pic>
        <p:nvPicPr>
          <p:cNvPr id="4" name="Picture 8" descr="0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87824" y="4005064"/>
            <a:ext cx="3528392" cy="26369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26064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Театрализованная</a:t>
            </a:r>
            <a:r>
              <a:rPr lang="ru-RU" b="1" dirty="0" smtClean="0"/>
              <a:t> </a:t>
            </a:r>
            <a:r>
              <a:rPr lang="ru-RU" sz="3600" b="1" dirty="0" smtClean="0"/>
              <a:t>деятельность</a:t>
            </a:r>
            <a:endParaRPr lang="ru-RU" sz="3600" b="1" dirty="0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74168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Художественное творчество: </a:t>
            </a:r>
            <a:r>
              <a:rPr lang="ru-RU" sz="2000" dirty="0" smtClean="0"/>
              <a:t>Самостоятельная деятельность детей в уголке изобразительной деятельности (рисование, раскраски на пожарную тематику)</a:t>
            </a:r>
          </a:p>
          <a:p>
            <a:r>
              <a:rPr lang="ru-RU" sz="2000" b="1" dirty="0" smtClean="0"/>
              <a:t>Продуктивная деятельность: </a:t>
            </a:r>
            <a:r>
              <a:rPr lang="ru-RU" sz="2000" dirty="0" smtClean="0"/>
              <a:t>Самостоятельная продуктивная деятельность с конструкторами: напольным, </a:t>
            </a:r>
            <a:r>
              <a:rPr lang="ru-RU" sz="2000" dirty="0" err="1" smtClean="0"/>
              <a:t>лего</a:t>
            </a:r>
            <a:r>
              <a:rPr lang="ru-RU" sz="2000" dirty="0" smtClean="0"/>
              <a:t>, настольным (постройка города, где может случиться пожар, постройка пожарной части и т.д.)</a:t>
            </a:r>
          </a:p>
          <a:p>
            <a:r>
              <a:rPr lang="ru-RU" sz="2000" b="1" dirty="0" smtClean="0"/>
              <a:t>Чтение художественной литературы: </a:t>
            </a:r>
            <a:r>
              <a:rPr lang="ru-RU" sz="2000" dirty="0" smtClean="0"/>
              <a:t>Самостоятельная деятельность в читательском уголке (рассматривание изготовленных книжек-малышек, иллюстраций по пожарной тематике, рассматривание книг)</a:t>
            </a:r>
            <a:endParaRPr lang="ru-RU" sz="2000" dirty="0"/>
          </a:p>
        </p:txBody>
      </p:sp>
      <p:pic>
        <p:nvPicPr>
          <p:cNvPr id="27650" name="Picture 2" descr="http://vsalde.ru/uploads/posts/2012-06/1340555869_olimp-1-vsalderu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4005064"/>
            <a:ext cx="3240359" cy="2670597"/>
          </a:xfrm>
          <a:prstGeom prst="rect">
            <a:avLst/>
          </a:prstGeom>
          <a:noFill/>
        </p:spPr>
      </p:pic>
      <p:pic>
        <p:nvPicPr>
          <p:cNvPr id="27652" name="Picture 4" descr="http://www.uralinform.ru/media/photo/big/2_1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3789040"/>
            <a:ext cx="3624337" cy="278025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472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с родителями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2" y="1556792"/>
          <a:ext cx="7416824" cy="4398489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438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1. Анкетирование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0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2. Консультации: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“Пожарная безопасность”;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“Огонь-опасность”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“Правила пожарной безопасности.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3. Участие в педагогическом процессе: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участие в викторине, в КВН;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изготовление макетов для игр детей, атрибутов для сюжетно – ролевых игр;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изготовление с детьми книжек-малышек на пожарную тематику;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сочинение стихов, сказов;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выпуск газеты для родителей: “Вести из детского сада “Дубок””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ru-RU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Оказание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помощи в оформление фоторепортажа по пожарной тематике.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6744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Список литературы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11560" y="1268760"/>
            <a:ext cx="79928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1.ОБЖ. Подготовительная группа. Разработки занятий. Первая часть./ Сост.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Фисенко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М.А. – Волгоград: ИТД «Корифей», 2007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2.Петухова Е.Н. Неделя пожарной безопасности в ДОУ. // Дошкольная педагогика. - 2009 - №1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3.Пикулева Н. Пожарная безопасность.// Дошкольное воспитание. – 2007 - №4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4.Тихомирова Л.Ф. Упражнения на каждый день: Уроки здоровья для детей 5-8 лет.- Ярославль: Академия развития, 2003.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5.Широкова С.Г. Занятия – опыты.// Управление ДОУ.- 2009 - №2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6.Шорыгина Т.А. Основы безопасности для детей 5-8 лет. – М.: ТЦ Сфера, 2007.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7.Шорыгина Т.А.  Правила пожарной безопасности  для детей 5-8 лет. – М.: ТЦ Сфера, 2006.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il_fi" descr="1327329209_439712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720" y="4581128"/>
            <a:ext cx="1785938" cy="209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il_fi" descr="1329981710_0-00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4509120"/>
            <a:ext cx="1828800" cy="209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58" descr="C:\Users\A3E5~1\AppData\Local\Temp\Rar$DIa0.858\6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47625" y="-31750"/>
            <a:ext cx="9191625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il_fi" descr="http://www.mihadm.ru/system/files/%D0%B1%D0%B5%D1%80%D0%B5%D0%B3%D0%B8%D1%82%D0%B5%20%D1%81%D0%B2%D0%BE%D0%B9%20%D0%B4%D0%BE%D0%BC%20%D0%BE%D1%82%20%D0%BF%D0%BE%D0%B6%D0%B0%D1%80%D0%B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2132856"/>
            <a:ext cx="33123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35896" y="1916832"/>
            <a:ext cx="532859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Мнение сотрудников </a:t>
            </a:r>
            <a:r>
              <a:rPr lang="ru-RU" sz="2400" b="1" dirty="0" err="1" smtClean="0"/>
              <a:t>МЧС</a:t>
            </a:r>
            <a:r>
              <a:rPr lang="ru-RU" dirty="0" err="1" smtClean="0"/>
              <a:t>:</a:t>
            </a:r>
            <a:r>
              <a:rPr lang="ru-RU" dirty="0" err="1"/>
              <a:t>Ежегодно</a:t>
            </a:r>
            <a:r>
              <a:rPr lang="ru-RU" dirty="0"/>
              <a:t> в Российской Федерации происходит 250 тысяч пожаров, во время которых погибает более 14 тысяч человек, в том числе 800 детей. Часто виновниками несчастных случаев и их жертвами становятся дети. Многие дети не обладают достаточным багажом </a:t>
            </a:r>
            <a:r>
              <a:rPr lang="ru-RU" dirty="0" smtClean="0"/>
              <a:t>знаний </a:t>
            </a:r>
            <a:r>
              <a:rPr lang="ru-RU" dirty="0"/>
              <a:t>и навыков для обеспечения безопасности при обращении с огнем и огнеопасными материалами, не способны предусмотреть опасные последствия своих действий. Поэтому правилам поведения в экстремальных ситуациях, навыкам борьбы за собственную жизнь следует обучать с дошкольного  возраста.     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980728"/>
            <a:ext cx="68291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проблемы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58" descr="C:\Users\A3E5~1\AppData\Local\Temp\Rar$DIa0.858\6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47626" y="-31749"/>
            <a:ext cx="9191625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Рисунок 8" descr="DSCN437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836712"/>
            <a:ext cx="3672408" cy="2736304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11960" y="764704"/>
            <a:ext cx="475252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Мнение воспитателей: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Первостепенными задачами ДОУ и семьи является охрана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психофизиологического здоровья детей, их безопасность жизнедеятельности, формирование потребности в здоровом образе жизни, развития понимания детьми правил основ безопасности жизнедеятельности и умения их выполнять.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3639507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 формировать  у детей осознанное и ответственное отношение к выполнению правил пожарной безопасности. У детей дошкольного возраста отсутствует защитная психологическая реакция на противопожарную обстановку.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Желание постоянно открывать что-то новое, непосредственность часто ставят их перед реальными опасностями. Чтобы изменить отношение человека к  этой проблеме, необходимо уже с дошкольного возраста заниматься вопросами  пожарной безопасности. Эта работа должна вестись целенаправленно и систематически. Детскому саду и родителям надо объединить усилия, чтобы уберечь детей от трагедии.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58" descr="C:\Users\A3E5~1\AppData\Local\Temp\Rar$DIa0.858\6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47626" y="-31749"/>
            <a:ext cx="9191625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139952" y="1628800"/>
            <a:ext cx="4572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Мнение родителей: </a:t>
            </a:r>
            <a:r>
              <a:rPr lang="ru-RU" sz="2000" dirty="0" smtClean="0"/>
              <a:t>Возникновение пожаров из- за                   шалости и как следствие </a:t>
            </a:r>
            <a:r>
              <a:rPr lang="ru-RU" sz="2000" dirty="0" err="1" smtClean="0"/>
              <a:t>травмирование</a:t>
            </a:r>
            <a:r>
              <a:rPr lang="ru-RU" sz="2000" dirty="0" smtClean="0"/>
              <a:t> и даже гибель детей – проблема, требующая для своего решения четких, скоординированных действий взрослых. Чтобы не случилось беды, мы, взрослые, должны предупредить ребенка о возможных последствиях, но не пугать его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7410" name="Picture 2" descr="http://permedu.ru/Pages/PhotoHandler.ashx?Photo_id=34118&amp;Size=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1412776"/>
            <a:ext cx="3563888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01" descr="C:\Users\A3E5~1\AppData\Local\Temp\Rar$DIa0.237\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1916833"/>
            <a:ext cx="741682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ормирование у детей осознанного и ответственного отношения к выполнению правил пожарной безопасности. Вооружить знаниями, умениями и навыками необходимыми для действия в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экстремальных ситуациях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908720"/>
            <a:ext cx="4657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проекта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01" descr="C:\Users\A3E5~1\AppData\Local\Temp\Rar$DIa0.237\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1308100"/>
            <a:ext cx="84969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Воспитывать чувство осторожности и самосохранения,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Воспитывать в детях уверенность в своих силах,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Воспитывать чувства благодарности людям, которые помогают нам в трудных ситуациях.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Познакомить с историей возникновения огня.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Дать понятие детям, что огонь бывает другом, а бывает и врагом.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Учить детей видеть, когда огонь друг, а когда враг.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Формировать умение реально оценивать возможную опасность.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Формировать чувство повышенной опасности огня – рассказать о признаках и свойствах легковоспламеняющихся предметов.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Помочь детям запомнить правила пожарной безопасности.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Развивать творческие способности дошкольников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Прививать практические навыки поведения детей при возникновении пожара.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Показать родителям знания и умения детей, приобретенные в ходе реализации проекта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7683" y="476672"/>
            <a:ext cx="5491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проекта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Рисунок 214" descr="C:\Users\A3E5~1\AppData\Local\Temp\Rar$DIa0.745\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8575" y="19050"/>
            <a:ext cx="917257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052736"/>
            <a:ext cx="56521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Длительность проекта: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краткосрочный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дети-педагоги-родители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023320" y="3284984"/>
            <a:ext cx="61206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 ДЕВИЗ: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пожалеем, братцы, сил,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огонь лишь другом был!!!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Picture 5" descr="http://ufa102.com/images/photos/medium/article8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188640"/>
            <a:ext cx="2857500" cy="2857500"/>
          </a:xfrm>
          <a:prstGeom prst="rect">
            <a:avLst/>
          </a:prstGeom>
          <a:noFill/>
        </p:spPr>
      </p:pic>
      <p:pic>
        <p:nvPicPr>
          <p:cNvPr id="19463" name="Picture 7" descr="http://www.mchsmedia.ru/files/watermark_backup/r_330_h/75_2012826115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221088"/>
            <a:ext cx="3143250" cy="20955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re_imag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2204864"/>
            <a:ext cx="24574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7" descr="http://dynamic2moms.webs.com/12170845631587244963flame_svg_hi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3608" y="4581128"/>
            <a:ext cx="1676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7" descr="http://dynamic2moms.webs.com/12170845631587244963flame_svg_hi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620688"/>
            <a:ext cx="1676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7" descr="http://dynamic2moms.webs.com/12170845631587244963flame_svg_hi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95936" y="5085184"/>
            <a:ext cx="1676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7" descr="http://dynamic2moms.webs.com/12170845631587244963flame_svg_hi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0"/>
            <a:ext cx="1676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7" descr="http://dynamic2moms.webs.com/12170845631587244963flame_svg_hi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36296" y="620688"/>
            <a:ext cx="1676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7" descr="http://dynamic2moms.webs.com/12170845631587244963flame_svg_hi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36296" y="2420888"/>
            <a:ext cx="1676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03848" y="306896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Безопасность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12474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КОММУНИКАЦИЯ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62068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СОЦИАЛИЗАЦИЯ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96336" y="126876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ТРУД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020272" y="2996952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ФИЗИЧЕСКАЯ КУЛЬТУРА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35896" y="573325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ХУДОЖЕСТВЕННОЕ</a:t>
            </a:r>
            <a:r>
              <a:rPr lang="ru-RU" dirty="0" smtClean="0"/>
              <a:t> </a:t>
            </a:r>
            <a:r>
              <a:rPr lang="ru-RU" sz="2000" b="1" dirty="0" smtClean="0"/>
              <a:t>ТВОРЧЕСТВО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27584" y="4941168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ЧТЕНИЕ ХУДОЖЕСТВЕННОЙ ЛИТЕРАТУРЫ</a:t>
            </a:r>
            <a:endParaRPr lang="ru-RU" sz="2000" b="1" dirty="0"/>
          </a:p>
        </p:txBody>
      </p:sp>
      <p:pic>
        <p:nvPicPr>
          <p:cNvPr id="1034" name="Рисунок 7" descr="http://dynamic2moms.webs.com/12170845631587244963flame_svg_hi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2492896"/>
            <a:ext cx="1676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7" descr="http://dynamic2moms.webs.com/12170845631587244963flame_svg_hi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36296" y="4509120"/>
            <a:ext cx="1676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11560" y="314096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ЗДОРОВЬЕ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236296" y="515719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ПОЗНАНИЕ</a:t>
            </a:r>
            <a:endParaRPr lang="ru-RU" sz="2000" b="1" dirty="0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584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Этапы реализации проекта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196751"/>
          <a:ext cx="8568952" cy="539737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487645"/>
                <a:gridCol w="6081307"/>
              </a:tblGrid>
              <a:tr h="1512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Подготовительный этап (1 неделя):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6" marR="457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1. Провести    опрос детей.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2. Подготовить дидактические игры, пособия, атрибуты по пожарной безопасности дошкольников.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3. Подобрать методическую, научно-популярную и художественную литературу, иллюстрированный материал, игрушки, атрибуты для игровой и театрализованной деятельности по противопожарной тематике.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4. Убедить участников проекта в том, что с помощью противопожарной пропаганды число пожаров и жертв можно уменьшить.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6" marR="45736" marT="0" marB="0"/>
                </a:tc>
              </a:tr>
              <a:tr h="98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Основной этап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 (2 недели):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6" marR="45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Реализовать мероприятия по пожарной безопасности с детьми.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6" marR="45736" marT="0" marB="0"/>
                </a:tc>
              </a:tr>
              <a:tr h="1166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Заключительный этап (1 неделя):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6" marR="45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1. Выставка работ “Беду обойду стороной” (с участием детей, родителей, </a:t>
                      </a:r>
                      <a:r>
                        <a:rPr lang="ru-RU" sz="1800" dirty="0" smtClean="0"/>
                        <a:t>педагогов)</a:t>
                      </a:r>
                      <a:endParaRPr lang="ru-RU" sz="18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2. Театрализованное представление «Как колобок со спичкой повстречался»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6" marR="45736" marT="0" marB="0"/>
                </a:tc>
              </a:tr>
            </a:tbl>
          </a:graphicData>
        </a:graphic>
      </p:graphicFrame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</TotalTime>
  <Words>1358</Words>
  <Application>Microsoft Office PowerPoint</Application>
  <PresentationFormat>Экран (4:3)</PresentationFormat>
  <Paragraphs>125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</dc:creator>
  <cp:lastModifiedBy>Max</cp:lastModifiedBy>
  <cp:revision>30</cp:revision>
  <dcterms:created xsi:type="dcterms:W3CDTF">2012-10-24T15:19:05Z</dcterms:created>
  <dcterms:modified xsi:type="dcterms:W3CDTF">2012-11-11T16:28:26Z</dcterms:modified>
</cp:coreProperties>
</file>