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9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76D"/>
    <a:srgbClr val="008000"/>
    <a:srgbClr val="996633"/>
    <a:srgbClr val="FF6600"/>
    <a:srgbClr val="F6D136"/>
    <a:srgbClr val="FF99FF"/>
    <a:srgbClr val="6600CC"/>
    <a:srgbClr val="7FEDC8"/>
    <a:srgbClr val="0099FF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0" autoAdjust="0"/>
  </p:normalViewPr>
  <p:slideViewPr>
    <p:cSldViewPr>
      <p:cViewPr varScale="1">
        <p:scale>
          <a:sx n="74" d="100"/>
          <a:sy n="74" d="100"/>
        </p:scale>
        <p:origin x="-10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FEDC8"/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1" y="714356"/>
            <a:ext cx="7972452" cy="1714512"/>
          </a:xfrm>
          <a:ln w="76200" cmpd="thinThick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609600" dist="12700" dir="5400000" sx="101000" sy="101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Презентация  на тему:</a:t>
            </a:r>
            <a:br>
              <a:rPr lang="ru-RU" sz="5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5400" dirty="0" smtClean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FF00"/>
                </a:solidFill>
                <a:latin typeface="Monotype Corsiva" pitchFamily="66" charset="0"/>
                <a:cs typeface="Times New Roman" pitchFamily="18" charset="0"/>
              </a:rPr>
              <a:t>«Дружная  семейка  овощей»</a:t>
            </a:r>
            <a:endParaRPr lang="ru-RU" sz="48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71934" y="2643183"/>
            <a:ext cx="4929223" cy="383380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endParaRPr lang="ru-RU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400" b="1" smtClean="0">
                <a:ln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400" b="1" smtClean="0">
                <a:ln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Старшая</a:t>
            </a:r>
            <a:r>
              <a:rPr lang="ru-RU" sz="14400" b="1" smtClean="0">
                <a:ln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400" b="1" dirty="0" smtClean="0">
                <a:ln/>
                <a:solidFill>
                  <a:srgbClr val="00B050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  детского  сада.</a:t>
            </a:r>
          </a:p>
          <a:p>
            <a:pPr algn="r"/>
            <a:endParaRPr lang="ru-RU" sz="9600" b="1" dirty="0" smtClean="0">
              <a:ln/>
              <a:solidFill>
                <a:schemeClr val="accent3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Monotype Corsiva" pitchFamily="66" charset="0"/>
              <a:cs typeface="Times New Roman" pitchFamily="18" charset="0"/>
            </a:endParaRPr>
          </a:p>
          <a:p>
            <a:pPr algn="r"/>
            <a:endParaRPr lang="ru-RU" sz="9600" b="1" dirty="0" smtClean="0">
              <a:ln/>
              <a:solidFill>
                <a:schemeClr val="accent3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Monotype Corsiva" pitchFamily="66" charset="0"/>
              <a:cs typeface="Times New Roman" pitchFamily="18" charset="0"/>
            </a:endParaRPr>
          </a:p>
          <a:p>
            <a:pPr algn="r"/>
            <a:r>
              <a:rPr lang="ru-RU" sz="9600" b="1" dirty="0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Составила:</a:t>
            </a:r>
          </a:p>
          <a:p>
            <a:pPr algn="r"/>
            <a:r>
              <a:rPr lang="ru-RU" sz="9600" b="1" dirty="0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Воспитатель ГБДОУ </a:t>
            </a:r>
            <a:r>
              <a:rPr lang="ru-RU" sz="9600" b="1" dirty="0" err="1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д</a:t>
            </a:r>
            <a:r>
              <a:rPr lang="ru-RU" sz="9600" b="1" dirty="0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/с №1 </a:t>
            </a:r>
          </a:p>
          <a:p>
            <a:pPr algn="r"/>
            <a:r>
              <a:rPr lang="ru-RU" sz="9600" b="1" dirty="0" err="1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Колпинского</a:t>
            </a:r>
            <a:r>
              <a:rPr lang="ru-RU" sz="9600" b="1" dirty="0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  района  Санкт-Петербурга</a:t>
            </a:r>
          </a:p>
          <a:p>
            <a:pPr algn="r"/>
            <a:r>
              <a:rPr lang="ru-RU" sz="9600" b="1" dirty="0" err="1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Станиславова</a:t>
            </a:r>
            <a:r>
              <a:rPr lang="ru-RU" sz="9600" b="1" dirty="0" smtClean="0">
                <a:ln/>
                <a:solidFill>
                  <a:schemeClr val="accent3"/>
                </a:solidFill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Monotype Corsiva" pitchFamily="66" charset="0"/>
                <a:cs typeface="Times New Roman" pitchFamily="18" charset="0"/>
              </a:rPr>
              <a:t> Марина Васильевна </a:t>
            </a:r>
            <a:endParaRPr lang="ru-RU" sz="2600" b="1" dirty="0" smtClean="0">
              <a:ln/>
              <a:solidFill>
                <a:schemeClr val="accent3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Monotype Corsiva" pitchFamily="66" charset="0"/>
              <a:cs typeface="Times New Roman" pitchFamily="18" charset="0"/>
            </a:endParaRPr>
          </a:p>
          <a:p>
            <a:endParaRPr lang="ru-RU" sz="1800" b="1" dirty="0">
              <a:ln/>
              <a:solidFill>
                <a:schemeClr val="accent3"/>
              </a:solidFill>
              <a:effectLst>
                <a:glow rad="101600">
                  <a:srgbClr val="FFFF00">
                    <a:alpha val="60000"/>
                  </a:srgbClr>
                </a:glow>
              </a:effectLst>
              <a:latin typeface="Monotype Corsiva" pitchFamily="66" charset="0"/>
            </a:endParaRPr>
          </a:p>
        </p:txBody>
      </p:sp>
      <p:pic>
        <p:nvPicPr>
          <p:cNvPr id="5" name="Picture 2" descr="E:\Картинки из интернет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2" y="2857496"/>
            <a:ext cx="3714775" cy="34290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4043362" cy="300039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2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200" b="1" dirty="0" smtClean="0">
                <a:ln/>
                <a:solidFill>
                  <a:schemeClr val="accent3"/>
                </a:solidFill>
              </a:rPr>
            </a:br>
            <a:r>
              <a:rPr lang="ru-RU" sz="22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200" b="1" dirty="0" smtClean="0">
                <a:ln/>
                <a:solidFill>
                  <a:schemeClr val="accent3"/>
                </a:solidFill>
              </a:rPr>
            </a:br>
            <a:r>
              <a:rPr lang="ru-RU" sz="60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Картошка</a:t>
            </a:r>
            <a:r>
              <a:rPr lang="ru-RU" sz="22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200" b="1" dirty="0" smtClean="0">
                <a:ln/>
                <a:solidFill>
                  <a:schemeClr val="accent3"/>
                </a:solidFill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- Я картошка круглая,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Красивая и смуглая!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Чтобы не состариться,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Пойду в кастрюле париться!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- Я картошка белая,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Сильная и смелая!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Закаляться стану я</a:t>
            </a:r>
            <a:b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В бассейне со сметаною!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</a:rPr>
            </a:br>
            <a:endParaRPr lang="ru-RU" b="1" dirty="0">
              <a:ln/>
              <a:solidFill>
                <a:schemeClr val="accent3"/>
              </a:solidFill>
              <a:effectLst/>
              <a:latin typeface="Comic Sans MS" pitchFamily="66" charset="0"/>
            </a:endParaRPr>
          </a:p>
        </p:txBody>
      </p:sp>
      <p:pic>
        <p:nvPicPr>
          <p:cNvPr id="12291" name="Picture 3" descr="E:\Картинки из интернета\images (3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714356"/>
            <a:ext cx="3801744" cy="5143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7030A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2292" name="Picture 4" descr="E:\Картинки из интернета\i (3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4214818"/>
            <a:ext cx="2717803" cy="210109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Картинки из интернета\images (3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5878" y="1500174"/>
            <a:ext cx="4732402" cy="3609147"/>
          </a:xfrm>
          <a:prstGeom prst="roundRect">
            <a:avLst>
              <a:gd name="adj" fmla="val 16667"/>
            </a:avLst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315" name="Picture 3" descr="E:\Картинки из интернета\загруженное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14818"/>
            <a:ext cx="3786213" cy="2199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C00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5000660" cy="407196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/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Кабачки</a:t>
            </a:r>
            <a:r>
              <a:rPr lang="ru-RU" sz="2000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Вырос он на грядке,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Крупный, белый, гладкий!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Из него вкусны котлеты,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Можно есть зимой и летом.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Я подумала спросонок - 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Это - милый поросёнок!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Хвостик есть ... а пятачок?!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Да ведь это – кабачок!</a:t>
            </a:r>
            <a:endParaRPr lang="ru-RU" sz="2400" b="1" dirty="0">
              <a:ln/>
              <a:solidFill>
                <a:schemeClr val="accent5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1148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Горох</a:t>
            </a:r>
            <a:r>
              <a:rPr lang="ru-RU" sz="6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  <a:t>На   плетне  зелёный  крюк,</a:t>
            </a:r>
            <a:b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  <a:t>на  крюке  висит  сундук,</a:t>
            </a:r>
            <a:b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  <a:t>В сундуке пять  ребят</a:t>
            </a:r>
            <a:b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  <a:t>Смирно  рядышком  сидят.</a:t>
            </a:r>
            <a:b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  <a:t>Вдруг  раскрылся сундук,</a:t>
            </a:r>
            <a:b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  <a:effectLst/>
                <a:latin typeface="Comic Sans MS" pitchFamily="66" charset="0"/>
                <a:cs typeface="Times New Roman" pitchFamily="18" charset="0"/>
              </a:rPr>
              <a:t>Всё  рассыпалось вокруг</a:t>
            </a:r>
            <a:endParaRPr lang="ru-RU" sz="8000" b="1" dirty="0">
              <a:ln/>
              <a:solidFill>
                <a:schemeClr val="accent3"/>
              </a:solidFill>
              <a:effectLst/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4338" name="Picture 2" descr="E:\Картинки из интернета\загруженное (1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500174"/>
            <a:ext cx="4391962" cy="34665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60000"/>
                <a:lumOff val="40000"/>
              </a:schemeClr>
            </a:solidFill>
          </a:ln>
          <a:effectLst>
            <a:glow rad="101600">
              <a:srgbClr val="00B050">
                <a:alpha val="60000"/>
              </a:srgbClr>
            </a:glow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4339" name="Picture 3" descr="E:\Картинки из интернета\images (39).jpg"/>
          <p:cNvPicPr>
            <a:picLocks noChangeAspect="1" noChangeArrowheads="1"/>
          </p:cNvPicPr>
          <p:nvPr/>
        </p:nvPicPr>
        <p:blipFill>
          <a:blip r:embed="rId3" cstate="print"/>
          <a:srcRect t="31099" b="19143"/>
          <a:stretch>
            <a:fillRect/>
          </a:stretch>
        </p:blipFill>
        <p:spPr bwMode="auto">
          <a:xfrm>
            <a:off x="642910" y="4071942"/>
            <a:ext cx="3765055" cy="15001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76200" cap="rnd">
            <a:solidFill>
              <a:schemeClr val="bg1"/>
            </a:solidFill>
            <a:prstDash val="sysDash"/>
            <a:round/>
          </a:ln>
          <a:effectLst>
            <a:glow rad="101600">
              <a:srgbClr val="92D050">
                <a:alpha val="60000"/>
              </a:srgbClr>
            </a:glow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5078368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6000" b="1" dirty="0" smtClean="0">
                <a:ln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Редиска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err="1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Бело-розовый</a:t>
            </a: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 костюмчик,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Тонкий длинный хвостик,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Есть ещё зеленый чубчик,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Колкий, но не очень.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Самый ранний корнеплод,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Пионер на грядках,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Не годится он в компот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Да и в суп навряд ли!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Со сметаной овощ дружит,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С майонезом, маслом!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Угадал? Салат на ужин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Из редиски с квасом!</a:t>
            </a:r>
            <a:endParaRPr lang="ru-RU" sz="2400" b="1" dirty="0">
              <a:ln/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362" name="Picture 2" descr="E:\Картинки из интернет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357298"/>
            <a:ext cx="3929090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F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5043494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n/>
                <a:solidFill>
                  <a:srgbClr val="A5002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Свёкла</a:t>
            </a:r>
            <a:r>
              <a:rPr lang="ru-RU" sz="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  <a:t>Толстая, румяная </a:t>
            </a:r>
            <a:b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  <a:t>тётушка-свекла.</a:t>
            </a:r>
            <a:b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  <a:t>Много витаминов </a:t>
            </a:r>
            <a:b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  <a:t>в борщ наш принесла.</a:t>
            </a:r>
            <a:b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  <a:t>В яркий цвет окрасила, вкусом напитала.</a:t>
            </a:r>
            <a:b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rgbClr val="0070C0"/>
                </a:solidFill>
                <a:effectLst/>
                <a:latin typeface="Comic Sans MS" pitchFamily="66" charset="0"/>
              </a:rPr>
              <a:t>Все таким насыщенным и бордовым стало.</a:t>
            </a:r>
            <a:r>
              <a:rPr lang="ru-RU" sz="6600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sz="6600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66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6600" b="1" dirty="0" smtClean="0">
                <a:ln/>
                <a:solidFill>
                  <a:schemeClr val="accent3"/>
                </a:solidFill>
              </a:rPr>
            </a:br>
            <a:endParaRPr lang="ru-RU" sz="6600" b="1" dirty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E:\Картинки из интернета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3088368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66FF99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6387" name="Picture 3" descr="E:\Картинки из интернета\images (41).jpg"/>
          <p:cNvPicPr>
            <a:picLocks noChangeAspect="1" noChangeArrowheads="1"/>
          </p:cNvPicPr>
          <p:nvPr/>
        </p:nvPicPr>
        <p:blipFill>
          <a:blip r:embed="rId3" cstate="print"/>
          <a:srcRect b="9383"/>
          <a:stretch>
            <a:fillRect/>
          </a:stretch>
        </p:blipFill>
        <p:spPr bwMode="auto">
          <a:xfrm>
            <a:off x="2500298" y="4429132"/>
            <a:ext cx="2000264" cy="2214578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perspectiveFront"/>
            <a:lightRig rig="threePt" dir="t"/>
          </a:scene3d>
          <a:sp3d>
            <a:bevelT w="165100" prst="coolSlant"/>
          </a:sp3d>
        </p:spPr>
      </p:pic>
      <p:pic>
        <p:nvPicPr>
          <p:cNvPr id="16389" name="Picture 5" descr="E:\Картинки из интернета\images (42).jpg"/>
          <p:cNvPicPr>
            <a:picLocks noChangeAspect="1" noChangeArrowheads="1"/>
          </p:cNvPicPr>
          <p:nvPr/>
        </p:nvPicPr>
        <p:blipFill>
          <a:blip r:embed="rId4" cstate="print"/>
          <a:srcRect l="46844" t="40196"/>
          <a:stretch>
            <a:fillRect/>
          </a:stretch>
        </p:blipFill>
        <p:spPr bwMode="auto">
          <a:xfrm>
            <a:off x="7500958" y="4857760"/>
            <a:ext cx="1357322" cy="17430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40000"/>
                <a:lumOff val="60000"/>
              </a:schemeClr>
            </a:solidFill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428604"/>
            <a:ext cx="571504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6000" b="1" dirty="0" smtClean="0">
                <a:ln/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Тыква</a:t>
            </a:r>
            <a:r>
              <a:rPr lang="ru-RU" sz="20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0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Тётушка тыква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К солнцу привыкла.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Лежит и толстеет,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На грядке желтеет.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Толстела, желтела.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Желтела, созрела.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Трое потом поднимали с земли, 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latin typeface="Comic Sans MS" pitchFamily="66" charset="0"/>
              </a:rPr>
              <a:t>Еле до дома её донесли</a:t>
            </a:r>
            <a:r>
              <a:rPr lang="ru-RU" sz="20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</a:t>
            </a:r>
            <a:r>
              <a:rPr lang="ru-RU" sz="20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 </a:t>
            </a:r>
            <a:endParaRPr lang="ru-RU" sz="2000" b="1" dirty="0">
              <a:ln/>
              <a:solidFill>
                <a:schemeClr val="accent6">
                  <a:lumMod val="60000"/>
                  <a:lumOff val="4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7411" name="Picture 3" descr="E:\Картинки из интернета\i (3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357694"/>
            <a:ext cx="2667002" cy="20002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7412" name="Picture 4" descr="E:\Картинки из интернета\i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357694"/>
            <a:ext cx="2857520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5" name="Picture 7" descr="E:\Картинки из интернета\ed14d28e1e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0"/>
            <a:ext cx="3901347" cy="321471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7416" name="Picture 8" descr="E:\Картинки из интернета\i (4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929066"/>
            <a:ext cx="2443180" cy="2290481"/>
          </a:xfrm>
          <a:prstGeom prst="roundRect">
            <a:avLst>
              <a:gd name="adj" fmla="val 11111"/>
            </a:avLst>
          </a:prstGeom>
          <a:ln w="190500" cap="rnd">
            <a:solidFill>
              <a:srgbClr val="0099FF"/>
            </a:solidFill>
            <a:prstDash val="solid"/>
          </a:ln>
          <a:effectLst/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74638"/>
            <a:ext cx="4471990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base"/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b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6D13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Кукуруза</a:t>
            </a:r>
            <a: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Кукуруза! Сочный цвет!</a:t>
            </a:r>
            <a:b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Кукурузы лучше нет!</a:t>
            </a:r>
            <a:b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Кукурузу ты сажай</a:t>
            </a:r>
            <a:b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31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И початки собирай!</a:t>
            </a:r>
            <a:r>
              <a:rPr lang="ru-RU" sz="5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5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6000" b="1" dirty="0">
              <a:ln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E:\Картинки из интернета\images (4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719240" y="2290821"/>
            <a:ext cx="4984574" cy="226027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F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8435" name="Picture 3" descr="E:\Картинки из интернета\загруженное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020538"/>
            <a:ext cx="3160717" cy="348479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6000" b="1" dirty="0" smtClean="0">
                <a:ln/>
                <a:solidFill>
                  <a:srgbClr val="00B05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Огурец</a:t>
            </a:r>
            <a:br>
              <a:rPr lang="ru-RU" sz="6000" b="1" dirty="0" smtClean="0">
                <a:ln/>
                <a:solidFill>
                  <a:srgbClr val="00B05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Зеленый огурец –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Большой-большой хитрец: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Сидит себе на грядке,</a:t>
            </a:r>
            <a:b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С людьми играет в прятки.</a:t>
            </a:r>
            <a:endParaRPr lang="ru-RU" sz="2400" b="1" dirty="0">
              <a:ln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9460" name="Picture 4" descr="E:\Картинки из интернета\i (4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214686"/>
            <a:ext cx="3786214" cy="2570151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9462" name="Picture 6" descr="E:\Картинки из интернета\i (45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5" y="3561022"/>
            <a:ext cx="3643338" cy="24397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000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9463" name="Picture 7" descr="E:\Картинки из интернета\i (4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1142984"/>
            <a:ext cx="3382963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7FEDC8"/>
            </a:solidFill>
            <a:miter lim="800000"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637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5400" b="1" dirty="0" smtClean="0">
                <a:ln/>
                <a:solidFill>
                  <a:srgbClr val="6600CC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Баклажан</a:t>
            </a:r>
            <a:r>
              <a:rPr lang="ru-RU" sz="2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800" b="1" dirty="0" smtClean="0">
                <a:ln/>
                <a:solidFill>
                  <a:schemeClr val="accent3"/>
                </a:solidFill>
              </a:rPr>
            </a:br>
            <a: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До чего хорош, красавец,</a:t>
            </a:r>
            <a:b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Гладкий, стройный иностранец.</a:t>
            </a:r>
            <a:b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В маринаде и в икре,</a:t>
            </a:r>
            <a:b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С майонезом на столе.</a:t>
            </a:r>
            <a:b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Носит синенький кафтан</a:t>
            </a:r>
            <a:b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</a:br>
            <a:r>
              <a:rPr lang="ru-RU" sz="2800" b="1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Чудо овощ – баклажан.</a:t>
            </a:r>
            <a:endParaRPr lang="ru-RU" sz="2800" b="1" dirty="0">
              <a:ln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482" name="Picture 2" descr="E:\Картинки из интернета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89684"/>
            <a:ext cx="3286148" cy="2461439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3" name="Picture 3" descr="E:\Картинки из интернета\i (4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3857628"/>
            <a:ext cx="2357442" cy="2357442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20484" name="Picture 4" descr="E:\Картинки из интернета\i (5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357694"/>
            <a:ext cx="2428892" cy="1937373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0485" name="Picture 5" descr="E:\Картинки из интернета\i (5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28926" y="4286256"/>
            <a:ext cx="3165475" cy="1714500"/>
          </a:xfrm>
          <a:prstGeom prst="rect">
            <a:avLst/>
          </a:prstGeom>
          <a:solidFill>
            <a:srgbClr val="FFFFFF">
              <a:shade val="85000"/>
            </a:srgbClr>
          </a:solidFill>
          <a:ln w="98425" cap="sq">
            <a:solidFill>
              <a:srgbClr val="92D05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7972451" cy="1162050"/>
          </a:xfrm>
        </p:spPr>
        <p:txBody>
          <a:bodyPr anchor="ctr">
            <a:prstTxWarp prst="textDeflateBottom">
              <a:avLst>
                <a:gd name="adj" fmla="val 56557"/>
              </a:avLst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dirty="0" smtClean="0">
                <a:ln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Любимые  блюда  из  овощей!</a:t>
            </a:r>
            <a:endParaRPr lang="ru-RU" sz="4400" dirty="0">
              <a:ln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357298"/>
            <a:ext cx="9144000" cy="625462"/>
          </a:xfrm>
        </p:spPr>
        <p:txBody>
          <a:bodyPr anchor="ctr">
            <a:normAutofit fontScale="25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latin typeface="Comic Sans MS" pitchFamily="66" charset="0"/>
              </a:rPr>
              <a:t>                          </a:t>
            </a:r>
            <a:r>
              <a:rPr lang="ru-RU" sz="9600" b="1" dirty="0" smtClean="0">
                <a:ln>
                  <a:solidFill>
                    <a:srgbClr val="008000"/>
                  </a:solidFill>
                </a:ln>
                <a:solidFill>
                  <a:srgbClr val="00B050"/>
                </a:solidFill>
                <a:latin typeface="Comic Sans MS" pitchFamily="66" charset="0"/>
              </a:rPr>
              <a:t>Борщ и щи.     Овощное рагу.    Шуба и оливье.</a:t>
            </a:r>
            <a:endParaRPr lang="ru-RU" sz="4800" b="1" dirty="0">
              <a:ln>
                <a:solidFill>
                  <a:srgbClr val="008000"/>
                </a:solidFill>
              </a:ln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3074" name="Picture 2" descr="E:\Картинки из интернета\i (5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6460"/>
          <a:stretch>
            <a:fillRect/>
          </a:stretch>
        </p:blipFill>
        <p:spPr bwMode="auto">
          <a:xfrm>
            <a:off x="571472" y="2071678"/>
            <a:ext cx="2719391" cy="21701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E:\Картинки из интернета\i (5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5214950"/>
            <a:ext cx="1500188" cy="1428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076" name="Picture 4" descr="E:\Картинки из интернета\i (5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714752"/>
            <a:ext cx="1762125" cy="142875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077" name="Picture 5" descr="E:\Картинки из интернета\images (4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7554" y="2143116"/>
            <a:ext cx="2286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E:\Картинки из интернета\загруженное (1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4143380"/>
            <a:ext cx="2466975" cy="184785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3079" name="Picture 7" descr="E:\Картинки из интернета\Шуб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2285992"/>
            <a:ext cx="2143125" cy="1428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80" name="Picture 8" descr="E:\Картинки из интернета\i (33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662" y="4643446"/>
            <a:ext cx="2009775" cy="1428750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effectLst/>
        </p:spPr>
      </p:pic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94044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Чищу  овощи  для щей.  Сколько  нужно  овощей?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Три картошки, две морковки,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Лука  полторы  головки,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Да  петрушки  корешок,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Да капусты кочешок. 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Потеснись-ка ты, капуста,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От тебя в кастрюле густо.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Раз, два, три  огонь зажжен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Кочерыжка, выйди вон!</a:t>
            </a:r>
            <a:endParaRPr lang="ru-RU" sz="2400" b="1" dirty="0">
              <a:ln/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9" name="Picture 5" descr="E:\Картинки из интернета\images (30).jpg"/>
          <p:cNvPicPr>
            <a:picLocks noChangeAspect="1" noChangeArrowheads="1"/>
          </p:cNvPicPr>
          <p:nvPr/>
        </p:nvPicPr>
        <p:blipFill>
          <a:blip r:embed="rId2" cstate="print"/>
          <a:srcRect l="6250" r="6250"/>
          <a:stretch>
            <a:fillRect/>
          </a:stretch>
        </p:blipFill>
        <p:spPr bwMode="auto">
          <a:xfrm>
            <a:off x="6572264" y="2714620"/>
            <a:ext cx="1000132" cy="114300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92D05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0" name="Picture 6" descr="E:\Картинки из интернета\images (3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9534" y="4429132"/>
            <a:ext cx="2239362" cy="1928826"/>
          </a:xfrm>
          <a:prstGeom prst="roundRect">
            <a:avLst>
              <a:gd name="adj" fmla="val 22064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31" name="Picture 7" descr="E:\Картинки из интернета\загруженное (1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2428868"/>
            <a:ext cx="995363" cy="1562553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00B0F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2" name="Picture 8" descr="E:\Картинки из интернета\i (3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4714884"/>
            <a:ext cx="2071702" cy="1553776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34" name="Picture 10" descr="E:\Картинки из интернета\i (36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2786058"/>
            <a:ext cx="1847850" cy="1428750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35" name="Picture 11" descr="E:\Картинки из интернета\загруженное (1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7" cstate="print"/>
          <a:srcRect l="3226" r="6452"/>
          <a:stretch>
            <a:fillRect/>
          </a:stretch>
        </p:blipFill>
        <p:spPr bwMode="auto">
          <a:xfrm>
            <a:off x="285720" y="428604"/>
            <a:ext cx="2000264" cy="1833562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36" name="Picture 12" descr="E:\Картинки из интернета\images (37).jpg"/>
          <p:cNvPicPr>
            <a:picLocks noChangeAspect="1" noChangeArrowheads="1"/>
          </p:cNvPicPr>
          <p:nvPr/>
        </p:nvPicPr>
        <p:blipFill>
          <a:blip r:embed="rId8" cstate="print"/>
          <a:srcRect b="7506"/>
          <a:stretch>
            <a:fillRect/>
          </a:stretch>
        </p:blipFill>
        <p:spPr bwMode="auto">
          <a:xfrm>
            <a:off x="6929454" y="357166"/>
            <a:ext cx="1784340" cy="1643074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16320"/>
          </a:xfrm>
          <a:ln w="76200">
            <a:solidFill>
              <a:schemeClr val="accent5">
                <a:lumMod val="60000"/>
                <a:lumOff val="40000"/>
              </a:schemeClr>
            </a:solidFill>
            <a:prstDash val="soli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25400" dir="147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Овощи  очень полезны,   потому  что  в  них  много  витаминов.  Например,  в  моркови  есть  витамин  А,  который  помогает  детям  расти  и  укрепляет  зрение.  В сладком  перце  есть  витамин   С,  который   оберегает  детей  от  простуды.   У  человека  который съел  мясо  прибывают  силы,   потому  что в  мясе  много  белка.  Горох  и  фасоль  называют растительным мясом – они  тоже  богаты  белком.  Чеснок   и  лук  убивают вредных  бактерий  и  помогают нам  бороться  с  болезнями.   Помидоры  и  огурцы  можно  встретить  в  любом  доме,  в  них  тоже  много  витаминов.  Ну  а  картофель,  конечно   же,  известен  всем,  из  него  делают  вкусное  картофельное  пюре.  В картофельном  пюре  много  крахмала.    А  этот  овощ  знают  все  и  его  можно  увидеть  на  любом  огороде – это тыква.  Любопытно  ещё  и  то,  что   тыква – родственница  арбузов и  дынь.  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E:\Картинки из интернета\2013-02-02_1727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000504"/>
            <a:ext cx="5214974" cy="2490716"/>
          </a:xfrm>
          <a:prstGeom prst="rect">
            <a:avLst/>
          </a:prstGeom>
          <a:ln w="127000" cap="rnd">
            <a:solidFill>
              <a:srgbClr val="92D050"/>
            </a:solidFill>
          </a:ln>
          <a:effectLst/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 prst="angle"/>
            <a:contourClr>
              <a:srgbClr val="C0C0C0"/>
            </a:contourClr>
          </a:sp3d>
        </p:spPr>
      </p:pic>
    </p:spTree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Картинки из интернета\i (2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4674" y="500043"/>
            <a:ext cx="3360729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6D136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285728"/>
            <a:ext cx="5429288" cy="607223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l"/>
            <a:r>
              <a:rPr lang="ru-RU" sz="1800" b="1" dirty="0" smtClean="0">
                <a:ln/>
                <a:solidFill>
                  <a:schemeClr val="accent3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1800" b="1" dirty="0" smtClean="0">
                <a:ln/>
                <a:solidFill>
                  <a:schemeClr val="accent3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ln/>
                <a:solidFill>
                  <a:schemeClr val="accent3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1800" b="1" dirty="0" smtClean="0">
                <a:ln/>
                <a:solidFill>
                  <a:schemeClr val="accent3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Хозяйка однажды с базара пришла,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Хозяйка с базара домой принесла: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Капусту, Картошку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Морковку, Горох,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Петрушку и свеклу. ОХ!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Вот овощи спор завели на столе -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Кто лучше, вкусней и нужней на земле: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Картошка? Капуста?....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Хозяйка тем временем ножик взяла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И ножиком этим крошить начала: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Картошку, Капусту... —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Накрытые крышкою, в душном горшке.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Кипели, кипели в крутом кипятке: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Картошка, Капуста...</a:t>
            </a:r>
            <a:b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2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  <a:cs typeface="Times New Roman" pitchFamily="18" charset="0"/>
              </a:rPr>
              <a:t>И суп овощной оказался не плох!</a:t>
            </a:r>
            <a:r>
              <a:rPr lang="ru-RU" sz="36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36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ru-RU" sz="3600" b="1" dirty="0">
              <a:ln/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050" name="Picture 2" descr="E:\Картинки из интернета\i (3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500438"/>
            <a:ext cx="3643338" cy="2732503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3008313" cy="11620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400" dirty="0" smtClean="0">
                <a:ln>
                  <a:solidFill>
                    <a:srgbClr val="FF6600"/>
                  </a:solidFill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Морковь</a:t>
            </a:r>
            <a:endParaRPr lang="ru-RU" sz="5400" dirty="0">
              <a:ln>
                <a:solidFill>
                  <a:srgbClr val="FF6600"/>
                </a:solidFill>
              </a:ln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357298"/>
            <a:ext cx="4000528" cy="142876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2000" b="1" dirty="0" smtClean="0">
                <a:ln/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Любопытный  красный  нос </a:t>
            </a:r>
          </a:p>
          <a:p>
            <a:r>
              <a:rPr lang="ru-RU" sz="2000" b="1" dirty="0" smtClean="0">
                <a:ln/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По  макушку  в землю  врос</a:t>
            </a:r>
          </a:p>
          <a:p>
            <a:r>
              <a:rPr lang="ru-RU" sz="2000" b="1" dirty="0" smtClean="0">
                <a:ln/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Лишь  торчат  на  грядке.</a:t>
            </a:r>
          </a:p>
          <a:p>
            <a:r>
              <a:rPr lang="ru-RU" sz="2000" b="1" dirty="0" smtClean="0">
                <a:ln/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Зелёные  пятки.</a:t>
            </a:r>
          </a:p>
        </p:txBody>
      </p:sp>
      <p:pic>
        <p:nvPicPr>
          <p:cNvPr id="6148" name="Picture 4" descr="E:\Картинки из интернета\i (3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000108"/>
            <a:ext cx="4500594" cy="4000528"/>
          </a:xfrm>
          <a:prstGeom prst="rect">
            <a:avLst/>
          </a:prstGeom>
          <a:ln w="190500" cap="sq">
            <a:solidFill>
              <a:srgbClr val="92D050"/>
            </a:solidFill>
            <a:prstDash val="solid"/>
            <a:miter lim="800000"/>
          </a:ln>
          <a:effectLst/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152" name="Picture 8" descr="E:\Картинки из интернета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071810"/>
            <a:ext cx="2686052" cy="32861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00B05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FEDC8"/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548680"/>
            <a:ext cx="4286280" cy="271464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53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Помидор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Блеск на кожице атласной. 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Стоп! На грядке –светофор! 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Это светит ярко-красный, </a:t>
            </a:r>
            <a:b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Сочный, спелый помидор.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2" name="Picture 4" descr="E:\Картинки из интернета\images (1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3980117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6D136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173" name="Picture 5" descr="E:\Картинки из интернета\images (1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00438"/>
            <a:ext cx="4143404" cy="3071834"/>
          </a:xfrm>
          <a:prstGeom prst="ellipse">
            <a:avLst/>
          </a:prstGeom>
          <a:ln w="190500" cap="rnd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174" name="Picture 6" descr="E:\Картинки из интернета\загруженное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857628"/>
            <a:ext cx="3028950" cy="21717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857232"/>
            <a:ext cx="4186238" cy="2357454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solidFill>
                    <a:srgbClr val="00B050"/>
                  </a:solidFill>
                </a:ln>
                <a:solidFill>
                  <a:srgbClr val="47E76D"/>
                </a:solidFill>
                <a:latin typeface="Times New Roman" pitchFamily="18" charset="0"/>
                <a:cs typeface="Times New Roman" pitchFamily="18" charset="0"/>
              </a:rPr>
              <a:t>Капуста</a:t>
            </a:r>
            <a:r>
              <a:rPr lang="ru-RU" sz="6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  <a:t>Стоит  на  поле  дочка –</a:t>
            </a:r>
            <a:b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  <a:t>Тридцать  три  платочка.</a:t>
            </a:r>
            <a:b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  <a:t>Прискакал  зайчишка,</a:t>
            </a:r>
            <a:b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2700" b="1" dirty="0" smtClean="0">
                <a:ln/>
                <a:solidFill>
                  <a:schemeClr val="accent3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  <a:cs typeface="Times New Roman" pitchFamily="18" charset="0"/>
              </a:rPr>
              <a:t>Осталась  кочерыжка.</a:t>
            </a:r>
            <a:endParaRPr lang="ru-RU" sz="6000" b="1" dirty="0">
              <a:ln/>
              <a:solidFill>
                <a:schemeClr val="accent3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8195" name="Picture 3" descr="E:\Картинки из интернета\загруженное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142984"/>
            <a:ext cx="4290676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99FF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196" name="Picture 4" descr="E:\Картинки из интернета\загруженное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429000"/>
            <a:ext cx="2286016" cy="321471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/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3438" y="1214422"/>
            <a:ext cx="4043362" cy="1500198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60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69D1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69D1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b="1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</a:rPr>
            </a:br>
            <a: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В  огороде  перед  нами</a:t>
            </a:r>
            <a:b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Куст  усыпан  колпачками,</a:t>
            </a:r>
            <a:b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Каждый  пламя  прячет.</a:t>
            </a:r>
            <a:b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2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А  кто  съест,  заплачет</a:t>
            </a:r>
            <a:r>
              <a:rPr lang="ru-RU" sz="20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</a:rPr>
              <a:t>.</a:t>
            </a:r>
            <a:r>
              <a:rPr lang="ru-RU" sz="16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</a:rPr>
              <a:t/>
            </a:r>
            <a:br>
              <a:rPr lang="ru-RU" sz="1600" b="1" dirty="0" smtClean="0">
                <a:ln/>
                <a:solidFill>
                  <a:schemeClr val="accent6">
                    <a:lumMod val="75000"/>
                  </a:schemeClr>
                </a:solidFill>
                <a:effectLst/>
              </a:rPr>
            </a:br>
            <a:endParaRPr lang="ru-RU" b="1" dirty="0">
              <a:ln/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9218" name="Picture 2" descr="E:\Картинки из интернета\images (2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3744128" cy="42442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92D050"/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219" name="Picture 3" descr="E:\Картинки из интернета\images (2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357562"/>
            <a:ext cx="3235710" cy="29469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4572032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5400" b="1" dirty="0" smtClean="0">
                <a:ln/>
                <a:solidFill>
                  <a:srgbClr val="00B05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Лук</a:t>
            </a:r>
            <a:r>
              <a:rPr lang="ru-RU" sz="24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2400" b="1" dirty="0" smtClean="0">
                <a:ln/>
                <a:solidFill>
                  <a:schemeClr val="accent3"/>
                </a:solidFill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Жертва я ужасных мук,-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Ненавижу резать лук!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Щиплет он мне нос, глаза,</a:t>
            </a:r>
            <a:b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</a:br>
            <a:r>
              <a:rPr lang="ru-RU" sz="2400" b="1" dirty="0" smtClean="0">
                <a:ln/>
                <a:solidFill>
                  <a:schemeClr val="accent5">
                    <a:lumMod val="75000"/>
                  </a:schemeClr>
                </a:solidFill>
                <a:effectLst/>
                <a:latin typeface="Comic Sans MS" pitchFamily="66" charset="0"/>
              </a:rPr>
              <a:t>Все лицо уже в слезах!</a:t>
            </a:r>
            <a:endParaRPr lang="ru-RU" sz="2400" b="1" dirty="0">
              <a:ln/>
              <a:solidFill>
                <a:schemeClr val="accent5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  <p:pic>
        <p:nvPicPr>
          <p:cNvPr id="10242" name="Picture 2" descr="E:\Картинки из интернета\images (3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928670"/>
            <a:ext cx="4071966" cy="44291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44" name="Picture 4" descr="E:\Картинки из интернета\images (3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357562"/>
            <a:ext cx="2928958" cy="29163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FEDC8"/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3686172" cy="185738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1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1800" b="1" dirty="0" smtClean="0">
                <a:ln/>
                <a:solidFill>
                  <a:schemeClr val="accent3"/>
                </a:solidFill>
              </a:rPr>
            </a:br>
            <a:r>
              <a:rPr lang="ru-RU" sz="18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1800" b="1" dirty="0" smtClean="0">
                <a:ln/>
                <a:solidFill>
                  <a:schemeClr val="accent3"/>
                </a:solidFill>
              </a:rPr>
            </a:br>
            <a:r>
              <a:rPr lang="ru-RU" sz="67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Репка</a:t>
            </a:r>
            <a:r>
              <a:rPr lang="ru-RU" sz="18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3"/>
                </a:solidFill>
              </a:rPr>
              <a:t/>
            </a:r>
            <a:br>
              <a:rPr lang="ru-RU" sz="1800" b="1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solidFill>
                  <a:schemeClr val="accent3"/>
                </a:solidFill>
              </a:rPr>
            </a:br>
            <a: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Репку мы сажали,</a:t>
            </a:r>
            <a:b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Репку поливали.</a:t>
            </a:r>
            <a:b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Вырастала репка</a:t>
            </a:r>
            <a:b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Хороша и крепка!</a:t>
            </a:r>
            <a:b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Вытянуть не можем!</a:t>
            </a:r>
            <a:b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r>
              <a:rPr lang="ru-RU" sz="27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Кто же нам поможет!</a:t>
            </a:r>
            <a:r>
              <a:rPr lang="ru-RU" sz="60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6000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</a:br>
            <a:endParaRPr lang="ru-RU" b="1" dirty="0">
              <a:ln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1266" name="Picture 2" descr="E:\Картинки из интернета\images (3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5" y="1285860"/>
            <a:ext cx="4795041" cy="3929090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267" name="Picture 3" descr="E:\Картинки из интернета\images (3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3786190"/>
            <a:ext cx="2468563" cy="2663825"/>
          </a:xfrm>
          <a:prstGeom prst="ellipse">
            <a:avLst/>
          </a:prstGeom>
          <a:ln w="190500" cap="rnd">
            <a:solidFill>
              <a:srgbClr val="FF66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1330</TotalTime>
  <Words>217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 на тему: «Дружная  семейка  овощей»</vt:lpstr>
      <vt:lpstr>Чищу  овощи  для щей.  Сколько  нужно  овощей? Три картошки, две морковки, Лука  полторы  головки, Да  петрушки  корешок, Да капусты кочешок.  Потеснись-ка ты, капуста, От тебя в кастрюле густо. Раз, два, три  огонь зажжен Кочерыжка, выйди вон!</vt:lpstr>
      <vt:lpstr>  Хозяйка однажды с базара пришла, Хозяйка с базара домой принесла: Капусту, Картошку Морковку, Горох, Петрушку и свеклу. ОХ! Вот овощи спор завели на столе - Кто лучше, вкусней и нужней на земле: Картошка? Капуста?.... Хозяйка тем временем ножик взяла И ножиком этим крошить начала: Картошку, Капусту... — Накрытые крышкою, в душном горшке. Кипели, кипели в крутом кипятке: Картошка, Капуста... И суп овощной оказался не плох! </vt:lpstr>
      <vt:lpstr>Морковь</vt:lpstr>
      <vt:lpstr> Помидор Блеск на кожице атласной.  Стоп! На грядке –светофор!  Это светит ярко-красный,  Сочный, спелый помидор.</vt:lpstr>
      <vt:lpstr>Капуста Стоит  на  поле  дочка – Тридцать  три  платочка. Прискакал  зайчишка, Осталась  кочерыжка.</vt:lpstr>
      <vt:lpstr>Перец В  огороде  перед  нами Куст  усыпан  колпачками, Каждый  пламя  прячет. А  кто  съест,  заплачет. </vt:lpstr>
      <vt:lpstr>Лук Жертва я ужасных мук,- Ненавижу резать лук! Щиплет он мне нос, глаза, Все лицо уже в слезах!</vt:lpstr>
      <vt:lpstr>  Репка Репку мы сажали, Репку поливали. Вырастала репка Хороша и крепка! Вытянуть не можем! Кто же нам поможет! </vt:lpstr>
      <vt:lpstr>  Картошка - Я картошка круглая, Красивая и смуглая! Чтобы не состариться, Пойду в кастрюле париться! - Я картошка белая, Сильная и смелая! Закаляться стану я В бассейне со сметаною! </vt:lpstr>
      <vt:lpstr>Кабачки Вырос он на грядке, Крупный, белый, гладкий! Из него вкусны котлеты, Можно есть зимой и летом. Я подумала спросонок -  Это - милый поросёнок! Хвостик есть ... а пятачок?! Да ведь это – кабачок!</vt:lpstr>
      <vt:lpstr>     Горох На   плетне  зелёный  крюк, на  крюке  висит  сундук, В сундуке пять  ребят Смирно  рядышком  сидят. Вдруг  раскрылся сундук, Всё  рассыпалось вокруг</vt:lpstr>
      <vt:lpstr>             Редиска Бело-розовый костюмчик, Тонкий длинный хвостик, Есть ещё зеленый чубчик, Колкий, но не очень. Самый ранний корнеплод, Пионер на грядках, Не годится он в компот Да и в суп навряд ли! Со сметаной овощ дружит, С майонезом, маслом! Угадал? Салат на ужин Из редиски с квасом!</vt:lpstr>
      <vt:lpstr>             Свёкла Толстая, румяная  тётушка-свекла. Много витаминов  в борщ наш принесла. В яркий цвет окрасила, вкусом напитала. Все таким насыщенным и бордовым стало.  </vt:lpstr>
      <vt:lpstr>        Тыква Тётушка тыква  К солнцу привыкла.  Лежит и толстеет,  На грядке желтеет.  Толстела, желтела.  Желтела, созрела.  Трое потом поднимали с земли,  Еле до дома её донесли. </vt:lpstr>
      <vt:lpstr>      Кукуруза Кукуруза! Сочный цвет! Кукурузы лучше нет! Кукурузу ты сажай И початки собирай! </vt:lpstr>
      <vt:lpstr>     Огурец  Зеленый огурец – Большой-большой хитрец: Сидит себе на грядке, С людьми играет в прятки.</vt:lpstr>
      <vt:lpstr>      Баклажан До чего хорош, красавец, Гладкий, стройный иностранец. В маринаде и в икре, С майонезом на столе. Носит синенький кафтан Чудо овощ – баклажан.</vt:lpstr>
      <vt:lpstr>Любимые  блюда  из  овощей!</vt:lpstr>
      <vt:lpstr>Овощи  очень полезны,   потому  что  в  них  много  витаминов.  Например,  в  моркови  есть  витамин  А,  который  помогает  детям  расти  и  укрепляет  зрение.  В сладком  перце  есть  витамин   С,  который   оберегает  детей  от  простуды.   У  человека  который съел  мясо  прибывают  силы,   потому  что в  мясе  много  белка.  Горох  и  фасоль  называют растительным мясом – они  тоже  богаты  белком.  Чеснок   и  лук  убивают вредных  бактерий  и  помогают нам  бороться  с  болезнями.   Помидоры  и  огурцы  можно  встретить  в  любом  доме,  в  них  тоже  много  витаминов.  Ну  а  картофель,  конечно   же,  известен  всем,  из  него  делают  вкусное  картофельное  пюре.  В картофельном  пюре  много  крахмала.    А  этот  овощ  знают  все  и  его  можно  увидеть  на  любом  огороде – это тыква.  Любопытно  ещё  и  то,  что   тыква – родственница  арбузов и  дынь.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 на тему: «Дружная  семейка  овощей»</dc:title>
  <cp:lastModifiedBy>RePack by SPecialiST</cp:lastModifiedBy>
  <cp:revision>100</cp:revision>
  <dcterms:modified xsi:type="dcterms:W3CDTF">2014-11-10T12:05:48Z</dcterms:modified>
</cp:coreProperties>
</file>