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1" r:id="rId3"/>
    <p:sldId id="277" r:id="rId4"/>
    <p:sldId id="272" r:id="rId5"/>
    <p:sldId id="273" r:id="rId6"/>
    <p:sldId id="274" r:id="rId7"/>
    <p:sldId id="275" r:id="rId8"/>
    <p:sldId id="276" r:id="rId9"/>
    <p:sldId id="278" r:id="rId10"/>
    <p:sldId id="280" r:id="rId11"/>
    <p:sldId id="281" r:id="rId12"/>
    <p:sldId id="282" r:id="rId13"/>
    <p:sldId id="279" r:id="rId14"/>
    <p:sldId id="283" r:id="rId15"/>
    <p:sldId id="284" r:id="rId16"/>
    <p:sldId id="285" r:id="rId17"/>
    <p:sldId id="286" r:id="rId18"/>
    <p:sldId id="287" r:id="rId19"/>
    <p:sldId id="288" r:id="rId20"/>
    <p:sldId id="289" r:id="rId21"/>
    <p:sldId id="290" r:id="rId22"/>
    <p:sldId id="270"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2600"/>
    <a:srgbClr val="0042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715" autoAdjust="0"/>
  </p:normalViewPr>
  <p:slideViewPr>
    <p:cSldViewPr>
      <p:cViewPr>
        <p:scale>
          <a:sx n="82" d="100"/>
          <a:sy n="82" d="100"/>
        </p:scale>
        <p:origin x="-10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pPr/>
              <a:t>24.03.2015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pPr/>
              <a:t>24.03.2015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pPr/>
              <a:t>24.03.2015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pPr/>
              <a:t>24.03.2015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12"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11" Type="http://schemas.openxmlformats.org/officeDocument/2006/relationships/image" Target="../media/image4.png"/><Relationship Id="rId5" Type="http://schemas.openxmlformats.org/officeDocument/2006/relationships/theme" Target="../theme/theme1.xml"/><Relationship Id="rId10" Type="http://schemas.microsoft.com/office/2007/relationships/hdphoto" Target="../media/hdphoto2.wdp"/><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l="-17000" r="-17000"/>
          </a:stretch>
        </a:blipFill>
        <a:effectLst/>
      </p:bgPr>
    </p:bg>
    <p:spTree>
      <p:nvGrpSpPr>
        <p:cNvPr id="1" name=""/>
        <p:cNvGrpSpPr/>
        <p:nvPr/>
      </p:nvGrpSpPr>
      <p:grpSpPr>
        <a:xfrm>
          <a:off x="0" y="0"/>
          <a:ext cx="0" cy="0"/>
          <a:chOff x="0" y="0"/>
          <a:chExt cx="0" cy="0"/>
        </a:xfrm>
      </p:grpSpPr>
      <p:sp>
        <p:nvSpPr>
          <p:cNvPr id="8" name="Скругленный прямоугольник 7"/>
          <p:cNvSpPr/>
          <p:nvPr/>
        </p:nvSpPr>
        <p:spPr>
          <a:xfrm>
            <a:off x="7308304" y="188640"/>
            <a:ext cx="1584176" cy="6530860"/>
          </a:xfrm>
          <a:prstGeom prst="roundRect">
            <a:avLst/>
          </a:prstGeom>
          <a:solidFill>
            <a:schemeClr val="tx2">
              <a:lumMod val="20000"/>
              <a:lumOff val="80000"/>
              <a:alpha val="62000"/>
            </a:schemeClr>
          </a:solidFill>
          <a:ln w="60325">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кругленный прямоугольник 8"/>
          <p:cNvSpPr/>
          <p:nvPr/>
        </p:nvSpPr>
        <p:spPr>
          <a:xfrm>
            <a:off x="179512" y="260648"/>
            <a:ext cx="6984776" cy="6320353"/>
          </a:xfrm>
          <a:prstGeom prst="roundRect">
            <a:avLst/>
          </a:prstGeom>
          <a:solidFill>
            <a:schemeClr val="tx2">
              <a:lumMod val="20000"/>
              <a:lumOff val="80000"/>
              <a:alpha val="50000"/>
            </a:schemeClr>
          </a:solidFill>
          <a:ln w="603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
        <p:nvSpPr>
          <p:cNvPr id="7" name="Прямоугольник 6"/>
          <p:cNvSpPr/>
          <p:nvPr/>
        </p:nvSpPr>
        <p:spPr>
          <a:xfrm>
            <a:off x="35496" y="6581001"/>
            <a:ext cx="1595117" cy="276999"/>
          </a:xfrm>
          <a:prstGeom prst="rect">
            <a:avLst/>
          </a:prstGeom>
        </p:spPr>
        <p:txBody>
          <a:bodyPr wrap="none">
            <a:spAutoFit/>
          </a:bodyPr>
          <a:lstStyle/>
          <a:p>
            <a:r>
              <a:rPr lang="en-US" sz="1200" dirty="0" smtClean="0">
                <a:solidFill>
                  <a:schemeClr val="accent1">
                    <a:lumMod val="60000"/>
                    <a:lumOff val="40000"/>
                  </a:schemeClr>
                </a:solidFill>
              </a:rPr>
              <a:t>http://mykids.ucoz.ru/</a:t>
            </a:r>
            <a:endParaRPr lang="uk-UA" sz="1200" dirty="0">
              <a:solidFill>
                <a:schemeClr val="accent1">
                  <a:lumMod val="60000"/>
                  <a:lumOff val="40000"/>
                </a:schemeClr>
              </a:solidFill>
            </a:endParaRPr>
          </a:p>
        </p:txBody>
      </p:sp>
      <p:pic>
        <p:nvPicPr>
          <p:cNvPr id="10" name="Рисунок 9" descr="C:\Users\Lidia\Desktop\МК Фокина ШАБЛОНЫ\осн здор\девочка.jpg"/>
          <p:cNvPicPr/>
          <p:nvPr/>
        </p:nvPicPr>
        <p:blipFill rotWithShape="1">
          <a:blip r:embed="rId7" cstate="email">
            <a:extLst>
              <a:ext uri="{BEBA8EAE-BF5A-486C-A8C5-ECC9F3942E4B}">
                <a14:imgProps xmlns:a14="http://schemas.microsoft.com/office/drawing/2010/main">
                  <a14:imgLayer r:embed="rId8">
                    <a14:imgEffect>
                      <a14:backgroundRemoval t="0" b="100000" l="0" r="98113"/>
                    </a14:imgEffect>
                  </a14:imgLayer>
                </a14:imgProps>
              </a:ext>
              <a:ext uri="{28A0092B-C50C-407E-A947-70E740481C1C}">
                <a14:useLocalDpi xmlns:a14="http://schemas.microsoft.com/office/drawing/2010/main"/>
              </a:ext>
            </a:extLst>
          </a:blip>
          <a:srcRect/>
          <a:stretch/>
        </p:blipFill>
        <p:spPr bwMode="auto">
          <a:xfrm>
            <a:off x="7573901" y="692696"/>
            <a:ext cx="1115720" cy="1653158"/>
          </a:xfrm>
          <a:prstGeom prst="rect">
            <a:avLst/>
          </a:prstGeom>
          <a:noFill/>
          <a:ln>
            <a:noFill/>
          </a:ln>
          <a:extLst>
            <a:ext uri="{53640926-AAD7-44D8-BBD7-CCE9431645EC}">
              <a14:shadowObscured xmlns:a14="http://schemas.microsoft.com/office/drawing/2010/main"/>
            </a:ext>
          </a:extLst>
        </p:spPr>
      </p:pic>
      <p:pic>
        <p:nvPicPr>
          <p:cNvPr id="11" name="Рисунок 10" descr="C:\Users\Lidia\Desktop\МК Фокина ШАБЛОНЫ\осн здор\девочка.jpg"/>
          <p:cNvPicPr/>
          <p:nvPr/>
        </p:nvPicPr>
        <p:blipFill rotWithShape="1">
          <a:blip r:embed="rId9" cstate="print">
            <a:extLst>
              <a:ext uri="{BEBA8EAE-BF5A-486C-A8C5-ECC9F3942E4B}">
                <a14:imgProps xmlns:a14="http://schemas.microsoft.com/office/drawing/2010/main">
                  <a14:imgLayer r:embed="rId10">
                    <a14:imgEffect>
                      <a14:backgroundRemoval t="0" b="61667" l="38462" r="64038"/>
                    </a14:imgEffect>
                  </a14:imgLayer>
                </a14:imgProps>
              </a:ext>
              <a:ext uri="{28A0092B-C50C-407E-A947-70E740481C1C}">
                <a14:useLocalDpi xmlns:a14="http://schemas.microsoft.com/office/drawing/2010/main"/>
              </a:ext>
            </a:extLst>
          </a:blip>
          <a:srcRect l="39808" t="1667" r="38076" b="40667"/>
          <a:stretch/>
        </p:blipFill>
        <p:spPr bwMode="auto">
          <a:xfrm>
            <a:off x="7510518" y="4653136"/>
            <a:ext cx="1242486" cy="1733866"/>
          </a:xfrm>
          <a:prstGeom prst="rect">
            <a:avLst/>
          </a:prstGeom>
          <a:noFill/>
          <a:ln>
            <a:noFill/>
          </a:ln>
          <a:extLst>
            <a:ext uri="{53640926-AAD7-44D8-BBD7-CCE9431645EC}">
              <a14:shadowObscured xmlns:a14="http://schemas.microsoft.com/office/drawing/2010/main"/>
            </a:ext>
          </a:extLst>
        </p:spPr>
      </p:pic>
      <p:pic>
        <p:nvPicPr>
          <p:cNvPr id="13" name="Рисунок 12" descr="C:\Users\Lidia\Desktop\МК Фокина ШАБЛОНЫ\осн здор\девочка.jpg"/>
          <p:cNvPicPr/>
          <p:nvPr/>
        </p:nvPicPr>
        <p:blipFill rotWithShape="1">
          <a:blip r:embed="rId11" cstate="email">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7391762" y="2793710"/>
            <a:ext cx="1417259" cy="1254227"/>
          </a:xfrm>
          <a:prstGeom prst="rect">
            <a:avLst/>
          </a:prstGeom>
          <a:noFill/>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66828" y="3573016"/>
            <a:ext cx="2763180" cy="2031325"/>
          </a:xfrm>
          <a:prstGeom prst="rect">
            <a:avLst/>
          </a:prstGeom>
        </p:spPr>
        <p:txBody>
          <a:bodyPr wrap="square">
            <a:spAutoFit/>
          </a:bodyPr>
          <a:lstStyle/>
          <a:p>
            <a:r>
              <a:rPr lang="ru-RU" b="1" dirty="0" smtClean="0"/>
              <a:t>Презентацию подготовила инструктор по ФК 1 кв</a:t>
            </a:r>
            <a:r>
              <a:rPr lang="ru-RU" b="1" smtClean="0"/>
              <a:t>. категории </a:t>
            </a:r>
            <a:r>
              <a:rPr lang="ru-RU" b="1" dirty="0" smtClean="0"/>
              <a:t>МАДОУ №108 «Счастливое детство»</a:t>
            </a:r>
          </a:p>
          <a:p>
            <a:r>
              <a:rPr lang="ru-RU" b="1" dirty="0" err="1" smtClean="0"/>
              <a:t>Гильмутдинова</a:t>
            </a:r>
            <a:r>
              <a:rPr lang="ru-RU" b="1" dirty="0" smtClean="0"/>
              <a:t> Р.З.</a:t>
            </a:r>
          </a:p>
          <a:p>
            <a:endParaRPr lang="ru-RU" b="1" dirty="0" smtClean="0"/>
          </a:p>
        </p:txBody>
      </p:sp>
      <p:sp>
        <p:nvSpPr>
          <p:cNvPr id="5" name="Прямоугольник 4"/>
          <p:cNvSpPr/>
          <p:nvPr/>
        </p:nvSpPr>
        <p:spPr>
          <a:xfrm>
            <a:off x="683568" y="1052736"/>
            <a:ext cx="5508104" cy="1200329"/>
          </a:xfrm>
          <a:prstGeom prst="rect">
            <a:avLst/>
          </a:prstGeom>
        </p:spPr>
        <p:txBody>
          <a:bodyPr wrap="square">
            <a:spAutoFit/>
          </a:bodyPr>
          <a:lstStyle/>
          <a:p>
            <a:pPr algn="ctr"/>
            <a:r>
              <a:rPr lang="tt-RU" sz="3600" b="1" i="1" dirty="0" smtClean="0">
                <a:solidFill>
                  <a:srgbClr val="7030A0"/>
                </a:solidFill>
                <a:latin typeface="Monotype Corsiva" pitchFamily="66" charset="0"/>
              </a:rPr>
              <a:t>Здоровьесберегающие технологии в условиях ДОУ</a:t>
            </a:r>
            <a:endParaRPr lang="ru-RU" sz="3600" b="1" i="1" dirty="0">
              <a:solidFill>
                <a:srgbClr val="7030A0"/>
              </a:solidFill>
              <a:latin typeface="Monotype Corsiva" pitchFamily="66" charset="0"/>
            </a:endParaRPr>
          </a:p>
        </p:txBody>
      </p:sp>
      <p:sp>
        <p:nvSpPr>
          <p:cNvPr id="3" name="Заголовок 2"/>
          <p:cNvSpPr>
            <a:spLocks noGrp="1"/>
          </p:cNvSpPr>
          <p:nvPr>
            <p:ph type="ctrTitle"/>
          </p:nvPr>
        </p:nvSpPr>
        <p:spPr>
          <a:xfrm>
            <a:off x="2325728" y="5835835"/>
            <a:ext cx="3240360" cy="632971"/>
          </a:xfrm>
        </p:spPr>
        <p:txBody>
          <a:bodyPr>
            <a:normAutofit/>
          </a:bodyPr>
          <a:lstStyle/>
          <a:p>
            <a:r>
              <a:rPr lang="ru-RU" sz="1200" b="1" dirty="0" err="1"/>
              <a:t>г</a:t>
            </a:r>
            <a:r>
              <a:rPr lang="ru-RU" sz="1200" b="1" dirty="0" err="1" smtClean="0"/>
              <a:t>.Набережные</a:t>
            </a:r>
            <a:r>
              <a:rPr lang="ru-RU" sz="1200" b="1" dirty="0" smtClean="0"/>
              <a:t> Челны</a:t>
            </a:r>
            <a:endParaRPr lang="ru-RU" sz="1200" b="1" dirty="0"/>
          </a:p>
        </p:txBody>
      </p:sp>
    </p:spTree>
    <p:extLst>
      <p:ext uri="{BB962C8B-B14F-4D97-AF65-F5344CB8AC3E}">
        <p14:creationId xmlns:p14="http://schemas.microsoft.com/office/powerpoint/2010/main" val="1097800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6462464" cy="3447098"/>
          </a:xfrm>
          <a:prstGeom prst="rect">
            <a:avLst/>
          </a:prstGeom>
        </p:spPr>
        <p:txBody>
          <a:bodyPr wrap="square">
            <a:spAutoFit/>
          </a:bodyPr>
          <a:lstStyle/>
          <a:p>
            <a:pPr algn="ctr"/>
            <a:r>
              <a:rPr lang="ru-RU" sz="2400" b="1" i="1" dirty="0">
                <a:solidFill>
                  <a:srgbClr val="FF0000"/>
                </a:solidFill>
              </a:rPr>
              <a:t>Фитотерапия </a:t>
            </a:r>
            <a:endParaRPr lang="ru-RU" sz="2400" b="1" i="1" dirty="0" smtClean="0">
              <a:solidFill>
                <a:srgbClr val="FF0000"/>
              </a:solidFill>
            </a:endParaRPr>
          </a:p>
          <a:p>
            <a:pPr algn="ctr"/>
            <a:endParaRPr lang="ru-RU" sz="1400" b="1" i="1" dirty="0" smtClean="0">
              <a:solidFill>
                <a:srgbClr val="FF0000"/>
              </a:solidFill>
            </a:endParaRPr>
          </a:p>
          <a:p>
            <a:pPr algn="just"/>
            <a:r>
              <a:rPr lang="ru-RU" dirty="0" smtClean="0"/>
              <a:t>– </a:t>
            </a:r>
            <a:r>
              <a:rPr lang="ru-RU" dirty="0"/>
              <a:t>это лечение растениями. Лучше начинать прием </a:t>
            </a:r>
            <a:r>
              <a:rPr lang="ru-RU" dirty="0" err="1"/>
              <a:t>фитопрепарата</a:t>
            </a:r>
            <a:r>
              <a:rPr lang="ru-RU" dirty="0"/>
              <a:t> с 2-3 растениями, через 5-7 дней добавить еще 1 и т.д. Следить за реакцией организма. </a:t>
            </a:r>
            <a:r>
              <a:rPr lang="ru-RU" dirty="0" err="1"/>
              <a:t>Фитопрепараты</a:t>
            </a:r>
            <a:r>
              <a:rPr lang="ru-RU" dirty="0"/>
              <a:t> употребляют за 20-30 мин. до еды. Водные извлечения хранят 2-3 суток в прохладном месте. Фитотерапия рекомендует: чай употреблять только внутрь; сборы внутрь  и наружно(клизмы, компрессы, ванны и др.); порошки внутрь и наружно(присыпки, пластыри, соки свежих растений  - внутрь и наружно.)В домашних условиях чаи и настои удобно готовить в термосе на ночь.</a:t>
            </a:r>
          </a:p>
        </p:txBody>
      </p:sp>
      <p:pic>
        <p:nvPicPr>
          <p:cNvPr id="10242" name="Picture 2" descr="G:\фитотерап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717032"/>
            <a:ext cx="3537200" cy="265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196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3759" y="404664"/>
            <a:ext cx="6390456" cy="4062651"/>
          </a:xfrm>
          <a:prstGeom prst="rect">
            <a:avLst/>
          </a:prstGeom>
        </p:spPr>
        <p:txBody>
          <a:bodyPr wrap="square">
            <a:spAutoFit/>
          </a:bodyPr>
          <a:lstStyle/>
          <a:p>
            <a:pPr algn="ctr"/>
            <a:r>
              <a:rPr lang="ru-RU" sz="2400" b="1" i="1" dirty="0">
                <a:solidFill>
                  <a:srgbClr val="FF0000"/>
                </a:solidFill>
              </a:rPr>
              <a:t>Музыкотерапия</a:t>
            </a:r>
            <a:r>
              <a:rPr lang="ru-RU" dirty="0"/>
              <a:t> </a:t>
            </a:r>
            <a:endParaRPr lang="ru-RU" dirty="0" smtClean="0"/>
          </a:p>
          <a:p>
            <a:pPr algn="just"/>
            <a:r>
              <a:rPr lang="ru-RU" dirty="0" smtClean="0"/>
              <a:t>– </a:t>
            </a:r>
            <a:r>
              <a:rPr lang="ru-RU" dirty="0"/>
              <a:t>это лекарство, которое слушают. О том, что музыка способна изменять душевное и физическое состояние человека, знали еще в Древней Греции, в других странах. В конце прошлого века русский физиолог </a:t>
            </a:r>
            <a:r>
              <a:rPr lang="ru-RU" dirty="0" err="1"/>
              <a:t>И.Р.Тарханов</a:t>
            </a:r>
            <a:r>
              <a:rPr lang="ru-RU" dirty="0"/>
              <a:t> своими оригинальными исследованиями доказал, что мелодии доставляющие человеку радость, замедляют пульс, увеличивают силу сердечных сокращений, способствуют расширению сосудов и нормализации артериального давления, а раздражающая музыка дает прямо противоположный эффект. Было замечено, что музыка действует избирательно – в зависимости не только от характера, но и от инструмента, на котором исполняется. Целительные свойства музыки реализуются, влияя на слух, а через него на психику человека.</a:t>
            </a:r>
          </a:p>
        </p:txBody>
      </p:sp>
      <p:pic>
        <p:nvPicPr>
          <p:cNvPr id="1026" name="Picture 2" descr="G:\музыкотерап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8" y="452262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644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6462464" cy="2677656"/>
          </a:xfrm>
          <a:prstGeom prst="rect">
            <a:avLst/>
          </a:prstGeom>
        </p:spPr>
        <p:txBody>
          <a:bodyPr wrap="square">
            <a:spAutoFit/>
          </a:bodyPr>
          <a:lstStyle/>
          <a:p>
            <a:pPr algn="ctr"/>
            <a:r>
              <a:rPr lang="ru-RU" sz="2400" b="1" i="1" dirty="0" err="1">
                <a:solidFill>
                  <a:srgbClr val="FF0000"/>
                </a:solidFill>
              </a:rPr>
              <a:t>Цветотерапия</a:t>
            </a:r>
            <a:r>
              <a:rPr lang="ru-RU" sz="2400" b="1" i="1" dirty="0">
                <a:solidFill>
                  <a:srgbClr val="FF0000"/>
                </a:solidFill>
              </a:rPr>
              <a:t> </a:t>
            </a:r>
            <a:endParaRPr lang="ru-RU" sz="2400" b="1" i="1" dirty="0" smtClean="0">
              <a:solidFill>
                <a:srgbClr val="FF0000"/>
              </a:solidFill>
            </a:endParaRPr>
          </a:p>
          <a:p>
            <a:pPr algn="just"/>
            <a:r>
              <a:rPr lang="ru-RU" dirty="0" smtClean="0"/>
              <a:t>– </a:t>
            </a:r>
            <a:r>
              <a:rPr lang="ru-RU" dirty="0"/>
              <a:t>это цвет «врачующий». Цвету издавна придавалось мистический значение и благотворное или отрицательное действие на человека. Одни цвета ласкают взгляд, успокаивают, способствуют приливу внутренних сил, другие раздражают, вызывают не лучшие эмоции. Одни бодрят, другие угнетают. Причем на одних они действуют так, а на прочих иначе. Словом, влияние цвета носит избирательный характер.</a:t>
            </a:r>
          </a:p>
        </p:txBody>
      </p:sp>
      <p:pic>
        <p:nvPicPr>
          <p:cNvPr id="2050" name="Picture 2" descr="G:\цветотерап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284984"/>
            <a:ext cx="5360940" cy="298821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689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5" y="404664"/>
            <a:ext cx="6624737" cy="3416320"/>
          </a:xfrm>
          <a:prstGeom prst="rect">
            <a:avLst/>
          </a:prstGeom>
        </p:spPr>
        <p:txBody>
          <a:bodyPr wrap="square">
            <a:spAutoFit/>
          </a:bodyPr>
          <a:lstStyle/>
          <a:p>
            <a:pPr algn="ctr"/>
            <a:r>
              <a:rPr lang="ru-RU" sz="2400" b="1" i="1" dirty="0" err="1">
                <a:solidFill>
                  <a:srgbClr val="FF0000"/>
                </a:solidFill>
              </a:rPr>
              <a:t>Массажетерапия</a:t>
            </a:r>
            <a:r>
              <a:rPr lang="ru-RU" dirty="0"/>
              <a:t> </a:t>
            </a:r>
            <a:endParaRPr lang="ru-RU" dirty="0" smtClean="0"/>
          </a:p>
          <a:p>
            <a:pPr algn="ctr"/>
            <a:endParaRPr lang="ru-RU" sz="1200" dirty="0" smtClean="0"/>
          </a:p>
          <a:p>
            <a:pPr algn="just"/>
            <a:r>
              <a:rPr lang="ru-RU" dirty="0" smtClean="0"/>
              <a:t>– </a:t>
            </a:r>
            <a:r>
              <a:rPr lang="ru-RU" dirty="0"/>
              <a:t>это  точечный массаж. Лучше всего начинать с массажа «Ритуал каждого дня», жизненно – активных точек нашего тела. Во время сна замедляются все процессы. Из состояния сна в положение бодрствующих надо выходить постепенно, плавно. Сначала следует обеспечить головной мозг кислородом. Этому  способствует дыхательная гимнастика. Затем делаем гимнастику для пальцев, постепенно нагружать более крупные суставы опорно-двигательного аппарата. Отлично  активизирует работу всего организма стимуляции подошв ног с помощью </a:t>
            </a:r>
            <a:r>
              <a:rPr lang="ru-RU" dirty="0" err="1"/>
              <a:t>массажеров</a:t>
            </a:r>
            <a:r>
              <a:rPr lang="ru-RU" dirty="0"/>
              <a:t>, катания шариков или просто походить босиком.</a:t>
            </a:r>
          </a:p>
        </p:txBody>
      </p:sp>
      <p:pic>
        <p:nvPicPr>
          <p:cNvPr id="3074" name="Picture 2" descr="G:\массажетерапия ногами рисуют.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73366">
            <a:off x="3760979" y="3843022"/>
            <a:ext cx="3528392" cy="26461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075" name="Picture 3" descr="F:\100___01\IMG_15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842450">
            <a:off x="510260" y="3973226"/>
            <a:ext cx="2766973" cy="20751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94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6696744" cy="1477328"/>
          </a:xfrm>
          <a:prstGeom prst="rect">
            <a:avLst/>
          </a:prstGeom>
        </p:spPr>
        <p:txBody>
          <a:bodyPr wrap="square">
            <a:spAutoFit/>
          </a:bodyPr>
          <a:lstStyle/>
          <a:p>
            <a:pPr algn="ctr"/>
            <a:r>
              <a:rPr lang="ru-RU" sz="2400" b="1" i="1" dirty="0">
                <a:solidFill>
                  <a:srgbClr val="FF0000"/>
                </a:solidFill>
              </a:rPr>
              <a:t>Рефлексотерапия (массаж ступней</a:t>
            </a:r>
            <a:r>
              <a:rPr lang="ru-RU" sz="2400" b="1" i="1" dirty="0" smtClean="0">
                <a:solidFill>
                  <a:srgbClr val="FF0000"/>
                </a:solidFill>
              </a:rPr>
              <a:t>)</a:t>
            </a:r>
          </a:p>
          <a:p>
            <a:pPr algn="ctr"/>
            <a:endParaRPr lang="ru-RU" sz="1200" b="1" i="1" dirty="0" smtClean="0">
              <a:solidFill>
                <a:srgbClr val="FF0000"/>
              </a:solidFill>
            </a:endParaRPr>
          </a:p>
          <a:p>
            <a:pPr algn="just"/>
            <a:r>
              <a:rPr lang="ru-RU" dirty="0" smtClean="0"/>
              <a:t> </a:t>
            </a:r>
            <a:r>
              <a:rPr lang="ru-RU" dirty="0"/>
              <a:t>– успокаивает нервы, надавливает на определенные точки, связанные соответствующими органами, может добиться гармоничности работы этих органов.</a:t>
            </a:r>
          </a:p>
        </p:txBody>
      </p:sp>
      <p:pic>
        <p:nvPicPr>
          <p:cNvPr id="4098" name="Picture 2" descr="G:\рефлексотерапия.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67741">
            <a:off x="832470" y="2539121"/>
            <a:ext cx="2512958" cy="1884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099" name="Picture 3" descr="G:\рефлексотерапия дорожка.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9038">
            <a:off x="4093226" y="4078718"/>
            <a:ext cx="2560899" cy="19205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47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0766" y="404664"/>
            <a:ext cx="6462464" cy="3416320"/>
          </a:xfrm>
          <a:prstGeom prst="rect">
            <a:avLst/>
          </a:prstGeom>
        </p:spPr>
        <p:txBody>
          <a:bodyPr wrap="square">
            <a:spAutoFit/>
          </a:bodyPr>
          <a:lstStyle/>
          <a:p>
            <a:pPr algn="ctr"/>
            <a:r>
              <a:rPr lang="ru-RU" sz="2400" b="1" i="1" dirty="0" err="1">
                <a:solidFill>
                  <a:srgbClr val="FF0000"/>
                </a:solidFill>
              </a:rPr>
              <a:t>Фитонцидотерапия</a:t>
            </a:r>
            <a:r>
              <a:rPr lang="ru-RU" sz="2400" b="1" i="1" dirty="0" smtClean="0">
                <a:solidFill>
                  <a:srgbClr val="FF0000"/>
                </a:solidFill>
              </a:rPr>
              <a:t>.</a:t>
            </a:r>
          </a:p>
          <a:p>
            <a:pPr algn="ctr"/>
            <a:endParaRPr lang="ru-RU" sz="1200" b="1" i="1" dirty="0" smtClean="0">
              <a:solidFill>
                <a:srgbClr val="FF0000"/>
              </a:solidFill>
            </a:endParaRPr>
          </a:p>
          <a:p>
            <a:pPr algn="just"/>
            <a:r>
              <a:rPr lang="ru-RU" dirty="0" smtClean="0"/>
              <a:t> </a:t>
            </a:r>
            <a:r>
              <a:rPr lang="ru-RU" dirty="0"/>
              <a:t>У лука в листьях и луковицах сконцентрированы витамины, минеральные соли, питательные вещества большое количество фитонцидов, подавляющие рост патогенных микроорганизмов. Каждый вид лука имеет свои лечебные свойства и особенности. Сок и кашица должны быть свежеприготовленными, ибо при пребывании на воздухе в течении 10-15 минут летучие бактерицидные вещества улетучиваются. Чеснок – обеззараживает, убивающие бактерии лечебное растение. Применяется в лечении и профилактике многих болезней.</a:t>
            </a:r>
          </a:p>
        </p:txBody>
      </p:sp>
      <p:pic>
        <p:nvPicPr>
          <p:cNvPr id="5122" name="Picture 2" descr="G:\фитонцидотерап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933056"/>
            <a:ext cx="3185565" cy="23493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321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6624736" cy="1846659"/>
          </a:xfrm>
          <a:prstGeom prst="rect">
            <a:avLst/>
          </a:prstGeom>
        </p:spPr>
        <p:txBody>
          <a:bodyPr wrap="square">
            <a:spAutoFit/>
          </a:bodyPr>
          <a:lstStyle/>
          <a:p>
            <a:pPr algn="ctr"/>
            <a:r>
              <a:rPr lang="ru-RU" sz="2400" b="1" i="1" dirty="0" err="1">
                <a:solidFill>
                  <a:srgbClr val="FF0000"/>
                </a:solidFill>
              </a:rPr>
              <a:t>Водотерапия</a:t>
            </a:r>
            <a:r>
              <a:rPr lang="ru-RU" sz="2400" b="1" i="1" dirty="0">
                <a:solidFill>
                  <a:srgbClr val="FF0000"/>
                </a:solidFill>
              </a:rPr>
              <a:t>. </a:t>
            </a:r>
            <a:endParaRPr lang="ru-RU" sz="2400" b="1" i="1" dirty="0" smtClean="0">
              <a:solidFill>
                <a:srgbClr val="FF0000"/>
              </a:solidFill>
            </a:endParaRPr>
          </a:p>
          <a:p>
            <a:pPr algn="just"/>
            <a:r>
              <a:rPr lang="ru-RU" dirty="0" smtClean="0"/>
              <a:t>Воздушные  </a:t>
            </a:r>
            <a:r>
              <a:rPr lang="ru-RU" dirty="0"/>
              <a:t>ванны: сухое обтирание; обтирание мокрым полотенцем; обливание; холодный душ; </a:t>
            </a:r>
            <a:r>
              <a:rPr lang="ru-RU" dirty="0" err="1"/>
              <a:t>моржевание</a:t>
            </a:r>
            <a:r>
              <a:rPr lang="ru-RU" dirty="0"/>
              <a:t>; </a:t>
            </a:r>
            <a:r>
              <a:rPr lang="ru-RU" dirty="0" err="1"/>
              <a:t>аквабилдинг</a:t>
            </a:r>
            <a:r>
              <a:rPr lang="ru-RU" dirty="0"/>
              <a:t> – упражнения в воде; бальнеотерапия – применение минеральных вод, грязей, морских и речных купаний; баня.</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47544">
            <a:off x="2743126" y="2369900"/>
            <a:ext cx="1929556" cy="217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69114">
            <a:off x="432431" y="4417988"/>
            <a:ext cx="2340426" cy="1755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3465" b="14542"/>
          <a:stretch/>
        </p:blipFill>
        <p:spPr bwMode="auto">
          <a:xfrm rot="860391">
            <a:off x="4500251" y="4375833"/>
            <a:ext cx="2347317" cy="1689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052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92696"/>
            <a:ext cx="6624736" cy="1846659"/>
          </a:xfrm>
          <a:prstGeom prst="rect">
            <a:avLst/>
          </a:prstGeom>
        </p:spPr>
        <p:txBody>
          <a:bodyPr wrap="square">
            <a:spAutoFit/>
          </a:bodyPr>
          <a:lstStyle/>
          <a:p>
            <a:pPr algn="ctr"/>
            <a:r>
              <a:rPr lang="ru-RU" sz="2400" b="1" i="1" dirty="0" err="1">
                <a:solidFill>
                  <a:srgbClr val="FF0000"/>
                </a:solidFill>
              </a:rPr>
              <a:t>Смехотерапия</a:t>
            </a:r>
            <a:r>
              <a:rPr lang="ru-RU" sz="2400" b="1" i="1" dirty="0" smtClean="0">
                <a:solidFill>
                  <a:srgbClr val="FF0000"/>
                </a:solidFill>
              </a:rPr>
              <a:t>. </a:t>
            </a:r>
          </a:p>
          <a:p>
            <a:pPr algn="just"/>
            <a:r>
              <a:rPr lang="ru-RU" dirty="0" smtClean="0"/>
              <a:t>Ускоряет </a:t>
            </a:r>
            <a:r>
              <a:rPr lang="ru-RU" dirty="0"/>
              <a:t>выздоровление, помогает справляться с трудностями, сохранять душевное равновесие оптимизм. Их не заменяет лечение, но служит сильным и приятным дополнительным средством. Смех позволяет полностью расслабиться, вот почему от смеха иногда падают.</a:t>
            </a:r>
          </a:p>
        </p:txBody>
      </p:sp>
      <p:pic>
        <p:nvPicPr>
          <p:cNvPr id="7170" name="Picture 2" descr="G:\смехотерап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85106">
            <a:off x="4763526" y="3332068"/>
            <a:ext cx="1895475"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1" name="Picture 3" descr="G:\смехотерапия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07125">
            <a:off x="861834" y="3504871"/>
            <a:ext cx="3128289" cy="20973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891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6696744" cy="3677930"/>
          </a:xfrm>
          <a:prstGeom prst="rect">
            <a:avLst/>
          </a:prstGeom>
        </p:spPr>
        <p:txBody>
          <a:bodyPr wrap="square">
            <a:spAutoFit/>
          </a:bodyPr>
          <a:lstStyle/>
          <a:p>
            <a:pPr algn="ctr"/>
            <a:r>
              <a:rPr lang="ru-RU" sz="2400" b="1" i="1" dirty="0" err="1">
                <a:solidFill>
                  <a:srgbClr val="FF0000"/>
                </a:solidFill>
              </a:rPr>
              <a:t>Игротерапия</a:t>
            </a:r>
            <a:r>
              <a:rPr lang="ru-RU" sz="2400" b="1" i="1" dirty="0">
                <a:solidFill>
                  <a:srgbClr val="FF0000"/>
                </a:solidFill>
              </a:rPr>
              <a:t>. </a:t>
            </a:r>
            <a:endParaRPr lang="ru-RU" sz="2400" b="1" i="1" dirty="0" smtClean="0">
              <a:solidFill>
                <a:srgbClr val="FF0000"/>
              </a:solidFill>
            </a:endParaRPr>
          </a:p>
          <a:p>
            <a:pPr algn="ctr"/>
            <a:endParaRPr lang="ru-RU" sz="1100" b="1" i="1" dirty="0" smtClean="0">
              <a:solidFill>
                <a:srgbClr val="FF0000"/>
              </a:solidFill>
            </a:endParaRPr>
          </a:p>
          <a:p>
            <a:pPr algn="just"/>
            <a:r>
              <a:rPr lang="ru-RU" dirty="0" smtClean="0"/>
              <a:t>Метод </a:t>
            </a:r>
            <a:r>
              <a:rPr lang="ru-RU" dirty="0"/>
              <a:t>психотерапевтического воздействия на детей и взрослых с использованием игры. Игра способствует созданию близких отношений между участниками группы, снимает напряженность, тревогу, страх перед окружающими, повышает самооценку, позволяет проверить себя в различных ситуациях общения. Характерная особенность игры – быстро меняющиеся ситуации, в которых оказывается объект после действий с этим, и столь же быстрое приспособление действий с этим, и столь же быстрое приспособление действий к новой ситуации. Цель игровой терапии – утверждение уникального «Я» ребенка, его </a:t>
            </a:r>
            <a:r>
              <a:rPr lang="ru-RU" dirty="0" err="1"/>
              <a:t>самоценности</a:t>
            </a:r>
            <a:r>
              <a:rPr lang="ru-RU" dirty="0"/>
              <a:t>; служить интересам детей.</a:t>
            </a:r>
          </a:p>
        </p:txBody>
      </p:sp>
      <p:pic>
        <p:nvPicPr>
          <p:cNvPr id="8195" name="Picture 3" descr="G:\игротерапия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4047">
            <a:off x="2279394" y="4375319"/>
            <a:ext cx="2616180" cy="188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48226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психогимнастик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892680"/>
            <a:ext cx="3096344" cy="166428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3528" y="474345"/>
            <a:ext cx="6624736" cy="4508927"/>
          </a:xfrm>
          <a:prstGeom prst="rect">
            <a:avLst/>
          </a:prstGeom>
        </p:spPr>
        <p:txBody>
          <a:bodyPr wrap="square">
            <a:spAutoFit/>
          </a:bodyPr>
          <a:lstStyle/>
          <a:p>
            <a:pPr algn="ctr"/>
            <a:r>
              <a:rPr lang="ru-RU" sz="2400" b="1" i="1" dirty="0" err="1">
                <a:solidFill>
                  <a:srgbClr val="FF0000"/>
                </a:solidFill>
              </a:rPr>
              <a:t>Психогимнастика</a:t>
            </a:r>
            <a:r>
              <a:rPr lang="ru-RU" sz="2400" b="1" i="1" dirty="0">
                <a:solidFill>
                  <a:srgbClr val="FF0000"/>
                </a:solidFill>
              </a:rPr>
              <a:t> </a:t>
            </a:r>
            <a:endParaRPr lang="ru-RU" sz="2400" b="1" i="1" dirty="0" smtClean="0">
              <a:solidFill>
                <a:srgbClr val="FF0000"/>
              </a:solidFill>
            </a:endParaRPr>
          </a:p>
          <a:p>
            <a:pPr algn="ctr"/>
            <a:endParaRPr lang="ru-RU" sz="1100" b="1" i="1" dirty="0" smtClean="0">
              <a:solidFill>
                <a:srgbClr val="FF0000"/>
              </a:solidFill>
            </a:endParaRPr>
          </a:p>
          <a:p>
            <a:pPr algn="just"/>
            <a:r>
              <a:rPr lang="ru-RU" dirty="0" smtClean="0"/>
              <a:t>очень </a:t>
            </a:r>
            <a:r>
              <a:rPr lang="ru-RU" dirty="0"/>
              <a:t>полезна для всех детей, но особенно для тех, кто отличается чрезмерной утомляемостью, непоседливостью, замкнутостью и т.д. С помощью </a:t>
            </a:r>
            <a:r>
              <a:rPr lang="ru-RU" dirty="0" err="1"/>
              <a:t>психогимнастики</a:t>
            </a:r>
            <a:r>
              <a:rPr lang="ru-RU" dirty="0"/>
              <a:t> детей обучают азбуке передачи эмоций – выразительным и разнообразным движениями. В основном используется бессловесный материал, и очень важно педагогу уметь продемонстрировать, выразительное и красивое выполнение движений. </a:t>
            </a:r>
            <a:r>
              <a:rPr lang="ru-RU" dirty="0" err="1"/>
              <a:t>Психогимнастика</a:t>
            </a:r>
            <a:r>
              <a:rPr lang="ru-RU" dirty="0"/>
              <a:t> – это специальные занятия (этюды, упражнения, игры) направления на развитие и коррекцию познавательной и эмоциональной сферы психики человека, его сознанием существуют сложные взаимосвязи. Учитывая это, физические упражнения можно использовать не только для физического совершенствования, но и для развития памяти, внимания, воли и воображения, творческих способностей.</a:t>
            </a:r>
          </a:p>
        </p:txBody>
      </p:sp>
    </p:spTree>
    <p:extLst>
      <p:ext uri="{BB962C8B-B14F-4D97-AF65-F5344CB8AC3E}">
        <p14:creationId xmlns:p14="http://schemas.microsoft.com/office/powerpoint/2010/main" val="4105704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6534472" cy="3508653"/>
          </a:xfrm>
          <a:prstGeom prst="rect">
            <a:avLst/>
          </a:prstGeom>
        </p:spPr>
        <p:txBody>
          <a:bodyPr wrap="square">
            <a:spAutoFit/>
          </a:bodyPr>
          <a:lstStyle/>
          <a:p>
            <a:pPr algn="ctr"/>
            <a:r>
              <a:rPr lang="ru-RU" sz="2400" b="1" i="1" dirty="0">
                <a:solidFill>
                  <a:srgbClr val="FF0000"/>
                </a:solidFill>
              </a:rPr>
              <a:t>Двигательная </a:t>
            </a:r>
            <a:r>
              <a:rPr lang="ru-RU" sz="2400" b="1" i="1" dirty="0" smtClean="0">
                <a:solidFill>
                  <a:srgbClr val="FF0000"/>
                </a:solidFill>
              </a:rPr>
              <a:t>активность</a:t>
            </a:r>
          </a:p>
          <a:p>
            <a:pPr algn="just"/>
            <a:r>
              <a:rPr lang="ru-RU" dirty="0" smtClean="0"/>
              <a:t>-</a:t>
            </a:r>
            <a:r>
              <a:rPr lang="ru-RU" dirty="0"/>
              <a:t>главный источник и побудительная сила охраны и укрепления здоровья, совершенствования физических и интеллектуальных способностей человека. Ребенок познает мир, осваивает речь, пространственно- временные связи предметов и явлений при помощи движений, это у него заложено с раннего возраста.</a:t>
            </a:r>
          </a:p>
          <a:p>
            <a:pPr algn="just"/>
            <a:r>
              <a:rPr lang="ru-RU" dirty="0" smtClean="0"/>
              <a:t>   Для </a:t>
            </a:r>
            <a:r>
              <a:rPr lang="ru-RU" dirty="0"/>
              <a:t>успешного решения всех задач физического воспитания считаю одним из эффективных приемов- использование нестандартного спортивного оборудования и пособий.</a:t>
            </a:r>
          </a:p>
          <a:p>
            <a:pPr algn="just"/>
            <a:r>
              <a:rPr lang="ru-RU" dirty="0" smtClean="0"/>
              <a:t>   Нестандартное </a:t>
            </a:r>
            <a:r>
              <a:rPr lang="ru-RU" dirty="0"/>
              <a:t>оборудование стимулирует интерес детей, желание двигаться, участвовать в играх; вызывает радость и положительные эмоции.</a:t>
            </a:r>
          </a:p>
        </p:txBody>
      </p:sp>
      <p:pic>
        <p:nvPicPr>
          <p:cNvPr id="2050" name="Picture 2" descr="Иркутск. Детские са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911985"/>
            <a:ext cx="3798168" cy="2647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853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20688"/>
            <a:ext cx="6624736" cy="5909310"/>
          </a:xfrm>
          <a:prstGeom prst="rect">
            <a:avLst/>
          </a:prstGeom>
        </p:spPr>
        <p:txBody>
          <a:bodyPr wrap="square">
            <a:spAutoFit/>
          </a:bodyPr>
          <a:lstStyle/>
          <a:p>
            <a:pPr algn="ctr"/>
            <a:r>
              <a:rPr lang="ru-RU" sz="2400" b="1" i="1" dirty="0">
                <a:solidFill>
                  <a:srgbClr val="FF0000"/>
                </a:solidFill>
              </a:rPr>
              <a:t>На основании литературных </a:t>
            </a:r>
            <a:r>
              <a:rPr lang="ru-RU" sz="2400" b="1" i="1" dirty="0" smtClean="0">
                <a:solidFill>
                  <a:srgbClr val="FF0000"/>
                </a:solidFill>
              </a:rPr>
              <a:t>данных</a:t>
            </a:r>
          </a:p>
          <a:p>
            <a:pPr algn="ctr"/>
            <a:r>
              <a:rPr lang="ru-RU" sz="2400" b="1" i="1" dirty="0" smtClean="0">
                <a:solidFill>
                  <a:srgbClr val="FF0000"/>
                </a:solidFill>
              </a:rPr>
              <a:t> </a:t>
            </a:r>
            <a:r>
              <a:rPr lang="ru-RU" sz="2400" b="1" i="1" dirty="0">
                <a:solidFill>
                  <a:srgbClr val="FF0000"/>
                </a:solidFill>
              </a:rPr>
              <a:t>по теме можно сделать следующие выводы</a:t>
            </a:r>
            <a:r>
              <a:rPr lang="ru-RU" sz="2400" b="1" i="1" dirty="0" smtClean="0">
                <a:solidFill>
                  <a:srgbClr val="FF0000"/>
                </a:solidFill>
              </a:rPr>
              <a:t>.</a:t>
            </a:r>
          </a:p>
          <a:p>
            <a:pPr algn="ctr"/>
            <a:endParaRPr lang="ru-RU" sz="1200" b="1" i="1" dirty="0">
              <a:solidFill>
                <a:srgbClr val="FF0000"/>
              </a:solidFill>
            </a:endParaRPr>
          </a:p>
          <a:p>
            <a:r>
              <a:rPr lang="ru-RU" dirty="0" smtClean="0"/>
              <a:t>   </a:t>
            </a:r>
            <a:r>
              <a:rPr lang="ru-RU" b="1" dirty="0" smtClean="0">
                <a:solidFill>
                  <a:srgbClr val="FF0000"/>
                </a:solidFill>
              </a:rPr>
              <a:t>1.</a:t>
            </a:r>
            <a:r>
              <a:rPr lang="ru-RU" dirty="0" smtClean="0"/>
              <a:t>В </a:t>
            </a:r>
            <a:r>
              <a:rPr lang="ru-RU" dirty="0"/>
              <a:t>систему физкультурно- оздоровительной работы в детском образовательном учреждении необходимо включать различные формы занятий физическими упражнениями; утреннюю гимнастику, физкультурные занятия, подвижные игры и упражнения на свежем воздухе, элементы спортивных игр, гимнастику после дневного сна, бодрящую гимнастику, физкультурные досуги, праздники, дни здоровья, посещение детских спортивных секций, плавание, ЛФК и массаж.</a:t>
            </a:r>
          </a:p>
          <a:p>
            <a:r>
              <a:rPr lang="ru-RU" dirty="0" smtClean="0"/>
              <a:t>   </a:t>
            </a:r>
            <a:r>
              <a:rPr lang="ru-RU" b="1" dirty="0" smtClean="0">
                <a:solidFill>
                  <a:srgbClr val="FF0000"/>
                </a:solidFill>
              </a:rPr>
              <a:t>2.</a:t>
            </a:r>
            <a:r>
              <a:rPr lang="ru-RU" dirty="0" smtClean="0"/>
              <a:t>С </a:t>
            </a:r>
            <a:r>
              <a:rPr lang="ru-RU" dirty="0"/>
              <a:t>целью оздоровления детей должна быть разработана система закаливания водой , воздушными и солнечными ваннами, ходьба босиком по «тропинке здоровья».</a:t>
            </a:r>
          </a:p>
          <a:p>
            <a:r>
              <a:rPr lang="ru-RU" dirty="0" smtClean="0"/>
              <a:t>   </a:t>
            </a:r>
            <a:r>
              <a:rPr lang="ru-RU" b="1" dirty="0" smtClean="0">
                <a:solidFill>
                  <a:srgbClr val="FF0000"/>
                </a:solidFill>
              </a:rPr>
              <a:t>3.</a:t>
            </a:r>
            <a:r>
              <a:rPr lang="ru-RU" dirty="0" smtClean="0"/>
              <a:t>Наряду </a:t>
            </a:r>
            <a:r>
              <a:rPr lang="ru-RU" dirty="0"/>
              <a:t>с традиционными в процессе </a:t>
            </a:r>
            <a:r>
              <a:rPr lang="ru-RU" dirty="0" err="1"/>
              <a:t>физкультурно</a:t>
            </a:r>
            <a:r>
              <a:rPr lang="ru-RU" dirty="0"/>
              <a:t> – оздоровительной работы в дошкольном образовательном учреждении могут быть использованы также методы оздоровления детей, как ароматерапия, </a:t>
            </a:r>
            <a:r>
              <a:rPr lang="ru-RU" dirty="0" err="1"/>
              <a:t>фитатерапия</a:t>
            </a:r>
            <a:r>
              <a:rPr lang="ru-RU" dirty="0"/>
              <a:t>, </a:t>
            </a:r>
            <a:r>
              <a:rPr lang="ru-RU" dirty="0" err="1"/>
              <a:t>металлотерапия</a:t>
            </a:r>
            <a:r>
              <a:rPr lang="ru-RU" dirty="0"/>
              <a:t>, </a:t>
            </a:r>
            <a:r>
              <a:rPr lang="ru-RU" dirty="0" err="1"/>
              <a:t>цветотерапия</a:t>
            </a:r>
            <a:r>
              <a:rPr lang="ru-RU" dirty="0"/>
              <a:t>, </a:t>
            </a:r>
            <a:r>
              <a:rPr lang="ru-RU" dirty="0" err="1"/>
              <a:t>светотерапия</a:t>
            </a:r>
            <a:r>
              <a:rPr lang="ru-RU" dirty="0"/>
              <a:t>, </a:t>
            </a:r>
            <a:r>
              <a:rPr lang="ru-RU" dirty="0" err="1"/>
              <a:t>камнетерапия</a:t>
            </a:r>
            <a:r>
              <a:rPr lang="ru-RU" dirty="0"/>
              <a:t> и т.д.</a:t>
            </a:r>
          </a:p>
        </p:txBody>
      </p:sp>
    </p:spTree>
    <p:extLst>
      <p:ext uri="{BB962C8B-B14F-4D97-AF65-F5344CB8AC3E}">
        <p14:creationId xmlns:p14="http://schemas.microsoft.com/office/powerpoint/2010/main" val="908671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92696"/>
            <a:ext cx="6552728" cy="3046988"/>
          </a:xfrm>
          <a:prstGeom prst="rect">
            <a:avLst/>
          </a:prstGeom>
        </p:spPr>
        <p:txBody>
          <a:bodyPr wrap="square">
            <a:spAutoFit/>
          </a:bodyPr>
          <a:lstStyle/>
          <a:p>
            <a:pPr algn="ctr"/>
            <a:r>
              <a:rPr lang="ru-RU" sz="2400" b="1" i="1" dirty="0">
                <a:solidFill>
                  <a:srgbClr val="FF0000"/>
                </a:solidFill>
              </a:rPr>
              <a:t>Литература</a:t>
            </a:r>
            <a:r>
              <a:rPr lang="ru-RU" sz="2400" b="1" i="1" dirty="0" smtClean="0">
                <a:solidFill>
                  <a:srgbClr val="FF0000"/>
                </a:solidFill>
              </a:rPr>
              <a:t>:</a:t>
            </a:r>
          </a:p>
          <a:p>
            <a:endParaRPr lang="ru-RU" sz="2400" b="1" i="1" dirty="0">
              <a:solidFill>
                <a:srgbClr val="FF0000"/>
              </a:solidFill>
            </a:endParaRPr>
          </a:p>
          <a:p>
            <a:pPr algn="just"/>
            <a:r>
              <a:rPr lang="ru-RU" b="1" dirty="0">
                <a:solidFill>
                  <a:srgbClr val="FF0000"/>
                </a:solidFill>
              </a:rPr>
              <a:t>1.</a:t>
            </a:r>
            <a:r>
              <a:rPr lang="ru-RU" dirty="0"/>
              <a:t>Егоров Б.Б. Развивающая педагогика оздоровления/</a:t>
            </a:r>
            <a:r>
              <a:rPr lang="ru-RU" dirty="0" err="1"/>
              <a:t>Б.Б.Егоров-М.:Физкультура</a:t>
            </a:r>
            <a:r>
              <a:rPr lang="ru-RU" dirty="0"/>
              <a:t> и спорт, 1994.-250с</a:t>
            </a:r>
            <a:r>
              <a:rPr lang="ru-RU" dirty="0" smtClean="0"/>
              <a:t>.</a:t>
            </a:r>
          </a:p>
          <a:p>
            <a:pPr algn="just"/>
            <a:endParaRPr lang="ru-RU" dirty="0"/>
          </a:p>
          <a:p>
            <a:pPr algn="just"/>
            <a:r>
              <a:rPr lang="ru-RU" b="1" dirty="0">
                <a:solidFill>
                  <a:srgbClr val="FF0000"/>
                </a:solidFill>
              </a:rPr>
              <a:t>2</a:t>
            </a:r>
            <a:r>
              <a:rPr lang="ru-RU" dirty="0"/>
              <a:t>.Справочник по детской лечебной физкультуре / Под ред. </a:t>
            </a:r>
            <a:r>
              <a:rPr lang="ru-RU" dirty="0" err="1"/>
              <a:t>М.И.Фонарева.-М.:Медицина</a:t>
            </a:r>
            <a:r>
              <a:rPr lang="ru-RU" dirty="0"/>
              <a:t>, 2003</a:t>
            </a:r>
            <a:r>
              <a:rPr lang="ru-RU" dirty="0" smtClean="0"/>
              <a:t>.</a:t>
            </a:r>
          </a:p>
          <a:p>
            <a:pPr algn="just"/>
            <a:endParaRPr lang="ru-RU" dirty="0"/>
          </a:p>
          <a:p>
            <a:pPr algn="just"/>
            <a:r>
              <a:rPr lang="ru-RU" b="1" dirty="0">
                <a:solidFill>
                  <a:srgbClr val="FF0000"/>
                </a:solidFill>
              </a:rPr>
              <a:t>3. </a:t>
            </a:r>
            <a:r>
              <a:rPr lang="ru-RU" dirty="0" err="1"/>
              <a:t>Губерт</a:t>
            </a:r>
            <a:r>
              <a:rPr lang="ru-RU" dirty="0"/>
              <a:t>, К.Д. Гимнастика и массаж в дошкольном возрасте /К.Д.Губерт.-М.:Просвещение,1991</a:t>
            </a:r>
          </a:p>
        </p:txBody>
      </p:sp>
    </p:spTree>
    <p:extLst>
      <p:ext uri="{BB962C8B-B14F-4D97-AF65-F5344CB8AC3E}">
        <p14:creationId xmlns:p14="http://schemas.microsoft.com/office/powerpoint/2010/main" val="2238833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2996952"/>
            <a:ext cx="4541628" cy="584775"/>
          </a:xfrm>
          <a:prstGeom prst="rect">
            <a:avLst/>
          </a:prstGeom>
        </p:spPr>
        <p:txBody>
          <a:bodyPr wrap="none">
            <a:spAutoFit/>
          </a:bodyPr>
          <a:lstStyle/>
          <a:p>
            <a:r>
              <a:rPr lang="ru-RU" sz="3200" dirty="0" smtClean="0">
                <a:solidFill>
                  <a:srgbClr val="FF0000"/>
                </a:solidFill>
              </a:rPr>
              <a:t>Благодарю за внимание!</a:t>
            </a:r>
            <a:endParaRPr lang="ru-RU" sz="32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7324" y="764704"/>
            <a:ext cx="6334472" cy="2232248"/>
          </a:xfrm>
        </p:spPr>
        <p:txBody>
          <a:bodyPr>
            <a:noAutofit/>
          </a:bodyPr>
          <a:lstStyle/>
          <a:p>
            <a:pPr algn="just"/>
            <a:r>
              <a:rPr lang="ru-RU" sz="2400" b="1" i="1" dirty="0">
                <a:solidFill>
                  <a:srgbClr val="FF0000"/>
                </a:solidFill>
              </a:rPr>
              <a:t>Дыхательная и звуковая </a:t>
            </a:r>
            <a:r>
              <a:rPr lang="ru-RU" sz="2400" b="1" i="1" dirty="0" smtClean="0">
                <a:solidFill>
                  <a:srgbClr val="FF0000"/>
                </a:solidFill>
              </a:rPr>
              <a:t>гимнастика.</a:t>
            </a:r>
            <a:br>
              <a:rPr lang="ru-RU" sz="2400" b="1" i="1" dirty="0" smtClean="0">
                <a:solidFill>
                  <a:srgbClr val="FF0000"/>
                </a:solidFill>
              </a:rPr>
            </a:br>
            <a:r>
              <a:rPr lang="ru-RU" sz="2400" b="1" i="1" dirty="0" smtClean="0">
                <a:solidFill>
                  <a:srgbClr val="FF0000"/>
                </a:solidFill>
              </a:rPr>
              <a:t> </a:t>
            </a:r>
            <a:r>
              <a:rPr lang="ru-RU" sz="1800" dirty="0" smtClean="0">
                <a:solidFill>
                  <a:srgbClr val="FF0000"/>
                </a:solidFill>
              </a:rPr>
              <a:t/>
            </a:r>
            <a:br>
              <a:rPr lang="ru-RU" sz="1800" dirty="0" smtClean="0">
                <a:solidFill>
                  <a:srgbClr val="FF0000"/>
                </a:solidFill>
              </a:rPr>
            </a:br>
            <a:r>
              <a:rPr lang="ru-RU" sz="1800" b="1" i="1" dirty="0" smtClean="0"/>
              <a:t>Цель</a:t>
            </a:r>
            <a:r>
              <a:rPr lang="ru-RU" sz="1800" dirty="0" smtClean="0"/>
              <a:t> </a:t>
            </a:r>
            <a:r>
              <a:rPr lang="ru-RU" sz="1800" dirty="0"/>
              <a:t>- научить детей дышать через нос, подготовить к более сложным дыхательным упражнения. При этом осуществляется профилактика заболеваний верхних дыхательных путей.</a:t>
            </a:r>
            <a:br>
              <a:rPr lang="ru-RU" sz="1800" dirty="0"/>
            </a:br>
            <a:endParaRPr lang="ru-RU" sz="1800" dirty="0"/>
          </a:p>
        </p:txBody>
      </p:sp>
      <p:pic>
        <p:nvPicPr>
          <p:cNvPr id="3074" name="Picture 2" descr="G:\дыхательная гимнастик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34473">
            <a:off x="493406" y="3670847"/>
            <a:ext cx="3522300" cy="23650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5" name="Picture 3" descr="G:\массажетерапия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12928">
            <a:off x="4179576" y="3847591"/>
            <a:ext cx="2709595" cy="20321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26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764704"/>
            <a:ext cx="5904656" cy="1569660"/>
          </a:xfrm>
          <a:prstGeom prst="rect">
            <a:avLst/>
          </a:prstGeom>
        </p:spPr>
        <p:txBody>
          <a:bodyPr wrap="square">
            <a:spAutoFit/>
          </a:bodyPr>
          <a:lstStyle/>
          <a:p>
            <a:pPr algn="ctr"/>
            <a:r>
              <a:rPr lang="ru-RU" sz="2400" b="1" i="1" dirty="0">
                <a:solidFill>
                  <a:srgbClr val="FF0000"/>
                </a:solidFill>
              </a:rPr>
              <a:t>Самомассаж. </a:t>
            </a:r>
            <a:endParaRPr lang="ru-RU" sz="2400" b="1" i="1" dirty="0" smtClean="0">
              <a:solidFill>
                <a:srgbClr val="FF0000"/>
              </a:solidFill>
            </a:endParaRPr>
          </a:p>
          <a:p>
            <a:pPr algn="just"/>
            <a:r>
              <a:rPr lang="ru-RU" b="1" dirty="0" smtClean="0"/>
              <a:t>Цель-</a:t>
            </a:r>
            <a:r>
              <a:rPr lang="ru-RU" dirty="0" smtClean="0"/>
              <a:t> </a:t>
            </a:r>
            <a:r>
              <a:rPr lang="ru-RU" dirty="0"/>
              <a:t>повысить защитные средства слизистых и т.д. Во время утренних процедур – самомассаж ушных раковин</a:t>
            </a:r>
            <a:r>
              <a:rPr lang="ru-RU" dirty="0" smtClean="0"/>
              <a:t>, пальцев</a:t>
            </a:r>
            <a:r>
              <a:rPr lang="ru-RU" dirty="0"/>
              <a:t>.</a:t>
            </a:r>
            <a:br>
              <a:rPr lang="ru-RU" dirty="0"/>
            </a:br>
            <a:endParaRPr lang="ru-RU" dirty="0"/>
          </a:p>
        </p:txBody>
      </p:sp>
      <p:pic>
        <p:nvPicPr>
          <p:cNvPr id="4098" name="Picture 2" descr="G:\самомассаж.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06199">
            <a:off x="714027" y="2780928"/>
            <a:ext cx="3049521" cy="22871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9" name="Picture 3" descr="G:\самомассаж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2153">
            <a:off x="4297537" y="2204862"/>
            <a:ext cx="2738087" cy="3872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665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20688"/>
            <a:ext cx="6120680" cy="1569660"/>
          </a:xfrm>
          <a:prstGeom prst="rect">
            <a:avLst/>
          </a:prstGeom>
        </p:spPr>
        <p:txBody>
          <a:bodyPr wrap="square">
            <a:spAutoFit/>
          </a:bodyPr>
          <a:lstStyle/>
          <a:p>
            <a:pPr algn="ctr"/>
            <a:r>
              <a:rPr lang="ru-RU" sz="2400" b="1" i="1" dirty="0">
                <a:solidFill>
                  <a:srgbClr val="FF0000"/>
                </a:solidFill>
              </a:rPr>
              <a:t>Обливание холодной водой </a:t>
            </a:r>
            <a:endParaRPr lang="ru-RU" sz="2400" b="1" i="1" dirty="0" smtClean="0">
              <a:solidFill>
                <a:srgbClr val="FF0000"/>
              </a:solidFill>
            </a:endParaRPr>
          </a:p>
          <a:p>
            <a:pPr algn="just"/>
            <a:r>
              <a:rPr lang="ru-RU" dirty="0" smtClean="0"/>
              <a:t>– </a:t>
            </a:r>
            <a:r>
              <a:rPr lang="ru-RU" dirty="0"/>
              <a:t>способствовать пробуждению нервной системы, мобилизация внутренних сил организма. Обливание проводиться, как правило, 20-30с. После него ребенок быстро вытирается на сухую.</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65854">
            <a:off x="1604842" y="2822728"/>
            <a:ext cx="3990099" cy="26600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2601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6336704" cy="2769989"/>
          </a:xfrm>
          <a:prstGeom prst="rect">
            <a:avLst/>
          </a:prstGeom>
        </p:spPr>
        <p:txBody>
          <a:bodyPr wrap="square">
            <a:spAutoFit/>
          </a:bodyPr>
          <a:lstStyle/>
          <a:p>
            <a:pPr algn="ctr"/>
            <a:r>
              <a:rPr lang="ru-RU" sz="2400" b="1" i="1" dirty="0" smtClean="0">
                <a:solidFill>
                  <a:srgbClr val="FF0000"/>
                </a:solidFill>
              </a:rPr>
              <a:t>Тренинг</a:t>
            </a:r>
          </a:p>
          <a:p>
            <a:pPr algn="ctr"/>
            <a:endParaRPr lang="ru-RU" sz="2400" b="1" i="1" dirty="0" smtClean="0">
              <a:solidFill>
                <a:srgbClr val="FF0000"/>
              </a:solidFill>
            </a:endParaRPr>
          </a:p>
          <a:p>
            <a:pPr algn="just"/>
            <a:r>
              <a:rPr lang="ru-RU" dirty="0" smtClean="0"/>
              <a:t>- </a:t>
            </a:r>
            <a:r>
              <a:rPr lang="ru-RU" dirty="0"/>
              <a:t>элемент психической дисциплины, которому можно и нужно научить дошкольников, способность преувеличивать положительное и растворять, распылять отрицательное. При выполнении тренингов важным является умение детей вообразить описываемую ситуацию, что в свою очередь дает им возможность успокоиться, снять излишнее напряжение и повысить свое настроение.</a:t>
            </a:r>
          </a:p>
        </p:txBody>
      </p:sp>
      <p:pic>
        <p:nvPicPr>
          <p:cNvPr id="6146" name="Picture 2" descr="G:\тренин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8910">
            <a:off x="2700907" y="3849203"/>
            <a:ext cx="2643188"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283383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6696744" cy="2215991"/>
          </a:xfrm>
          <a:prstGeom prst="rect">
            <a:avLst/>
          </a:prstGeom>
        </p:spPr>
        <p:txBody>
          <a:bodyPr wrap="square">
            <a:spAutoFit/>
          </a:bodyPr>
          <a:lstStyle/>
          <a:p>
            <a:pPr algn="ctr"/>
            <a:r>
              <a:rPr lang="ru-RU" sz="2400" b="1" i="1" dirty="0" smtClean="0">
                <a:solidFill>
                  <a:srgbClr val="FF0000"/>
                </a:solidFill>
              </a:rPr>
              <a:t>Аутотренинг</a:t>
            </a:r>
          </a:p>
          <a:p>
            <a:pPr algn="ctr"/>
            <a:endParaRPr lang="ru-RU" sz="2400" b="1" i="1" dirty="0" smtClean="0">
              <a:solidFill>
                <a:srgbClr val="FF0000"/>
              </a:solidFill>
            </a:endParaRPr>
          </a:p>
          <a:p>
            <a:pPr algn="just"/>
            <a:r>
              <a:rPr lang="ru-RU" dirty="0" smtClean="0"/>
              <a:t> </a:t>
            </a:r>
            <a:r>
              <a:rPr lang="ru-RU" dirty="0"/>
              <a:t>– воздействовать на подсознание с помощью расслабления мышц, дыхания, учить расслабляться. После двигательной активности необходимо изолированно от посторонних шумов сесть в кресло, или лечь, расслабиться, отвлечься от тревожных мыслей; дышать глубоко и спокойно. </a:t>
            </a:r>
          </a:p>
        </p:txBody>
      </p:sp>
      <p:pic>
        <p:nvPicPr>
          <p:cNvPr id="7170" name="Picture 2" descr="G:\аутотренинг.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23255">
            <a:off x="737595" y="3462772"/>
            <a:ext cx="2758613" cy="20689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8501">
            <a:off x="4399512" y="3600004"/>
            <a:ext cx="2392660" cy="17944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843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релаксац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395307"/>
            <a:ext cx="3240360" cy="207383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3528" y="332656"/>
            <a:ext cx="6462464" cy="4062651"/>
          </a:xfrm>
          <a:prstGeom prst="rect">
            <a:avLst/>
          </a:prstGeom>
        </p:spPr>
        <p:txBody>
          <a:bodyPr wrap="square">
            <a:spAutoFit/>
          </a:bodyPr>
          <a:lstStyle/>
          <a:p>
            <a:pPr algn="ctr"/>
            <a:r>
              <a:rPr lang="ru-RU" sz="2400" b="1" i="1" dirty="0">
                <a:solidFill>
                  <a:srgbClr val="FF0000"/>
                </a:solidFill>
              </a:rPr>
              <a:t>Релаксация</a:t>
            </a:r>
            <a:r>
              <a:rPr lang="ru-RU" dirty="0"/>
              <a:t> </a:t>
            </a:r>
            <a:endParaRPr lang="ru-RU" dirty="0" smtClean="0"/>
          </a:p>
          <a:p>
            <a:pPr algn="just"/>
            <a:r>
              <a:rPr lang="ru-RU" dirty="0" smtClean="0"/>
              <a:t>– </a:t>
            </a:r>
            <a:r>
              <a:rPr lang="ru-RU" dirty="0"/>
              <a:t>это один из путей преодоления внутреннего напряжения, основанный на более или менее сознательном расслаблении мышц. Даже дошкольники живущие в современном цивилизованном мире, испытывают  на себе повышенные психические и физические нагрузки; постоянная спешка, беспокойство, поток негативной информации с телеэкрана, частые инфекционные заболевания, усталость, приводящие в дальнейшем к перенапряжению. Обучая детей методом релаксации, мы помогаем им снять внутреннее мышечное напряжение, успокоиться, тем самым привести нервную систему и психику в нормальное состояние покоя. Умение детей управлять своими чувствами и эмоциями- еще один шаг к воспитанию у них уверенности в себе.</a:t>
            </a:r>
          </a:p>
        </p:txBody>
      </p:sp>
    </p:spTree>
    <p:extLst>
      <p:ext uri="{BB962C8B-B14F-4D97-AF65-F5344CB8AC3E}">
        <p14:creationId xmlns:p14="http://schemas.microsoft.com/office/powerpoint/2010/main" val="3650449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6624736" cy="3170099"/>
          </a:xfrm>
          <a:prstGeom prst="rect">
            <a:avLst/>
          </a:prstGeom>
        </p:spPr>
        <p:txBody>
          <a:bodyPr wrap="square">
            <a:spAutoFit/>
          </a:bodyPr>
          <a:lstStyle/>
          <a:p>
            <a:pPr algn="ctr"/>
            <a:r>
              <a:rPr lang="ru-RU" sz="2400" b="1" i="1" dirty="0" smtClean="0">
                <a:solidFill>
                  <a:srgbClr val="FF0000"/>
                </a:solidFill>
              </a:rPr>
              <a:t>Ароматерапия</a:t>
            </a:r>
          </a:p>
          <a:p>
            <a:pPr algn="ctr"/>
            <a:endParaRPr lang="ru-RU" sz="1400" b="1" i="1" dirty="0" smtClean="0">
              <a:solidFill>
                <a:srgbClr val="FF0000"/>
              </a:solidFill>
            </a:endParaRPr>
          </a:p>
          <a:p>
            <a:pPr algn="just"/>
            <a:r>
              <a:rPr lang="ru-RU" dirty="0" smtClean="0"/>
              <a:t>- </a:t>
            </a:r>
            <a:r>
              <a:rPr lang="ru-RU" dirty="0"/>
              <a:t>это запах оздоровляющий, лечение эфирными маслами растений, которые оказывают психологическое физиологической воздействие. На разных людей один и тот же запах действует по разному, часто он вызывает воспоминания и какие – то ассоциации. Пора переходить к эффективным и нетоксичным природным средствам, польза от которых для человека проверена тысячелетиями. Ароматерапия дает такие результаты, которые невозможно получить никакими другими современными лекарственными средствами.</a:t>
            </a:r>
          </a:p>
        </p:txBody>
      </p:sp>
      <p:pic>
        <p:nvPicPr>
          <p:cNvPr id="9218" name="Picture 2" descr="G:\ароматерап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891" y="3717032"/>
            <a:ext cx="3890025" cy="2589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1289762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1375</Words>
  <Application>Microsoft Office PowerPoint</Application>
  <PresentationFormat>Экран (4:3)</PresentationFormat>
  <Paragraphs>64</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г.Набережные Челны</vt:lpstr>
      <vt:lpstr>Презентация PowerPoint</vt:lpstr>
      <vt:lpstr>Дыхательная и звуковая гимнастика.   Цель - научить детей дышать через нос, подготовить к более сложным дыхательным упражнения. При этом осуществляется профилактика заболеваний верхних дыхательных путей.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Lidia</dc:creator>
  <cp:lastModifiedBy>user</cp:lastModifiedBy>
  <cp:revision>29</cp:revision>
  <dcterms:created xsi:type="dcterms:W3CDTF">2014-08-06T15:24:49Z</dcterms:created>
  <dcterms:modified xsi:type="dcterms:W3CDTF">2015-03-24T11:37:01Z</dcterms:modified>
</cp:coreProperties>
</file>