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1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6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1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9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3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1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CE47-2FA5-49B7-905E-095414AA1EB0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B917-F2AB-4E3D-A3C9-002605958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t="441" r="481" b="-441"/>
          <a:stretch/>
        </p:blipFill>
        <p:spPr>
          <a:xfrm>
            <a:off x="-152399" y="-67285"/>
            <a:ext cx="12192000" cy="797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077" y="7162799"/>
            <a:ext cx="4747846" cy="654450"/>
          </a:xfrm>
        </p:spPr>
        <p:txBody>
          <a:bodyPr/>
          <a:lstStyle/>
          <a:p>
            <a:r>
              <a:rPr lang="ru-RU" dirty="0" smtClean="0"/>
              <a:t>Сургут 2015 год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3053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МБОУ НШ «Прогимназия»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46832" y="5257800"/>
            <a:ext cx="300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Выполнили</a:t>
            </a:r>
            <a:r>
              <a:rPr lang="en-US" dirty="0" smtClean="0"/>
              <a:t>:</a:t>
            </a:r>
          </a:p>
          <a:p>
            <a:r>
              <a:rPr lang="ru-RU" dirty="0" smtClean="0"/>
              <a:t>Пислегина К.В.</a:t>
            </a:r>
          </a:p>
          <a:p>
            <a:r>
              <a:rPr lang="ru-RU" dirty="0" smtClean="0"/>
              <a:t>Пислегина Мария</a:t>
            </a:r>
            <a:endParaRPr lang="en-US" dirty="0" smtClean="0"/>
          </a:p>
          <a:p>
            <a:r>
              <a:rPr lang="ru-RU" dirty="0" smtClean="0"/>
              <a:t>Руководитель</a:t>
            </a:r>
            <a:r>
              <a:rPr lang="en-US" dirty="0" smtClean="0"/>
              <a:t>:</a:t>
            </a:r>
            <a:r>
              <a:rPr lang="ru-RU" dirty="0" smtClean="0"/>
              <a:t> Гладкова Т.Н.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4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146058" cy="73855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Восточная ночница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4" y="457200"/>
            <a:ext cx="6049108" cy="573258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072" y="1746738"/>
            <a:ext cx="4829173" cy="5017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7200" b="1" dirty="0" smtClean="0">
                <a:latin typeface="+mn-lt"/>
              </a:rPr>
              <a:t>Ночницы</a:t>
            </a:r>
            <a:r>
              <a:rPr lang="ru-RU" sz="7200" dirty="0" smtClean="0">
                <a:latin typeface="+mn-lt"/>
              </a:rPr>
              <a:t>, или </a:t>
            </a:r>
            <a:r>
              <a:rPr lang="ru-RU" sz="7200" b="1" dirty="0" smtClean="0">
                <a:latin typeface="+mn-lt"/>
              </a:rPr>
              <a:t>короткоухие летучие мыши</a:t>
            </a:r>
            <a:r>
              <a:rPr lang="ru-RU" sz="7200" dirty="0" smtClean="0">
                <a:latin typeface="+mn-lt"/>
              </a:rPr>
              <a:t> — род </a:t>
            </a:r>
            <a:r>
              <a:rPr lang="ru-RU" sz="7200" dirty="0" err="1" smtClean="0">
                <a:latin typeface="+mn-lt"/>
              </a:rPr>
              <a:t>гладконосых</a:t>
            </a:r>
            <a:r>
              <a:rPr lang="ru-RU" sz="7200" dirty="0" smtClean="0">
                <a:latin typeface="+mn-lt"/>
              </a:rPr>
              <a:t> рукокрылых летучих мышей, включающий около 100 видов. Их масса обычно составляет 2,5—45 г, длина тела 35—100 мм. 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latin typeface="+mn-lt"/>
              </a:rPr>
              <a:t>Обитатели </a:t>
            </a:r>
            <a:r>
              <a:rPr lang="ru-RU" sz="7200" dirty="0" smtClean="0">
                <a:latin typeface="+mn-lt"/>
              </a:rPr>
              <a:t>различных ландшафтов. День проводят в пещерах, реже в зданиях, иногда на ветвях деревьев, кустов. На месте дневок собираются поодиночке, небольшими группами, иногда крупными колониями. В северных частях своего ареала некоторые виды впадают в спячку. Полету ночниц, как правило, медленный и прямой. </a:t>
            </a:r>
            <a:r>
              <a:rPr lang="ru-RU" sz="7200" b="1" dirty="0" smtClean="0">
                <a:latin typeface="+mn-lt"/>
              </a:rPr>
              <a:t>Питаются </a:t>
            </a:r>
            <a:r>
              <a:rPr lang="ru-RU" sz="7200" dirty="0" smtClean="0">
                <a:latin typeface="+mn-lt"/>
              </a:rPr>
              <a:t>насекомыми. По характеру строения задних конечностей у большеногой ночницы можно предполагать, что она питается рыбой. Самки приносят детенышей весной или летом.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latin typeface="+mn-lt"/>
              </a:rPr>
              <a:t>Продолжительность жизни</a:t>
            </a:r>
            <a:r>
              <a:rPr lang="ru-RU" sz="7200" dirty="0" smtClean="0">
                <a:latin typeface="+mn-lt"/>
              </a:rPr>
              <a:t> 6—7 лет, в неволе до 18,5 лет.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9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794366" cy="726831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Водяная ночница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18" y="644770"/>
            <a:ext cx="6560428" cy="5158153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184031"/>
            <a:ext cx="527538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Вид </a:t>
            </a:r>
            <a:r>
              <a:rPr lang="ru-RU" sz="1600" dirty="0"/>
              <a:t>евразийских летучих мышей рода </a:t>
            </a:r>
            <a:r>
              <a:rPr lang="ru-RU" sz="1600" dirty="0" smtClean="0"/>
              <a:t>ночницы семейства гладконосые летучие мыши. </a:t>
            </a:r>
            <a:r>
              <a:rPr lang="ru-RU" sz="1600" dirty="0"/>
              <a:t>Ночница </a:t>
            </a:r>
            <a:r>
              <a:rPr lang="ru-RU" sz="1600" dirty="0" smtClean="0"/>
              <a:t>водяная </a:t>
            </a:r>
            <a:r>
              <a:rPr lang="ru-RU" sz="1600" dirty="0"/>
              <a:t>обычно от 45 до 55 мм </a:t>
            </a:r>
            <a:r>
              <a:rPr lang="ru-RU" sz="1600" dirty="0" smtClean="0"/>
              <a:t>длиной</a:t>
            </a:r>
            <a:r>
              <a:rPr lang="ru-RU" sz="1600" dirty="0"/>
              <a:t>. В своем распространении связана с водоемами, хотя и не в такой степени, как прудовая ночница. Очень обыкновенный, местами многочисленный вид. Летним убежищем служат дупла старых деревьев, чердаки, различные части деревянных зданий, щели и полости под арками мостов и т. д. Нередко водяные ночницы обитают в одном убежище с другими видами летучих </a:t>
            </a:r>
            <a:r>
              <a:rPr lang="ru-RU" sz="1600" dirty="0" smtClean="0"/>
              <a:t>мышей. Кормятся </a:t>
            </a:r>
            <a:r>
              <a:rPr lang="ru-RU" sz="1600" dirty="0"/>
              <a:t>над водоемами, реже среди деревьев. Полет медленный и спокойный. Активны до конца сентября-октября. Дальних миграций не совершают и зимуют близ мест летнего обитания. Чаще всего зимующих животных находят в пещерах и штольнях, в условиях умеренно низкой температуры и высокой влажности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Живут небольшими колониями. На дневку располагаются в дуплах деревьев, на чердаках деревянных строений, в трещинах и щелях в скалах (2,3,4). Объектами питания служат двукрылые, ручейники, совки и другие насекомые. Кормится обычно у самой поверхности </a:t>
            </a:r>
            <a:r>
              <a:rPr lang="ru-RU" sz="1600" dirty="0" smtClean="0"/>
              <a:t>воды. Зиму </a:t>
            </a:r>
            <a:r>
              <a:rPr lang="ru-RU" sz="1600" dirty="0"/>
              <a:t>проводит в спячке, продолжающейся около 8 месяцев. Продолжительность жизни - до 15 - 20 </a:t>
            </a:r>
            <a:r>
              <a:rPr lang="ru-RU" sz="1600" dirty="0" smtClean="0"/>
              <a:t>лет.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3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8" y="4255478"/>
            <a:ext cx="3146058" cy="2362201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Полевка средних размеров. Длина 110— 130 мм, хвост составляет 30—40% длины тела. Окраска верха коричневато-рыжеватая. Брюхо грязно-белое. Хвост резко двухцветный.</a:t>
            </a:r>
            <a:br>
              <a:rPr lang="ru-RU" sz="1800" dirty="0"/>
            </a:br>
            <a:r>
              <a:rPr lang="ru-RU" sz="1800" b="1" dirty="0"/>
              <a:t>Распространение</a:t>
            </a:r>
            <a:r>
              <a:rPr lang="ru-RU" sz="1800" dirty="0"/>
              <a:t>. Северо-запад Сибири </a:t>
            </a:r>
            <a:r>
              <a:rPr lang="ru-RU" sz="1800" b="1" dirty="0"/>
              <a:t>Образ жизни.</a:t>
            </a:r>
            <a:r>
              <a:rPr lang="ru-RU" sz="1800" dirty="0"/>
              <a:t> Обитатель тундры. Населяет осоково-</a:t>
            </a:r>
            <a:r>
              <a:rPr lang="ru-RU" sz="1800" dirty="0" err="1"/>
              <a:t>сфагно</a:t>
            </a:r>
            <a:r>
              <a:rPr lang="ru-RU" sz="1800" dirty="0"/>
              <a:t>-вые, кочковатые болота. Питается вегетативными частями раз-личных тундровых растений. На зиму делает кормовые запасы. Норы часто роет в кочках, там же иногда помещается и гнездо, которое выстлано сухой травой. В сырых местах устраивает гнезда, на высоте 4—5 см, вплетая их в кустики голубики или карликовой березы. </a:t>
            </a:r>
            <a:r>
              <a:rPr lang="ru-RU" sz="1800" dirty="0" smtClean="0"/>
              <a:t>В </a:t>
            </a:r>
            <a:r>
              <a:rPr lang="ru-RU" sz="1800" dirty="0"/>
              <a:t>выводке обычно пять-шесть детенышей.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0" y="293077"/>
            <a:ext cx="5568461" cy="575603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2249" y="-386860"/>
            <a:ext cx="4107350" cy="1594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Полёвка </a:t>
            </a:r>
            <a:r>
              <a:rPr lang="ru-RU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Миддендорфа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6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5478"/>
            <a:ext cx="2923320" cy="1746739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Копытный лемминг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8" y="973015"/>
            <a:ext cx="7526215" cy="5884985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2438399"/>
            <a:ext cx="47963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 </a:t>
            </a:r>
            <a:r>
              <a:rPr lang="ru-RU" dirty="0"/>
              <a:t>грызунов средних размеров </a:t>
            </a:r>
            <a:r>
              <a:rPr lang="ru-RU" dirty="0" smtClean="0"/>
              <a:t>подсемейства</a:t>
            </a:r>
          </a:p>
          <a:p>
            <a:r>
              <a:rPr lang="ru-RU" dirty="0" smtClean="0"/>
              <a:t>полевок. </a:t>
            </a:r>
            <a:r>
              <a:rPr lang="ru-RU" dirty="0"/>
              <a:t>Этот зверёк населяет равнинные и горные тундры, предпочитая возвышенные сухие участки и в горы поднимаясь до высоты 900 м над уровнем моря. Нора, вырытая в земле, как правило, неглубока; тем не менее, она обладает обязательной гнездовой камерой, которая нередко устраивается в кочке. Зимой лемминг прокладывает ходы в толще </a:t>
            </a:r>
            <a:r>
              <a:rPr lang="ru-RU" dirty="0" smtClean="0"/>
              <a:t>снега. </a:t>
            </a:r>
            <a:r>
              <a:rPr lang="ru-RU" dirty="0"/>
              <a:t>Питается копытный лемминг в течение всего года побегами, листьями и корой полярных кустарничков — </a:t>
            </a:r>
            <a:r>
              <a:rPr lang="ru-RU" dirty="0" smtClean="0"/>
              <a:t>карликовой березы, </a:t>
            </a:r>
            <a:r>
              <a:rPr lang="ru-RU" dirty="0"/>
              <a:t>стелющихся ив, морошки, </a:t>
            </a:r>
            <a:r>
              <a:rPr lang="ru-RU" dirty="0" smtClean="0"/>
              <a:t>голубики.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588" y="-52754"/>
            <a:ext cx="3932237" cy="16002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Обыкновенная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летяга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4" y="1547446"/>
            <a:ext cx="5580185" cy="5310554"/>
          </a:xfrm>
        </p:spPr>
      </p:pic>
      <p:sp>
        <p:nvSpPr>
          <p:cNvPr id="3" name="Прямоугольник 2"/>
          <p:cNvSpPr/>
          <p:nvPr/>
        </p:nvSpPr>
        <p:spPr>
          <a:xfrm>
            <a:off x="82063" y="86916"/>
            <a:ext cx="618978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Небольшой </a:t>
            </a:r>
            <a:r>
              <a:rPr lang="ru-RU" sz="1400" dirty="0"/>
              <a:t>грызун семейства </a:t>
            </a:r>
            <a:r>
              <a:rPr lang="ru-RU" sz="1400" dirty="0" smtClean="0"/>
              <a:t>беличьих. </a:t>
            </a:r>
            <a:r>
              <a:rPr lang="ru-RU" sz="1400" dirty="0"/>
              <a:t>Единственный представитель подсемейства </a:t>
            </a:r>
            <a:r>
              <a:rPr lang="ru-RU" sz="1400" dirty="0" smtClean="0"/>
              <a:t>летяг, </a:t>
            </a:r>
            <a:r>
              <a:rPr lang="ru-RU" sz="1400" dirty="0"/>
              <a:t>обитающий на территории России</a:t>
            </a:r>
            <a:r>
              <a:rPr lang="ru-RU" sz="1400" dirty="0" smtClean="0"/>
              <a:t>.</a:t>
            </a:r>
            <a:r>
              <a:rPr lang="ru-RU" sz="1400" dirty="0"/>
              <a:t> Белка-летяга внешне похожа на небольшую короткоухую белку, но между передними и задними лапами у неё имеется широкая кожная складка, покрытая шерстью — летательная перепонка, играющая роль парашюта и частично несущей поверхности при прыжках. Спереди она поддерживается длинной серповидной косточкой, идущей от запястья и приблизительно равной по длине предплечью. В отличие от других летяг, у обыкновенной летяги нет летательной перепонки между задними ногами и основанием хвоста. Хвост длинный, опушен густым длинным мехом</a:t>
            </a:r>
            <a:r>
              <a:rPr lang="ru-RU" sz="1400" dirty="0" smtClean="0"/>
              <a:t>. Размеры </a:t>
            </a:r>
            <a:r>
              <a:rPr lang="ru-RU" sz="1400" dirty="0"/>
              <a:t>у неё небольшие, чуть мельче белки: длина тела 12‒22,8 см, хвоста — 11‒13 </a:t>
            </a:r>
            <a:r>
              <a:rPr lang="ru-RU" sz="1400" dirty="0" smtClean="0"/>
              <a:t>см. </a:t>
            </a:r>
            <a:r>
              <a:rPr lang="ru-RU" sz="1400" dirty="0"/>
              <a:t>Белка-летяга населяет старые </a:t>
            </a:r>
            <a:r>
              <a:rPr lang="ru-RU" sz="1400" dirty="0" smtClean="0"/>
              <a:t>лиственные и смешанные леса </a:t>
            </a:r>
            <a:r>
              <a:rPr lang="ru-RU" sz="1400" dirty="0"/>
              <a:t>с примесью </a:t>
            </a:r>
            <a:r>
              <a:rPr lang="ru-RU" sz="1400" dirty="0" smtClean="0"/>
              <a:t>осины, березняки </a:t>
            </a:r>
            <a:r>
              <a:rPr lang="ru-RU" sz="1400" dirty="0"/>
              <a:t>и </a:t>
            </a:r>
            <a:r>
              <a:rPr lang="ru-RU" sz="1400" dirty="0" smtClean="0"/>
              <a:t>ольшаники. Образ </a:t>
            </a:r>
            <a:r>
              <a:rPr lang="ru-RU" sz="1400" dirty="0"/>
              <a:t>жизни </a:t>
            </a:r>
            <a:r>
              <a:rPr lang="ru-RU" sz="1400" dirty="0" smtClean="0"/>
              <a:t>ночной, сумеречный. </a:t>
            </a:r>
            <a:r>
              <a:rPr lang="ru-RU" sz="1400" dirty="0"/>
              <a:t>Большую часть времени летяга проводит в поисках пищи. Гнёзда строит в естественных дуплах деревьев, гнездовых дуплах </a:t>
            </a:r>
            <a:r>
              <a:rPr lang="ru-RU" sz="1400" dirty="0" smtClean="0"/>
              <a:t>дятлов, </a:t>
            </a:r>
            <a:r>
              <a:rPr lang="ru-RU" sz="1400" dirty="0"/>
              <a:t>старых гнёздах </a:t>
            </a:r>
            <a:r>
              <a:rPr lang="ru-RU" sz="1400" dirty="0" smtClean="0"/>
              <a:t>белок </a:t>
            </a:r>
            <a:r>
              <a:rPr lang="ru-RU" sz="1400" dirty="0"/>
              <a:t>и </a:t>
            </a:r>
            <a:r>
              <a:rPr lang="ru-RU" sz="1400" dirty="0" smtClean="0"/>
              <a:t>сорок, </a:t>
            </a:r>
            <a:r>
              <a:rPr lang="ru-RU" sz="1400" dirty="0"/>
              <a:t>изредка в расщелинах скал. </a:t>
            </a:r>
            <a:r>
              <a:rPr lang="ru-RU" sz="1400" dirty="0" smtClean="0"/>
              <a:t>Иногда </a:t>
            </a:r>
            <a:r>
              <a:rPr lang="ru-RU" sz="1400" dirty="0"/>
              <a:t>селится возле жилья, в </a:t>
            </a:r>
            <a:r>
              <a:rPr lang="ru-RU" sz="1400" dirty="0" smtClean="0"/>
              <a:t>скворечниках. </a:t>
            </a:r>
            <a:r>
              <a:rPr lang="ru-RU" sz="1400" dirty="0"/>
              <a:t>Гнёзда у летяги круглые, сложенные из мягких лишайников, мхов, сухой травы. В гнёздах летяги часто селятся по двое. Как и </a:t>
            </a:r>
            <a:r>
              <a:rPr lang="ru-RU" sz="1400" dirty="0" smtClean="0"/>
              <a:t>обычная белка, </a:t>
            </a:r>
            <a:r>
              <a:rPr lang="ru-RU" sz="1400" dirty="0"/>
              <a:t>летяга большую часть жизни проводит на деревьях, но на землю спускается гораздо реже. Основу рациона летяги составляют почки различных лиственных пород, верхушки побегов, молодая </a:t>
            </a:r>
            <a:r>
              <a:rPr lang="ru-RU" sz="1400" dirty="0" smtClean="0"/>
              <a:t>хвоя, </a:t>
            </a:r>
            <a:r>
              <a:rPr lang="ru-RU" sz="1400" dirty="0"/>
              <a:t>семена хвойных </a:t>
            </a:r>
            <a:r>
              <a:rPr lang="ru-RU" sz="1400" dirty="0" smtClean="0"/>
              <a:t>сосны, лиственницы), </a:t>
            </a:r>
            <a:r>
              <a:rPr lang="ru-RU" sz="1400" dirty="0"/>
              <a:t>летом — также грибы и ягоды. Иногда обгладывает тонкую молодую кору </a:t>
            </a:r>
            <a:r>
              <a:rPr lang="ru-RU" sz="1400" dirty="0" smtClean="0"/>
              <a:t>ивы, осины, березы, клена. </a:t>
            </a:r>
            <a:r>
              <a:rPr lang="ru-RU" sz="1400" dirty="0"/>
              <a:t>Главный же её корм — </a:t>
            </a:r>
            <a:r>
              <a:rPr lang="ru-RU" sz="1400" dirty="0" smtClean="0"/>
              <a:t>ольховые березовые </a:t>
            </a:r>
            <a:r>
              <a:rPr lang="ru-RU" sz="1400" dirty="0"/>
              <a:t>серёжки. Их летяга запасает на зиму, складывая в дупле. Предположительно, может поедать также птенцов и птичьи яйца. Её рацион варьирует в зависимости от местообитания. Например, в северо-восточных частях ареала летяга зимой питается почти исключительно почками </a:t>
            </a:r>
            <a:r>
              <a:rPr lang="ru-RU" sz="1400" dirty="0" smtClean="0"/>
              <a:t>лиственницы.</a:t>
            </a:r>
            <a:endParaRPr lang="ru-RU" sz="1400" dirty="0"/>
          </a:p>
          <a:p>
            <a:r>
              <a:rPr lang="ru-RU" sz="1400" dirty="0"/>
              <a:t>В холодное время года активность летяги резко снижается. В спячку не впадает, но морозные дни проводит в гнезде, используя сделанные запасы корма.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29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14" y="4204860"/>
            <a:ext cx="5130984" cy="121626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Парнокопытное млекопитающее.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Семейство оленевых. Северный олень ведет стадный образ жизни. Передвигается обычно шагом или </a:t>
            </a:r>
            <a:r>
              <a:rPr lang="ru-RU" sz="2000" dirty="0" smtClean="0"/>
              <a:t>рысью. </a:t>
            </a:r>
            <a:r>
              <a:rPr lang="ru-RU" sz="2000" dirty="0"/>
              <a:t>Очень хорошо плавает. Северный олень питается зимой различными лишайниками (в первую очередь ягелем), летом - травянистыми растениями (злаки, осоки, разнотравье), ночками и молодыми побегами некоторых древесных пород. Часто поедает грибы и мелких позвоночных (леммингов).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16" y="1551720"/>
            <a:ext cx="6342184" cy="53062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3343275"/>
            <a:ext cx="171450" cy="17145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3078" y="2391508"/>
            <a:ext cx="4478948" cy="411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2188" y="6096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Лесной северный олень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13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7415" y="84362"/>
            <a:ext cx="3932237" cy="16002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Западно-сибирский речной бобр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764322"/>
            <a:ext cx="6670431" cy="610186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75708" y="137159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051" y="232703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25952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ПОЗВОНОЧНЫЕ </a:t>
            </a:r>
            <a:endParaRPr lang="en-US" dirty="0"/>
          </a:p>
          <a:p>
            <a:r>
              <a:rPr lang="ru-RU" b="1" dirty="0"/>
              <a:t>Отряд</a:t>
            </a:r>
            <a:r>
              <a:rPr lang="ru-RU" b="1" dirty="0" smtClean="0"/>
              <a:t>: </a:t>
            </a:r>
            <a:r>
              <a:rPr lang="ru-RU" dirty="0" smtClean="0"/>
              <a:t>Грызуны </a:t>
            </a:r>
            <a:endParaRPr lang="en-US" dirty="0"/>
          </a:p>
          <a:p>
            <a:r>
              <a:rPr lang="ru-RU" b="1" dirty="0"/>
              <a:t>Семейство: </a:t>
            </a:r>
            <a:r>
              <a:rPr lang="ru-RU" dirty="0"/>
              <a:t>Бобровые </a:t>
            </a:r>
          </a:p>
          <a:p>
            <a:r>
              <a:rPr lang="ru-RU" dirty="0"/>
              <a:t>Бобры поселяются по берегам медленно текущих лесных рек, стариц и озер, избегая широких и быстро текущих, а также промерзающих до дна водоемов</a:t>
            </a:r>
            <a:r>
              <a:rPr lang="ru-RU" dirty="0" smtClean="0"/>
              <a:t>. </a:t>
            </a:r>
            <a:r>
              <a:rPr lang="ru-RU" dirty="0"/>
              <a:t>С помощью своих мощных резцов звери не только легко перегрызают ветви, но и валят крупные деревья, подгрызая их у основания </a:t>
            </a:r>
            <a:r>
              <a:rPr lang="ru-RU" dirty="0" smtClean="0"/>
              <a:t>ствола. </a:t>
            </a:r>
            <a:r>
              <a:rPr lang="ru-RU" dirty="0"/>
              <a:t>У поваленного дерева они отгрызают ветки и разделяют на части. Часть веток поедают на месте, а другие сносят и сплавляют по воде к жилищу или к месту строительства плотины</a:t>
            </a:r>
            <a:r>
              <a:rPr lang="ru-RU" dirty="0" smtClean="0"/>
              <a:t>.</a:t>
            </a:r>
            <a:r>
              <a:rPr lang="ru-RU" dirty="0"/>
              <a:t> Коренные зубы обычно не имеют корней, слабо обособленные корни образуются лишь у некоторых старых особей. Резцы изолированы особыми выростами губ от ротовой полости, что позволяет грызть под </a:t>
            </a:r>
            <a:r>
              <a:rPr lang="ru-RU" dirty="0" smtClean="0"/>
              <a:t>водой. </a:t>
            </a:r>
            <a:r>
              <a:rPr lang="ru-RU" dirty="0"/>
              <a:t>В питании большую роль играет береза, хотя по кормовой ценности бобрам предпочтительны осина, </a:t>
            </a:r>
            <a:r>
              <a:rPr lang="ru-RU" dirty="0" smtClean="0"/>
              <a:t>ива. Летом </a:t>
            </a:r>
            <a:r>
              <a:rPr lang="ru-RU" dirty="0"/>
              <a:t>бобры предпочитают питаться травянистыми растениями (кубышкой, кувшинкой, ирисом, тростником и др.). Осенью бобры интенсивно валят деревья и заняты заготовкой древесного корма на </a:t>
            </a:r>
            <a:r>
              <a:rPr lang="ru-RU" dirty="0" smtClean="0"/>
              <a:t>зиму.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9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" y="5621216"/>
            <a:ext cx="3932237" cy="11136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Млекопитающее </a:t>
            </a:r>
            <a:r>
              <a:rPr lang="ru-RU" sz="2000" dirty="0"/>
              <a:t>рода </a:t>
            </a:r>
            <a:r>
              <a:rPr lang="ru-RU" sz="2000" dirty="0" smtClean="0"/>
              <a:t>евразийских ежей семейства </a:t>
            </a:r>
            <a:r>
              <a:rPr lang="ru-RU" sz="2000" dirty="0" err="1" smtClean="0"/>
              <a:t>ежевых</a:t>
            </a:r>
            <a:r>
              <a:rPr lang="ru-RU" sz="2000" dirty="0" smtClean="0"/>
              <a:t>. </a:t>
            </a:r>
            <a:r>
              <a:rPr lang="ru-RU" sz="2000" dirty="0"/>
              <a:t>Обыкновенный ёж — это животное, </a:t>
            </a:r>
            <a:r>
              <a:rPr lang="ru-RU" sz="2000" dirty="0" smtClean="0"/>
              <a:t>активное в ночное время суток. </a:t>
            </a:r>
            <a:r>
              <a:rPr lang="ru-RU" sz="2000" dirty="0"/>
              <a:t>Не любит надолго уходить из своего дома. День ежи проводят в гнезде или других укрытиях. Гнёзда строят в кустах, ямах, пещерах, заброшенных норах </a:t>
            </a:r>
            <a:r>
              <a:rPr lang="ru-RU" sz="2000" dirty="0" smtClean="0"/>
              <a:t>грызунов </a:t>
            </a:r>
            <a:r>
              <a:rPr lang="ru-RU" sz="2000" dirty="0"/>
              <a:t>или в корнях деревьев. Обыкновенные ежи — довольно быстрые животные для своих размеров. Они способны бегать со скоростью до 3 </a:t>
            </a:r>
            <a:r>
              <a:rPr lang="ru-RU" sz="2000" dirty="0" smtClean="0"/>
              <a:t>м/с, </a:t>
            </a:r>
            <a:r>
              <a:rPr lang="ru-RU" sz="2000" dirty="0"/>
              <a:t>хорошо умеют плавать и прыгать. </a:t>
            </a:r>
            <a:r>
              <a:rPr lang="ru-RU" sz="2000" dirty="0" smtClean="0"/>
              <a:t>Как </a:t>
            </a:r>
            <a:r>
              <a:rPr lang="ru-RU" sz="2000" dirty="0"/>
              <a:t>у многих ночных животных, у ежа плохо развито </a:t>
            </a:r>
            <a:r>
              <a:rPr lang="ru-RU" sz="2000" dirty="0" smtClean="0"/>
              <a:t>зрение, </a:t>
            </a:r>
            <a:r>
              <a:rPr lang="ru-RU" sz="2000" dirty="0"/>
              <a:t>зато они обладают острым </a:t>
            </a:r>
            <a:r>
              <a:rPr lang="ru-RU" sz="2000" dirty="0" smtClean="0"/>
              <a:t>обонянием и слухом.</a:t>
            </a:r>
            <a:r>
              <a:rPr lang="ru-RU" sz="2000" baseline="30000" dirty="0"/>
              <a:t> </a:t>
            </a:r>
            <a:r>
              <a:rPr lang="ru-RU" sz="2000" dirty="0"/>
              <a:t>Обыкновенный ёж — это всеядное </a:t>
            </a:r>
            <a:r>
              <a:rPr lang="ru-RU" sz="2000" dirty="0" smtClean="0"/>
              <a:t>животное. Основу </a:t>
            </a:r>
            <a:r>
              <a:rPr lang="ru-RU" sz="2000" dirty="0"/>
              <a:t>его питания составляют взрослые </a:t>
            </a:r>
            <a:r>
              <a:rPr lang="ru-RU" sz="2000" dirty="0" smtClean="0"/>
              <a:t>насекомые, гусеницы, слизни, </a:t>
            </a:r>
            <a:r>
              <a:rPr lang="ru-RU" sz="2000" dirty="0"/>
              <a:t>иногда </a:t>
            </a:r>
            <a:r>
              <a:rPr lang="ru-RU" sz="2000" dirty="0" smtClean="0"/>
              <a:t>дождевые черви. Из </a:t>
            </a:r>
            <a:r>
              <a:rPr lang="ru-RU" sz="2000" dirty="0"/>
              <a:t>растений может поедать ягоды и фрукты</a:t>
            </a:r>
            <a:r>
              <a:rPr lang="ru-RU" sz="2000" dirty="0" smtClean="0"/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142999"/>
            <a:ext cx="7151076" cy="560363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955323" y="-37513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 обыкновенный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5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Уральская северная пищуха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5" y="304800"/>
            <a:ext cx="7080739" cy="579120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9631" y="60960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Млекопитающее </a:t>
            </a:r>
            <a:r>
              <a:rPr lang="ru-RU" sz="1800" dirty="0"/>
              <a:t>рода </a:t>
            </a:r>
            <a:r>
              <a:rPr lang="ru-RU" sz="1800" dirty="0" smtClean="0"/>
              <a:t>пищух отряда зайцеобразных. </a:t>
            </a:r>
            <a:r>
              <a:rPr lang="ru-RU" sz="1800" dirty="0"/>
              <a:t>Основными убежищами пищухе служат естественные пустоты под камнями или под упавшими деревьями. Изредка роет в земле короткие, простые норы . Использует в пищу различные наземные части травянистых растений и кустарников, включая ягоды и семена, а также </a:t>
            </a:r>
            <a:r>
              <a:rPr lang="ru-RU" sz="1800" dirty="0" smtClean="0"/>
              <a:t>папоротники, мхи, </a:t>
            </a:r>
            <a:r>
              <a:rPr lang="ru-RU" sz="1800" dirty="0"/>
              <a:t>лишайники, шляпочные грибы. На зиму пищуха заготавливает запас </a:t>
            </a:r>
            <a:r>
              <a:rPr lang="ru-RU" sz="1800" dirty="0" smtClean="0"/>
              <a:t>кормов. Весь </a:t>
            </a:r>
            <a:r>
              <a:rPr lang="ru-RU" sz="1800" dirty="0"/>
              <a:t>день напролёт пищуха собирает побеги травы в стожки (отсюда другое название зверька — </a:t>
            </a:r>
            <a:r>
              <a:rPr lang="ru-RU" sz="1800" i="1" dirty="0"/>
              <a:t>сеноставка</a:t>
            </a:r>
            <a:r>
              <a:rPr lang="ru-RU" sz="1800" dirty="0"/>
              <a:t>) и просушивает их на камнях, либо в недоступных ветру и дождю местах. Запасами сена пищух нередко пользуются другие обитатели тайги: </a:t>
            </a:r>
            <a:r>
              <a:rPr lang="ru-RU" sz="1800" dirty="0" smtClean="0"/>
              <a:t>северный олень, заяц-беляк </a:t>
            </a:r>
            <a:r>
              <a:rPr lang="ru-RU" sz="1800" dirty="0"/>
              <a:t>и даже </a:t>
            </a:r>
            <a:r>
              <a:rPr lang="ru-RU" sz="1800" dirty="0" smtClean="0"/>
              <a:t>медведь.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4" y="4808048"/>
            <a:ext cx="3932237" cy="1600200"/>
          </a:xfrm>
        </p:spPr>
        <p:txBody>
          <a:bodyPr>
            <a:noAutofit/>
          </a:bodyPr>
          <a:lstStyle/>
          <a:p>
            <a:r>
              <a:rPr lang="ru-RU" sz="1800" b="1" dirty="0"/>
              <a:t>Двухцветный </a:t>
            </a:r>
            <a:r>
              <a:rPr lang="ru-RU" sz="1800" b="1" dirty="0" smtClean="0"/>
              <a:t>кожан</a:t>
            </a:r>
            <a:r>
              <a:rPr lang="ru-RU" sz="1800" dirty="0" smtClean="0"/>
              <a:t>, </a:t>
            </a:r>
            <a:r>
              <a:rPr lang="ru-RU" sz="1800" dirty="0"/>
              <a:t>или </a:t>
            </a:r>
            <a:r>
              <a:rPr lang="ru-RU" sz="1800" b="1" dirty="0"/>
              <a:t>двухцветная летучая </a:t>
            </a:r>
            <a:r>
              <a:rPr lang="ru-RU" sz="1800" b="1" dirty="0" smtClean="0"/>
              <a:t>мышь. Класс-млекопитающие, отряд-рукокрылые.</a:t>
            </a:r>
            <a:br>
              <a:rPr lang="ru-RU" sz="1800" b="1" dirty="0" smtClean="0"/>
            </a:br>
            <a:r>
              <a:rPr lang="ru-RU" sz="1800" dirty="0" smtClean="0"/>
              <a:t>Эти </a:t>
            </a:r>
            <a:r>
              <a:rPr lang="ru-RU" sz="1800" dirty="0"/>
              <a:t>летучие мыши охотятся на добычу, например, комаров, ручейников, и моль, с помощью ультразвука частотой около 25—27 кГц. Они охотятся после наступления сумерек на высоте 10—20 метров на открытых пространствах над ручьями и реками, над лесом или в свете уличных фонарей. В холодную погоду эти летучие мыши могут пропускать охоту. В период с октября по март летучие мыши впадают в спячку. Они зимуют в одиночку и могут переносить температуру до −2,6 °C. Летом поселяется на чердаках домов, за обшивками стен, в дуплах деревьев, под отставшей корой.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457200"/>
            <a:ext cx="5967046" cy="541178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3429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Кожан двухцветный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1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19" y="23446"/>
            <a:ext cx="3932237" cy="169984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кожанок</a:t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597877"/>
            <a:ext cx="6891581" cy="565052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0187" y="1913820"/>
            <a:ext cx="3932237" cy="1699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430" y="1090246"/>
            <a:ext cx="5108758" cy="320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Летучая мышь среднего размера. Масса 8—14 г</a:t>
            </a:r>
            <a:r>
              <a:rPr lang="ru-RU" dirty="0" smtClean="0"/>
              <a:t>.</a:t>
            </a:r>
          </a:p>
          <a:p>
            <a:r>
              <a:rPr lang="ru-RU" dirty="0"/>
              <a:t>Полёт быстрый, с частыми взмахами крыльев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резкими бросками и крутыми поворотами. </a:t>
            </a:r>
            <a:r>
              <a:rPr lang="ru-RU" dirty="0" smtClean="0"/>
              <a:t>День</a:t>
            </a:r>
          </a:p>
          <a:p>
            <a:r>
              <a:rPr lang="ru-RU" dirty="0" smtClean="0"/>
              <a:t> </a:t>
            </a:r>
            <a:r>
              <a:rPr lang="ru-RU" dirty="0"/>
              <a:t>северные кожанки проводят в дуплах с </a:t>
            </a:r>
            <a:r>
              <a:rPr lang="ru-RU" dirty="0" smtClean="0"/>
              <a:t>узким</a:t>
            </a:r>
          </a:p>
          <a:p>
            <a:r>
              <a:rPr lang="ru-RU" dirty="0" smtClean="0"/>
              <a:t> </a:t>
            </a:r>
            <a:r>
              <a:rPr lang="ru-RU" dirty="0"/>
              <a:t>входом, на чердаках, в трещинах </a:t>
            </a:r>
            <a:r>
              <a:rPr lang="ru-RU" dirty="0" smtClean="0"/>
              <a:t>скал.</a:t>
            </a:r>
          </a:p>
          <a:p>
            <a:r>
              <a:rPr lang="ru-RU" dirty="0"/>
              <a:t>Охотятся часто вечером и даже днем, на </a:t>
            </a:r>
            <a:r>
              <a:rPr lang="ru-RU" dirty="0" smtClean="0"/>
              <a:t>разной</a:t>
            </a:r>
          </a:p>
          <a:p>
            <a:r>
              <a:rPr lang="ru-RU" dirty="0" smtClean="0"/>
              <a:t> </a:t>
            </a:r>
            <a:r>
              <a:rPr lang="ru-RU" dirty="0"/>
              <a:t>высоте (поднимаются иногда до 20-30 м), </a:t>
            </a:r>
            <a:r>
              <a:rPr lang="ru-RU" dirty="0" smtClean="0"/>
              <a:t>обычно</a:t>
            </a:r>
          </a:p>
          <a:p>
            <a:r>
              <a:rPr lang="ru-RU" dirty="0" smtClean="0"/>
              <a:t> </a:t>
            </a:r>
            <a:r>
              <a:rPr lang="ru-RU" dirty="0"/>
              <a:t>в разреженном лесу, на опушках и </a:t>
            </a:r>
            <a:r>
              <a:rPr lang="ru-RU" dirty="0" smtClean="0"/>
              <a:t>деревенских</a:t>
            </a:r>
          </a:p>
          <a:p>
            <a:r>
              <a:rPr lang="ru-RU" dirty="0" smtClean="0"/>
              <a:t> </a:t>
            </a:r>
            <a:r>
              <a:rPr lang="ru-RU" dirty="0"/>
              <a:t>улицах, над водой. Остатки добычи часто </a:t>
            </a:r>
            <a:endParaRPr lang="ru-RU" dirty="0" smtClean="0"/>
          </a:p>
          <a:p>
            <a:r>
              <a:rPr lang="ru-RU" dirty="0" smtClean="0"/>
              <a:t>накапливаются </a:t>
            </a:r>
            <a:r>
              <a:rPr lang="ru-RU" dirty="0"/>
              <a:t>на местах постоянных кормежек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Живут </a:t>
            </a:r>
            <a:r>
              <a:rPr lang="ru-RU" dirty="0"/>
              <a:t>северные кожанки до 15 </a:t>
            </a:r>
            <a:r>
              <a:rPr lang="ru-RU" dirty="0" smtClean="0"/>
              <a:t>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263289" cy="1160585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Ночница Брандта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3" y="293077"/>
            <a:ext cx="7127631" cy="577947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7756" y="2491153"/>
            <a:ext cx="4330090" cy="407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Небольшая летучая мышь рода ночниц. </a:t>
            </a:r>
            <a:r>
              <a:rPr lang="ru-RU" sz="1800" dirty="0"/>
              <a:t>Масса их тела обычно составляет 5,5—10 г, длина тела 38—55 мм, </a:t>
            </a:r>
            <a:r>
              <a:rPr lang="ru-RU" sz="1800" dirty="0" smtClean="0"/>
              <a:t>Названа </a:t>
            </a:r>
            <a:r>
              <a:rPr lang="ru-RU" sz="1800" dirty="0"/>
              <a:t>в честь немецкого зоолога </a:t>
            </a:r>
            <a:r>
              <a:rPr lang="ru-RU" sz="1800" dirty="0" smtClean="0"/>
              <a:t>Иоганна Брандта.</a:t>
            </a:r>
          </a:p>
          <a:p>
            <a:r>
              <a:rPr lang="ru-RU" sz="1800" dirty="0"/>
              <a:t>Обитает в смешанных и широколиственных лесах, по поймам проникает в тайгу и степь. Оседла, убежища организует в дуплах деревьев, дуплянках, скальных щелях, реже — в постройках. Зимует в различных подземных убежищах.</a:t>
            </a:r>
          </a:p>
          <a:p>
            <a:r>
              <a:rPr lang="ru-RU" sz="1800" dirty="0"/>
              <a:t>Вылетает на охоту после наступления сумерек. Охотится на летающих насекомых в лесу над </a:t>
            </a:r>
            <a:r>
              <a:rPr lang="ru-RU" sz="1800" dirty="0" err="1"/>
              <a:t>прогалами</a:t>
            </a:r>
            <a:r>
              <a:rPr lang="ru-RU" sz="1800" dirty="0"/>
              <a:t> и полянами на уровне крон или между стволами, в парках, а также низко над зеркалом водоемов. Полет плавный неторопливый, маневренный</a:t>
            </a:r>
            <a:r>
              <a:rPr lang="ru-RU" sz="1800" dirty="0" smtClean="0"/>
              <a:t>. </a:t>
            </a:r>
            <a:r>
              <a:rPr lang="ru-RU" sz="1800" dirty="0"/>
              <a:t>Срок жизни — до 40 лет.</a:t>
            </a:r>
          </a:p>
          <a:p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88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Ночница прудовая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524"/>
            <a:ext cx="6447692" cy="5861538"/>
          </a:xfrm>
        </p:spPr>
      </p:pic>
      <p:sp>
        <p:nvSpPr>
          <p:cNvPr id="3" name="Прямоугольник 2"/>
          <p:cNvSpPr/>
          <p:nvPr/>
        </p:nvSpPr>
        <p:spPr>
          <a:xfrm>
            <a:off x="-35169" y="2057399"/>
            <a:ext cx="50174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Летучая мышь рода ночниц. Селится </a:t>
            </a:r>
            <a:r>
              <a:rPr lang="ru-RU" dirty="0"/>
              <a:t>вблизи стоячих водоемов или </a:t>
            </a:r>
            <a:r>
              <a:rPr lang="ru-RU" dirty="0" smtClean="0"/>
              <a:t>равнинных рек</a:t>
            </a:r>
            <a:r>
              <a:rPr lang="ru-RU" dirty="0"/>
              <a:t>. В горах появляется только во время </a:t>
            </a:r>
            <a:r>
              <a:rPr lang="ru-RU" dirty="0" smtClean="0"/>
              <a:t>сезонных миграций </a:t>
            </a:r>
            <a:r>
              <a:rPr lang="ru-RU" dirty="0"/>
              <a:t>и зимовки. Днем прячется на чердаках</a:t>
            </a:r>
            <a:r>
              <a:rPr lang="ru-RU" dirty="0" smtClean="0"/>
              <a:t>, изредка</a:t>
            </a:r>
            <a:r>
              <a:rPr lang="ru-RU" dirty="0"/>
              <a:t> — в дуплах деревьев. Зимует в </a:t>
            </a:r>
            <a:r>
              <a:rPr lang="ru-RU" dirty="0" err="1" smtClean="0"/>
              <a:t>рещинах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щелях зданий или в пещерах</a:t>
            </a:r>
            <a:r>
              <a:rPr lang="ru-RU" dirty="0" smtClean="0"/>
              <a:t>. </a:t>
            </a:r>
            <a:r>
              <a:rPr lang="ru-RU" dirty="0"/>
              <a:t>Перелетный вид, на Прикарпатье живет оседло. На местах зимовки — с сентября. Зимует обычно поодиночке. Еду добывает с наступлением </a:t>
            </a:r>
            <a:r>
              <a:rPr lang="ru-RU" dirty="0" err="1"/>
              <a:t>сумерок</a:t>
            </a:r>
            <a:r>
              <a:rPr lang="ru-RU" dirty="0"/>
              <a:t> и перед рассветом; полет сильный, медленный и ровный. Питается преимущественно мелкими бабочками, жуками, однодневками и двукрылыми, которых ловит над водой на высоте 5—20 см. </a:t>
            </a:r>
            <a:r>
              <a:rPr lang="ru-RU" dirty="0" smtClean="0"/>
              <a:t>Враги</a:t>
            </a:r>
            <a:r>
              <a:rPr lang="ru-RU" dirty="0"/>
              <a:t> — </a:t>
            </a:r>
            <a:r>
              <a:rPr lang="ru-RU" dirty="0" smtClean="0"/>
              <a:t>совы.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6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615</Words>
  <Application>Microsoft Office PowerPoint</Application>
  <PresentationFormat>Произвольный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Парнокопытное млекопитающее. Семейство оленевых. Северный олень ведет стадный образ жизни. Передвигается обычно шагом или рысью. Очень хорошо плавает. Северный олень питается зимой различными лишайниками (в первую очередь ягелем), летом - травянистыми растениями (злаки, осоки, разнотравье), ночками и молодыми побегами некоторых древесных пород. Часто поедает грибы и мелких позвоночных (леммингов). </vt:lpstr>
      <vt:lpstr>Западно-сибирский речной бобр</vt:lpstr>
      <vt:lpstr> Млекопитающее рода евразийских ежей семейства ежевых. Обыкновенный ёж — это животное, активное в ночное время суток. Не любит надолго уходить из своего дома. День ежи проводят в гнезде или других укрытиях. Гнёзда строят в кустах, ямах, пещерах, заброшенных норах грызунов или в корнях деревьев. Обыкновенные ежи — довольно быстрые животные для своих размеров. Они способны бегать со скоростью до 3 м/с, хорошо умеют плавать и прыгать. Как у многих ночных животных, у ежа плохо развито зрение, зато они обладают острым обонянием и слухом. Обыкновенный ёж — это всеядное животное. Основу его питания составляют взрослые насекомые, гусеницы, слизни, иногда дождевые черви. Из растений может поедать ягоды и фрукты.</vt:lpstr>
      <vt:lpstr>Уральская северная пищуха</vt:lpstr>
      <vt:lpstr>Двухцветный кожан, или двухцветная летучая мышь. Класс-млекопитающие, отряд-рукокрылые. Эти летучие мыши охотятся на добычу, например, комаров, ручейников, и моль, с помощью ультразвука частотой около 25—27 кГц. Они охотятся после наступления сумерек на высоте 10—20 метров на открытых пространствах над ручьями и реками, над лесом или в свете уличных фонарей. В холодную погоду эти летучие мыши могут пропускать охоту. В период с октября по март летучие мыши впадают в спячку. Они зимуют в одиночку и могут переносить температуру до −2,6 °C. Летом поселяется на чердаках домов, за обшивками стен, в дуплах деревьев, под отставшей корой.</vt:lpstr>
      <vt:lpstr>Северный кожанок </vt:lpstr>
      <vt:lpstr>Ночница Брандта</vt:lpstr>
      <vt:lpstr>Ночница прудовая</vt:lpstr>
      <vt:lpstr>Восточная ночница</vt:lpstr>
      <vt:lpstr>Водяная ночница</vt:lpstr>
      <vt:lpstr>Полевка средних размеров. Длина 110— 130 мм, хвост составляет 30—40% длины тела. Окраска верха коричневато-рыжеватая. Брюхо грязно-белое. Хвост резко двухцветный. Распространение. Северо-запад Сибири Образ жизни. Обитатель тундры. Населяет осоково-сфагно-вые, кочковатые болота. Питается вегетативными частями раз-личных тундровых растений. На зиму делает кормовые запасы. Норы часто роет в кочках, там же иногда помещается и гнездо, которое выстлано сухой травой. В сырых местах устраивает гнезда, на высоте 4—5 см, вплетая их в кустики голубики или карликовой березы. В выводке обычно пять-шесть детенышей.</vt:lpstr>
      <vt:lpstr>Копытный лемминг</vt:lpstr>
      <vt:lpstr>Обыкновенная                 летяга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2015-02-17T07:39:59Z</dcterms:created>
  <dcterms:modified xsi:type="dcterms:W3CDTF">2015-03-13T06:56:30Z</dcterms:modified>
</cp:coreProperties>
</file>