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58" r:id="rId5"/>
    <p:sldId id="268" r:id="rId6"/>
    <p:sldId id="259" r:id="rId7"/>
    <p:sldId id="261" r:id="rId8"/>
    <p:sldId id="263" r:id="rId9"/>
    <p:sldId id="262" r:id="rId10"/>
    <p:sldId id="264" r:id="rId11"/>
    <p:sldId id="265" r:id="rId12"/>
    <p:sldId id="271" r:id="rId13"/>
    <p:sldId id="284" r:id="rId14"/>
    <p:sldId id="282" r:id="rId15"/>
    <p:sldId id="276" r:id="rId16"/>
    <p:sldId id="277" r:id="rId17"/>
    <p:sldId id="278" r:id="rId18"/>
    <p:sldId id="280" r:id="rId19"/>
    <p:sldId id="279" r:id="rId20"/>
    <p:sldId id="281" r:id="rId21"/>
    <p:sldId id="283" r:id="rId22"/>
    <p:sldId id="272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2D4"/>
    <a:srgbClr val="09A711"/>
    <a:srgbClr val="F65050"/>
    <a:srgbClr val="FBF34B"/>
    <a:srgbClr val="F9ED07"/>
    <a:srgbClr val="FF66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E0A7F-565C-47E7-8980-309FEA4CE6A6}" type="doc">
      <dgm:prSet loTypeId="urn:microsoft.com/office/officeart/2005/8/layout/b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CCDBB6F-100B-45F4-9478-EFE73645CABC}">
      <dgm:prSet phldrT="[Текст]" custT="1"/>
      <dgm:spPr/>
      <dgm:t>
        <a:bodyPr/>
        <a:lstStyle/>
        <a:p>
          <a:r>
            <a:rPr lang="ru-RU" sz="2400" dirty="0" smtClean="0"/>
            <a:t>Конвенция</a:t>
          </a:r>
          <a:r>
            <a:rPr lang="ru-RU" sz="2400" baseline="0" dirty="0" smtClean="0"/>
            <a:t> о правах ребенка.</a:t>
          </a:r>
          <a:endParaRPr lang="ru-RU" sz="2400" dirty="0"/>
        </a:p>
      </dgm:t>
    </dgm:pt>
    <dgm:pt modelId="{230B38AC-BE7A-441E-A330-788EEA0D520C}" type="parTrans" cxnId="{8FDA42D0-605C-4431-AD88-08ABB759461C}">
      <dgm:prSet/>
      <dgm:spPr/>
      <dgm:t>
        <a:bodyPr/>
        <a:lstStyle/>
        <a:p>
          <a:endParaRPr lang="ru-RU"/>
        </a:p>
      </dgm:t>
    </dgm:pt>
    <dgm:pt modelId="{AA397125-FD35-49B8-B27B-B0B86092E137}" type="sibTrans" cxnId="{8FDA42D0-605C-4431-AD88-08ABB759461C}">
      <dgm:prSet/>
      <dgm:spPr/>
      <dgm:t>
        <a:bodyPr/>
        <a:lstStyle/>
        <a:p>
          <a:endParaRPr lang="ru-RU"/>
        </a:p>
      </dgm:t>
    </dgm:pt>
    <dgm:pt modelId="{FA24B6DD-D544-4BB8-910A-5F7E7F7CBA7C}">
      <dgm:prSet phldrT="[Текст]" custT="1"/>
      <dgm:spPr/>
      <dgm:t>
        <a:bodyPr/>
        <a:lstStyle/>
        <a:p>
          <a:r>
            <a:rPr lang="ru-RU" sz="2000" smtClean="0"/>
            <a:t>Конституция РФ от 30.12.2008</a:t>
          </a:r>
          <a:endParaRPr lang="ru-RU" sz="2000" dirty="0"/>
        </a:p>
      </dgm:t>
    </dgm:pt>
    <dgm:pt modelId="{2D71A001-A846-49AB-8EA9-610EDCC6B3B3}" type="parTrans" cxnId="{CFA6F536-F0B9-49E5-AF42-A4D9292CEB38}">
      <dgm:prSet/>
      <dgm:spPr/>
      <dgm:t>
        <a:bodyPr/>
        <a:lstStyle/>
        <a:p>
          <a:endParaRPr lang="ru-RU"/>
        </a:p>
      </dgm:t>
    </dgm:pt>
    <dgm:pt modelId="{9DAFEDE6-89A3-4C52-909C-39F7E1F18E38}" type="sibTrans" cxnId="{CFA6F536-F0B9-49E5-AF42-A4D9292CEB38}">
      <dgm:prSet/>
      <dgm:spPr/>
      <dgm:t>
        <a:bodyPr/>
        <a:lstStyle/>
        <a:p>
          <a:endParaRPr lang="ru-RU"/>
        </a:p>
      </dgm:t>
    </dgm:pt>
    <dgm:pt modelId="{7F49B913-0BDB-4A30-A518-1F89C7F6F93F}">
      <dgm:prSet phldrT="[Текст]" custT="1"/>
      <dgm:spPr/>
      <dgm:t>
        <a:bodyPr/>
        <a:lstStyle/>
        <a:p>
          <a:r>
            <a:rPr lang="ru-RU" sz="1400" smtClean="0"/>
            <a:t>Трудовой кодекс РФ. От 30.12.2001.</a:t>
          </a:r>
        </a:p>
        <a:p>
          <a:r>
            <a:rPr lang="ru-RU" sz="1400" smtClean="0"/>
            <a:t>Семейный кодекс РФ. От 29.12.95.</a:t>
          </a:r>
        </a:p>
        <a:p>
          <a:r>
            <a:rPr lang="ru-RU" sz="1400" smtClean="0"/>
            <a:t>Гражданский кодекс РФ.(1 – 4 часть)</a:t>
          </a:r>
          <a:endParaRPr lang="ru-RU" sz="1400" dirty="0"/>
        </a:p>
      </dgm:t>
    </dgm:pt>
    <dgm:pt modelId="{87ABA363-BE5B-471D-83CC-CBA9959DB2E6}" type="parTrans" cxnId="{4BBC2204-0B84-4A9C-A53A-CC0BFE34D561}">
      <dgm:prSet/>
      <dgm:spPr/>
      <dgm:t>
        <a:bodyPr/>
        <a:lstStyle/>
        <a:p>
          <a:endParaRPr lang="ru-RU"/>
        </a:p>
      </dgm:t>
    </dgm:pt>
    <dgm:pt modelId="{F1EE89F3-EBB5-4B46-9B8C-EF3D9B9798FE}" type="sibTrans" cxnId="{4BBC2204-0B84-4A9C-A53A-CC0BFE34D561}">
      <dgm:prSet/>
      <dgm:spPr/>
      <dgm:t>
        <a:bodyPr/>
        <a:lstStyle/>
        <a:p>
          <a:endParaRPr lang="ru-RU"/>
        </a:p>
      </dgm:t>
    </dgm:pt>
    <dgm:pt modelId="{518196A4-3952-4D04-8BF8-8F5F0EBFF6F3}">
      <dgm:prSet phldrT="[Текст]" custT="1"/>
      <dgm:spPr/>
      <dgm:t>
        <a:bodyPr/>
        <a:lstStyle/>
        <a:p>
          <a:r>
            <a:rPr lang="ru-RU" sz="1600" smtClean="0"/>
            <a:t>Постановление Правительства РФ от 29.10.2002 г. №  781 ( о трудовых, досрочных пренсиях</a:t>
          </a:r>
          <a:r>
            <a:rPr lang="ru-RU" sz="1300" smtClean="0"/>
            <a:t>)</a:t>
          </a:r>
          <a:endParaRPr lang="ru-RU" sz="1300" dirty="0"/>
        </a:p>
      </dgm:t>
    </dgm:pt>
    <dgm:pt modelId="{433FEC80-EE39-40D0-A281-33625D4D462C}" type="parTrans" cxnId="{147B6FC9-42BD-41D5-9247-7041C8AD967B}">
      <dgm:prSet/>
      <dgm:spPr/>
      <dgm:t>
        <a:bodyPr/>
        <a:lstStyle/>
        <a:p>
          <a:endParaRPr lang="ru-RU"/>
        </a:p>
      </dgm:t>
    </dgm:pt>
    <dgm:pt modelId="{FD76C931-95C8-4C74-943E-25A62AA4D8DF}" type="sibTrans" cxnId="{147B6FC9-42BD-41D5-9247-7041C8AD967B}">
      <dgm:prSet/>
      <dgm:spPr/>
      <dgm:t>
        <a:bodyPr/>
        <a:lstStyle/>
        <a:p>
          <a:endParaRPr lang="ru-RU"/>
        </a:p>
      </dgm:t>
    </dgm:pt>
    <dgm:pt modelId="{336F0080-0870-4C9E-9CA3-96ACE4994151}">
      <dgm:prSet phldrT="[Текст]" custT="1"/>
      <dgm:spPr/>
      <dgm:t>
        <a:bodyPr/>
        <a:lstStyle/>
        <a:p>
          <a:r>
            <a:rPr lang="ru-RU" sz="1600" smtClean="0"/>
            <a:t>Закон РФ «Об образовании» ред. От 13.02.09.</a:t>
          </a:r>
          <a:endParaRPr lang="ru-RU" sz="1600" dirty="0"/>
        </a:p>
      </dgm:t>
    </dgm:pt>
    <dgm:pt modelId="{779E5970-01C3-4A1F-820F-7A0F3F3DF15E}" type="parTrans" cxnId="{1D837167-5115-4F4C-B5F2-F604E7AAD1C0}">
      <dgm:prSet/>
      <dgm:spPr/>
      <dgm:t>
        <a:bodyPr/>
        <a:lstStyle/>
        <a:p>
          <a:endParaRPr lang="ru-RU"/>
        </a:p>
      </dgm:t>
    </dgm:pt>
    <dgm:pt modelId="{E1FACD07-0ED0-434A-9BAF-F9224B45A746}" type="sibTrans" cxnId="{1D837167-5115-4F4C-B5F2-F604E7AAD1C0}">
      <dgm:prSet/>
      <dgm:spPr/>
      <dgm:t>
        <a:bodyPr/>
        <a:lstStyle/>
        <a:p>
          <a:endParaRPr lang="ru-RU"/>
        </a:p>
      </dgm:t>
    </dgm:pt>
    <dgm:pt modelId="{3C41327C-B445-4F6D-B3FC-DB53E1C16D06}">
      <dgm:prSet phldrT="[Текст]" custT="1"/>
      <dgm:spPr/>
      <dgm:t>
        <a:bodyPr/>
        <a:lstStyle/>
        <a:p>
          <a:r>
            <a:rPr lang="ru-RU" sz="1400" b="0" dirty="0" smtClean="0"/>
            <a:t>Приказ Минобразования и науки РФ от 27.03.2006 г. № 69 «Об особенностях режима рабочего времени и времени отдыха </a:t>
          </a:r>
          <a:r>
            <a:rPr lang="ru-RU" sz="1400" b="0" dirty="0" err="1" smtClean="0"/>
            <a:t>пед.работников</a:t>
          </a:r>
          <a:r>
            <a:rPr lang="ru-RU" sz="1400" b="0" dirty="0" smtClean="0"/>
            <a:t> и др.работников ДОУ»</a:t>
          </a:r>
          <a:endParaRPr lang="ru-RU" sz="1400" b="0" dirty="0"/>
        </a:p>
      </dgm:t>
    </dgm:pt>
    <dgm:pt modelId="{C846E70D-E361-4CBD-A362-2BBC317D58D1}" type="parTrans" cxnId="{BDA5BBE7-A136-4165-B506-B153B4C93457}">
      <dgm:prSet/>
      <dgm:spPr/>
      <dgm:t>
        <a:bodyPr/>
        <a:lstStyle/>
        <a:p>
          <a:endParaRPr lang="ru-RU"/>
        </a:p>
      </dgm:t>
    </dgm:pt>
    <dgm:pt modelId="{E433E96F-52C4-4B88-A613-0445AA1B4D7E}" type="sibTrans" cxnId="{BDA5BBE7-A136-4165-B506-B153B4C93457}">
      <dgm:prSet/>
      <dgm:spPr/>
      <dgm:t>
        <a:bodyPr/>
        <a:lstStyle/>
        <a:p>
          <a:endParaRPr lang="ru-RU"/>
        </a:p>
      </dgm:t>
    </dgm:pt>
    <dgm:pt modelId="{ECB6BEEC-D4F8-4BCF-B829-A034BB952C52}">
      <dgm:prSet phldrT="[Текст]" custT="1"/>
      <dgm:spPr/>
      <dgm:t>
        <a:bodyPr/>
        <a:lstStyle/>
        <a:p>
          <a:r>
            <a:rPr lang="ru-RU" sz="1400" smtClean="0"/>
            <a:t>Постановление Правительства РФ от 01.10.2002 г. №  724 «О продолжительности основного удл.оплачив.отпуска пед раб.»</a:t>
          </a:r>
          <a:endParaRPr lang="ru-RU" sz="1400" dirty="0"/>
        </a:p>
      </dgm:t>
    </dgm:pt>
    <dgm:pt modelId="{FC33068D-68F0-49A9-BBF3-CC1DA74B2273}" type="parTrans" cxnId="{DB6F8694-4EEF-4E28-9BB8-9D1CF2D5432B}">
      <dgm:prSet/>
      <dgm:spPr/>
      <dgm:t>
        <a:bodyPr/>
        <a:lstStyle/>
        <a:p>
          <a:endParaRPr lang="ru-RU"/>
        </a:p>
      </dgm:t>
    </dgm:pt>
    <dgm:pt modelId="{4EA5E529-00B2-4E83-8402-034B0BE0A2CB}" type="sibTrans" cxnId="{DB6F8694-4EEF-4E28-9BB8-9D1CF2D5432B}">
      <dgm:prSet/>
      <dgm:spPr/>
      <dgm:t>
        <a:bodyPr/>
        <a:lstStyle/>
        <a:p>
          <a:endParaRPr lang="ru-RU"/>
        </a:p>
      </dgm:t>
    </dgm:pt>
    <dgm:pt modelId="{D29C3DF9-7AD4-457A-922B-CA6F440217A2}">
      <dgm:prSet phldrT="[Текст]" custT="1"/>
      <dgm:spPr/>
      <dgm:t>
        <a:bodyPr/>
        <a:lstStyle/>
        <a:p>
          <a:r>
            <a:rPr lang="ru-RU" sz="1400" smtClean="0"/>
            <a:t>Приказ Минобразования и науки РФ от 17.12.2000 г. № 3570 ( о предоставлении отпуска сроком на 1 год пед раб.)</a:t>
          </a:r>
          <a:endParaRPr lang="ru-RU" sz="1400" dirty="0"/>
        </a:p>
      </dgm:t>
    </dgm:pt>
    <dgm:pt modelId="{0260742E-DDBD-408A-A544-486A9FDEB1A9}" type="parTrans" cxnId="{625B5AD1-9A2E-4F10-9C4F-8CC85C8764F1}">
      <dgm:prSet/>
      <dgm:spPr/>
      <dgm:t>
        <a:bodyPr/>
        <a:lstStyle/>
        <a:p>
          <a:endParaRPr lang="ru-RU"/>
        </a:p>
      </dgm:t>
    </dgm:pt>
    <dgm:pt modelId="{251B1EF7-3C28-4D5C-A94A-BEF8EAD78C7C}" type="sibTrans" cxnId="{625B5AD1-9A2E-4F10-9C4F-8CC85C8764F1}">
      <dgm:prSet/>
      <dgm:spPr/>
      <dgm:t>
        <a:bodyPr/>
        <a:lstStyle/>
        <a:p>
          <a:endParaRPr lang="ru-RU"/>
        </a:p>
      </dgm:t>
    </dgm:pt>
    <dgm:pt modelId="{7F34AF25-80F1-439B-A4D1-ABCB08589527}">
      <dgm:prSet phldrT="[Текст]" custT="1"/>
      <dgm:spPr/>
      <dgm:t>
        <a:bodyPr/>
        <a:lstStyle/>
        <a:p>
          <a:r>
            <a:rPr lang="ru-RU" sz="1400" smtClean="0"/>
            <a:t>Приказ МО РФ от 26.06.2000 № 1908 «Об утверждении Положения о порядке аттестации пед раб гос и муницип.обр.учр»</a:t>
          </a:r>
          <a:endParaRPr lang="ru-RU" sz="1400" dirty="0"/>
        </a:p>
      </dgm:t>
    </dgm:pt>
    <dgm:pt modelId="{79E52F45-6E56-4723-8EB2-E3F8131F86BD}" type="parTrans" cxnId="{DF2357F7-4AE8-4B87-BD27-83E29CE6DAC0}">
      <dgm:prSet/>
      <dgm:spPr/>
      <dgm:t>
        <a:bodyPr/>
        <a:lstStyle/>
        <a:p>
          <a:endParaRPr lang="ru-RU"/>
        </a:p>
      </dgm:t>
    </dgm:pt>
    <dgm:pt modelId="{4AD830A6-912D-4A6C-90B3-B614927B25D4}" type="sibTrans" cxnId="{DF2357F7-4AE8-4B87-BD27-83E29CE6DAC0}">
      <dgm:prSet/>
      <dgm:spPr/>
      <dgm:t>
        <a:bodyPr/>
        <a:lstStyle/>
        <a:p>
          <a:endParaRPr lang="ru-RU"/>
        </a:p>
      </dgm:t>
    </dgm:pt>
    <dgm:pt modelId="{A0609F6B-599B-441F-B9A4-82A3B226841A}" type="pres">
      <dgm:prSet presAssocID="{02FE0A7F-565C-47E7-8980-309FEA4CE6A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B4709D1-C17F-4280-88B8-CCDE5FEB81E9}" type="pres">
      <dgm:prSet presAssocID="{6CCDBB6F-100B-45F4-9478-EFE73645CABC}" presName="compNode" presStyleCnt="0"/>
      <dgm:spPr/>
      <dgm:t>
        <a:bodyPr/>
        <a:lstStyle/>
        <a:p>
          <a:endParaRPr lang="ru-RU"/>
        </a:p>
      </dgm:t>
    </dgm:pt>
    <dgm:pt modelId="{24404D6E-FBF1-4CE6-9452-CB7D9E633EA7}" type="pres">
      <dgm:prSet presAssocID="{6CCDBB6F-100B-45F4-9478-EFE73645CABC}" presName="dummyConnPt" presStyleCnt="0"/>
      <dgm:spPr/>
      <dgm:t>
        <a:bodyPr/>
        <a:lstStyle/>
        <a:p>
          <a:endParaRPr lang="ru-RU"/>
        </a:p>
      </dgm:t>
    </dgm:pt>
    <dgm:pt modelId="{BC09B82B-D27D-452C-85DF-9C9C79976267}" type="pres">
      <dgm:prSet presAssocID="{6CCDBB6F-100B-45F4-9478-EFE73645CABC}" presName="node" presStyleLbl="node1" presStyleIdx="0" presStyleCnt="9" custScaleY="124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ACFA3-7455-423F-B565-F07B62C058F7}" type="pres">
      <dgm:prSet presAssocID="{AA397125-FD35-49B8-B27B-B0B86092E137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63ACE6E-5B72-4B53-A4B2-B4B8A12A07C4}" type="pres">
      <dgm:prSet presAssocID="{FA24B6DD-D544-4BB8-910A-5F7E7F7CBA7C}" presName="compNode" presStyleCnt="0"/>
      <dgm:spPr/>
      <dgm:t>
        <a:bodyPr/>
        <a:lstStyle/>
        <a:p>
          <a:endParaRPr lang="ru-RU"/>
        </a:p>
      </dgm:t>
    </dgm:pt>
    <dgm:pt modelId="{402255B6-5571-4BFF-8DC6-66F3EE2CD4DD}" type="pres">
      <dgm:prSet presAssocID="{FA24B6DD-D544-4BB8-910A-5F7E7F7CBA7C}" presName="dummyConnPt" presStyleCnt="0"/>
      <dgm:spPr/>
      <dgm:t>
        <a:bodyPr/>
        <a:lstStyle/>
        <a:p>
          <a:endParaRPr lang="ru-RU"/>
        </a:p>
      </dgm:t>
    </dgm:pt>
    <dgm:pt modelId="{920A2DB7-7582-4549-A35B-CAFB4677AEF6}" type="pres">
      <dgm:prSet presAssocID="{FA24B6DD-D544-4BB8-910A-5F7E7F7CBA7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59FE-DDDC-4507-B34C-7373BD6AA9D2}" type="pres">
      <dgm:prSet presAssocID="{9DAFEDE6-89A3-4C52-909C-39F7E1F18E38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7AC3969-102E-4C26-8A55-ECB5D56F581F}" type="pres">
      <dgm:prSet presAssocID="{7F49B913-0BDB-4A30-A518-1F89C7F6F93F}" presName="compNode" presStyleCnt="0"/>
      <dgm:spPr/>
      <dgm:t>
        <a:bodyPr/>
        <a:lstStyle/>
        <a:p>
          <a:endParaRPr lang="ru-RU"/>
        </a:p>
      </dgm:t>
    </dgm:pt>
    <dgm:pt modelId="{F2022376-5401-4CE9-A75D-1B4392DA165F}" type="pres">
      <dgm:prSet presAssocID="{7F49B913-0BDB-4A30-A518-1F89C7F6F93F}" presName="dummyConnPt" presStyleCnt="0"/>
      <dgm:spPr/>
      <dgm:t>
        <a:bodyPr/>
        <a:lstStyle/>
        <a:p>
          <a:endParaRPr lang="ru-RU"/>
        </a:p>
      </dgm:t>
    </dgm:pt>
    <dgm:pt modelId="{7A55CE74-4509-47F1-9784-466A9247D8B4}" type="pres">
      <dgm:prSet presAssocID="{7F49B913-0BDB-4A30-A518-1F89C7F6F93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D9637-FBAD-4A2E-8E60-1AC69386C574}" type="pres">
      <dgm:prSet presAssocID="{F1EE89F3-EBB5-4B46-9B8C-EF3D9B9798F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CCE0B153-0301-4CCB-BB10-6D6D8E09240F}" type="pres">
      <dgm:prSet presAssocID="{518196A4-3952-4D04-8BF8-8F5F0EBFF6F3}" presName="compNode" presStyleCnt="0"/>
      <dgm:spPr/>
      <dgm:t>
        <a:bodyPr/>
        <a:lstStyle/>
        <a:p>
          <a:endParaRPr lang="ru-RU"/>
        </a:p>
      </dgm:t>
    </dgm:pt>
    <dgm:pt modelId="{0FBF284B-0BBE-48CD-971F-94164697EBFE}" type="pres">
      <dgm:prSet presAssocID="{518196A4-3952-4D04-8BF8-8F5F0EBFF6F3}" presName="dummyConnPt" presStyleCnt="0"/>
      <dgm:spPr/>
      <dgm:t>
        <a:bodyPr/>
        <a:lstStyle/>
        <a:p>
          <a:endParaRPr lang="ru-RU"/>
        </a:p>
      </dgm:t>
    </dgm:pt>
    <dgm:pt modelId="{9B0E50BC-3D57-4E2F-BAD7-F5447894ED7C}" type="pres">
      <dgm:prSet presAssocID="{518196A4-3952-4D04-8BF8-8F5F0EBFF6F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97-53F5-4922-BA4B-A755FD7A0C3B}" type="pres">
      <dgm:prSet presAssocID="{FD76C931-95C8-4C74-943E-25A62AA4D8D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FE3D1AE-C2D9-468E-9EE2-7B37EE5827BD}" type="pres">
      <dgm:prSet presAssocID="{336F0080-0870-4C9E-9CA3-96ACE4994151}" presName="compNode" presStyleCnt="0"/>
      <dgm:spPr/>
      <dgm:t>
        <a:bodyPr/>
        <a:lstStyle/>
        <a:p>
          <a:endParaRPr lang="ru-RU"/>
        </a:p>
      </dgm:t>
    </dgm:pt>
    <dgm:pt modelId="{5860D5A3-27D9-4999-B2E3-378A241BB47D}" type="pres">
      <dgm:prSet presAssocID="{336F0080-0870-4C9E-9CA3-96ACE4994151}" presName="dummyConnPt" presStyleCnt="0"/>
      <dgm:spPr/>
      <dgm:t>
        <a:bodyPr/>
        <a:lstStyle/>
        <a:p>
          <a:endParaRPr lang="ru-RU"/>
        </a:p>
      </dgm:t>
    </dgm:pt>
    <dgm:pt modelId="{CFED439C-0341-4CAC-BCEB-E57B08FF2416}" type="pres">
      <dgm:prSet presAssocID="{336F0080-0870-4C9E-9CA3-96ACE499415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28A7-7F20-4EBF-B470-32017B0FE55E}" type="pres">
      <dgm:prSet presAssocID="{E1FACD07-0ED0-434A-9BAF-F9224B45A74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F30546C-3504-4CE4-B2E1-7FFAD862CF67}" type="pres">
      <dgm:prSet presAssocID="{3C41327C-B445-4F6D-B3FC-DB53E1C16D06}" presName="compNode" presStyleCnt="0"/>
      <dgm:spPr/>
      <dgm:t>
        <a:bodyPr/>
        <a:lstStyle/>
        <a:p>
          <a:endParaRPr lang="ru-RU"/>
        </a:p>
      </dgm:t>
    </dgm:pt>
    <dgm:pt modelId="{49C9005D-8D52-4AE1-9EF3-7B191FE0DC27}" type="pres">
      <dgm:prSet presAssocID="{3C41327C-B445-4F6D-B3FC-DB53E1C16D06}" presName="dummyConnPt" presStyleCnt="0"/>
      <dgm:spPr/>
      <dgm:t>
        <a:bodyPr/>
        <a:lstStyle/>
        <a:p>
          <a:endParaRPr lang="ru-RU"/>
        </a:p>
      </dgm:t>
    </dgm:pt>
    <dgm:pt modelId="{743892F0-AF86-4A5A-88DB-BB11DC4945B9}" type="pres">
      <dgm:prSet presAssocID="{3C41327C-B445-4F6D-B3FC-DB53E1C16D06}" presName="node" presStyleLbl="node1" presStyleIdx="5" presStyleCnt="9" custScaleY="12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BD9EA-18D6-4DB8-930F-1B7E8A332A3A}" type="pres">
      <dgm:prSet presAssocID="{E433E96F-52C4-4B88-A613-0445AA1B4D7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A775590F-6A5F-42DB-840C-5FF21832178D}" type="pres">
      <dgm:prSet presAssocID="{ECB6BEEC-D4F8-4BCF-B829-A034BB952C52}" presName="compNode" presStyleCnt="0"/>
      <dgm:spPr/>
      <dgm:t>
        <a:bodyPr/>
        <a:lstStyle/>
        <a:p>
          <a:endParaRPr lang="ru-RU"/>
        </a:p>
      </dgm:t>
    </dgm:pt>
    <dgm:pt modelId="{11BC0B55-ECCC-460E-BBC6-AAC218B579D4}" type="pres">
      <dgm:prSet presAssocID="{ECB6BEEC-D4F8-4BCF-B829-A034BB952C52}" presName="dummyConnPt" presStyleCnt="0"/>
      <dgm:spPr/>
      <dgm:t>
        <a:bodyPr/>
        <a:lstStyle/>
        <a:p>
          <a:endParaRPr lang="ru-RU"/>
        </a:p>
      </dgm:t>
    </dgm:pt>
    <dgm:pt modelId="{8012D052-D6C1-4E3A-8378-51C8FF772EF8}" type="pres">
      <dgm:prSet presAssocID="{ECB6BEEC-D4F8-4BCF-B829-A034BB952C52}" presName="node" presStyleLbl="node1" presStyleIdx="6" presStyleCnt="9" custScaleY="12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45E5A-55A8-40D8-9F4E-2F6BFBA47F89}" type="pres">
      <dgm:prSet presAssocID="{4EA5E529-00B2-4E83-8402-034B0BE0A2CB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B4190935-9EB6-4717-A526-5C885A8A41EE}" type="pres">
      <dgm:prSet presAssocID="{D29C3DF9-7AD4-457A-922B-CA6F440217A2}" presName="compNode" presStyleCnt="0"/>
      <dgm:spPr/>
      <dgm:t>
        <a:bodyPr/>
        <a:lstStyle/>
        <a:p>
          <a:endParaRPr lang="ru-RU"/>
        </a:p>
      </dgm:t>
    </dgm:pt>
    <dgm:pt modelId="{F2E77897-56EA-40C6-9F74-234FA35D7DEC}" type="pres">
      <dgm:prSet presAssocID="{D29C3DF9-7AD4-457A-922B-CA6F440217A2}" presName="dummyConnPt" presStyleCnt="0"/>
      <dgm:spPr/>
      <dgm:t>
        <a:bodyPr/>
        <a:lstStyle/>
        <a:p>
          <a:endParaRPr lang="ru-RU"/>
        </a:p>
      </dgm:t>
    </dgm:pt>
    <dgm:pt modelId="{84501022-9C4D-4569-AF12-027C9E8823B3}" type="pres">
      <dgm:prSet presAssocID="{D29C3DF9-7AD4-457A-922B-CA6F440217A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DA705-1862-462C-81A7-D4703458F681}" type="pres">
      <dgm:prSet presAssocID="{251B1EF7-3C28-4D5C-A94A-BEF8EAD78C7C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5CAB4F66-F848-47A8-A3A8-DD36AB212251}" type="pres">
      <dgm:prSet presAssocID="{7F34AF25-80F1-439B-A4D1-ABCB08589527}" presName="compNode" presStyleCnt="0"/>
      <dgm:spPr/>
      <dgm:t>
        <a:bodyPr/>
        <a:lstStyle/>
        <a:p>
          <a:endParaRPr lang="ru-RU"/>
        </a:p>
      </dgm:t>
    </dgm:pt>
    <dgm:pt modelId="{AE660B89-A559-4F81-8802-41F10DCD0A24}" type="pres">
      <dgm:prSet presAssocID="{7F34AF25-80F1-439B-A4D1-ABCB08589527}" presName="dummyConnPt" presStyleCnt="0"/>
      <dgm:spPr/>
      <dgm:t>
        <a:bodyPr/>
        <a:lstStyle/>
        <a:p>
          <a:endParaRPr lang="ru-RU"/>
        </a:p>
      </dgm:t>
    </dgm:pt>
    <dgm:pt modelId="{91036561-F1A6-47A9-91B4-CF231A3D6D6A}" type="pres">
      <dgm:prSet presAssocID="{7F34AF25-80F1-439B-A4D1-ABCB08589527}" presName="node" presStyleLbl="node1" presStyleIdx="8" presStyleCnt="9" custLinFactNeighborX="411" custLinFactNeighborY="-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D9C53-F870-4D8C-8344-5179BC11D023}" type="presOf" srcId="{336F0080-0870-4C9E-9CA3-96ACE4994151}" destId="{CFED439C-0341-4CAC-BCEB-E57B08FF2416}" srcOrd="0" destOrd="0" presId="urn:microsoft.com/office/officeart/2005/8/layout/bProcess4"/>
    <dgm:cxn modelId="{CD9A96C9-F4D7-4AB8-9123-9EE4771D8151}" type="presOf" srcId="{E1FACD07-0ED0-434A-9BAF-F9224B45A746}" destId="{C29C28A7-7F20-4EBF-B470-32017B0FE55E}" srcOrd="0" destOrd="0" presId="urn:microsoft.com/office/officeart/2005/8/layout/bProcess4"/>
    <dgm:cxn modelId="{4BBC2204-0B84-4A9C-A53A-CC0BFE34D561}" srcId="{02FE0A7F-565C-47E7-8980-309FEA4CE6A6}" destId="{7F49B913-0BDB-4A30-A518-1F89C7F6F93F}" srcOrd="2" destOrd="0" parTransId="{87ABA363-BE5B-471D-83CC-CBA9959DB2E6}" sibTransId="{F1EE89F3-EBB5-4B46-9B8C-EF3D9B9798FE}"/>
    <dgm:cxn modelId="{242997DB-B7D8-40E7-B67E-9ACB01810D3D}" type="presOf" srcId="{4EA5E529-00B2-4E83-8402-034B0BE0A2CB}" destId="{D5D45E5A-55A8-40D8-9F4E-2F6BFBA47F89}" srcOrd="0" destOrd="0" presId="urn:microsoft.com/office/officeart/2005/8/layout/bProcess4"/>
    <dgm:cxn modelId="{5FE614A6-26B1-4D7F-996C-7DE5C219C2DF}" type="presOf" srcId="{7F34AF25-80F1-439B-A4D1-ABCB08589527}" destId="{91036561-F1A6-47A9-91B4-CF231A3D6D6A}" srcOrd="0" destOrd="0" presId="urn:microsoft.com/office/officeart/2005/8/layout/bProcess4"/>
    <dgm:cxn modelId="{A3F90C64-A3F8-4C83-A944-9E504917B312}" type="presOf" srcId="{ECB6BEEC-D4F8-4BCF-B829-A034BB952C52}" destId="{8012D052-D6C1-4E3A-8378-51C8FF772EF8}" srcOrd="0" destOrd="0" presId="urn:microsoft.com/office/officeart/2005/8/layout/bProcess4"/>
    <dgm:cxn modelId="{EE70F35B-4339-4774-9823-09A25AA0B1A1}" type="presOf" srcId="{E433E96F-52C4-4B88-A613-0445AA1B4D7E}" destId="{357BD9EA-18D6-4DB8-930F-1B7E8A332A3A}" srcOrd="0" destOrd="0" presId="urn:microsoft.com/office/officeart/2005/8/layout/bProcess4"/>
    <dgm:cxn modelId="{12D6B4FF-D694-46BA-B977-33470CA151C6}" type="presOf" srcId="{6CCDBB6F-100B-45F4-9478-EFE73645CABC}" destId="{BC09B82B-D27D-452C-85DF-9C9C79976267}" srcOrd="0" destOrd="0" presId="urn:microsoft.com/office/officeart/2005/8/layout/bProcess4"/>
    <dgm:cxn modelId="{36452F61-D728-47DE-ABC1-0F19931BD02B}" type="presOf" srcId="{F1EE89F3-EBB5-4B46-9B8C-EF3D9B9798FE}" destId="{A10D9637-FBAD-4A2E-8E60-1AC69386C574}" srcOrd="0" destOrd="0" presId="urn:microsoft.com/office/officeart/2005/8/layout/bProcess4"/>
    <dgm:cxn modelId="{C6A7F7E1-BBAC-43B6-826B-925D6013978C}" type="presOf" srcId="{D29C3DF9-7AD4-457A-922B-CA6F440217A2}" destId="{84501022-9C4D-4569-AF12-027C9E8823B3}" srcOrd="0" destOrd="0" presId="urn:microsoft.com/office/officeart/2005/8/layout/bProcess4"/>
    <dgm:cxn modelId="{F3C46977-ACC3-4271-AB31-38EE5ECD498D}" type="presOf" srcId="{3C41327C-B445-4F6D-B3FC-DB53E1C16D06}" destId="{743892F0-AF86-4A5A-88DB-BB11DC4945B9}" srcOrd="0" destOrd="0" presId="urn:microsoft.com/office/officeart/2005/8/layout/bProcess4"/>
    <dgm:cxn modelId="{8FDA42D0-605C-4431-AD88-08ABB759461C}" srcId="{02FE0A7F-565C-47E7-8980-309FEA4CE6A6}" destId="{6CCDBB6F-100B-45F4-9478-EFE73645CABC}" srcOrd="0" destOrd="0" parTransId="{230B38AC-BE7A-441E-A330-788EEA0D520C}" sibTransId="{AA397125-FD35-49B8-B27B-B0B86092E137}"/>
    <dgm:cxn modelId="{BDA5BBE7-A136-4165-B506-B153B4C93457}" srcId="{02FE0A7F-565C-47E7-8980-309FEA4CE6A6}" destId="{3C41327C-B445-4F6D-B3FC-DB53E1C16D06}" srcOrd="5" destOrd="0" parTransId="{C846E70D-E361-4CBD-A362-2BBC317D58D1}" sibTransId="{E433E96F-52C4-4B88-A613-0445AA1B4D7E}"/>
    <dgm:cxn modelId="{08186548-2641-45E4-B4AC-872A78FD9534}" type="presOf" srcId="{FD76C931-95C8-4C74-943E-25A62AA4D8DF}" destId="{7D5A1997-53F5-4922-BA4B-A755FD7A0C3B}" srcOrd="0" destOrd="0" presId="urn:microsoft.com/office/officeart/2005/8/layout/bProcess4"/>
    <dgm:cxn modelId="{DF2357F7-4AE8-4B87-BD27-83E29CE6DAC0}" srcId="{02FE0A7F-565C-47E7-8980-309FEA4CE6A6}" destId="{7F34AF25-80F1-439B-A4D1-ABCB08589527}" srcOrd="8" destOrd="0" parTransId="{79E52F45-6E56-4723-8EB2-E3F8131F86BD}" sibTransId="{4AD830A6-912D-4A6C-90B3-B614927B25D4}"/>
    <dgm:cxn modelId="{CFA6F536-F0B9-49E5-AF42-A4D9292CEB38}" srcId="{02FE0A7F-565C-47E7-8980-309FEA4CE6A6}" destId="{FA24B6DD-D544-4BB8-910A-5F7E7F7CBA7C}" srcOrd="1" destOrd="0" parTransId="{2D71A001-A846-49AB-8EA9-610EDCC6B3B3}" sibTransId="{9DAFEDE6-89A3-4C52-909C-39F7E1F18E38}"/>
    <dgm:cxn modelId="{0A37E409-ADC0-44E7-8B0F-0528BD23C457}" type="presOf" srcId="{FA24B6DD-D544-4BB8-910A-5F7E7F7CBA7C}" destId="{920A2DB7-7582-4549-A35B-CAFB4677AEF6}" srcOrd="0" destOrd="0" presId="urn:microsoft.com/office/officeart/2005/8/layout/bProcess4"/>
    <dgm:cxn modelId="{DB6F8694-4EEF-4E28-9BB8-9D1CF2D5432B}" srcId="{02FE0A7F-565C-47E7-8980-309FEA4CE6A6}" destId="{ECB6BEEC-D4F8-4BCF-B829-A034BB952C52}" srcOrd="6" destOrd="0" parTransId="{FC33068D-68F0-49A9-BBF3-CC1DA74B2273}" sibTransId="{4EA5E529-00B2-4E83-8402-034B0BE0A2CB}"/>
    <dgm:cxn modelId="{6B915A14-51FD-4222-A6D9-8A5DDECD1453}" type="presOf" srcId="{9DAFEDE6-89A3-4C52-909C-39F7E1F18E38}" destId="{61F459FE-DDDC-4507-B34C-7373BD6AA9D2}" srcOrd="0" destOrd="0" presId="urn:microsoft.com/office/officeart/2005/8/layout/bProcess4"/>
    <dgm:cxn modelId="{18CD4035-FD6C-4EF2-B9D4-B8B5CD510C2D}" type="presOf" srcId="{02FE0A7F-565C-47E7-8980-309FEA4CE6A6}" destId="{A0609F6B-599B-441F-B9A4-82A3B226841A}" srcOrd="0" destOrd="0" presId="urn:microsoft.com/office/officeart/2005/8/layout/bProcess4"/>
    <dgm:cxn modelId="{625B5AD1-9A2E-4F10-9C4F-8CC85C8764F1}" srcId="{02FE0A7F-565C-47E7-8980-309FEA4CE6A6}" destId="{D29C3DF9-7AD4-457A-922B-CA6F440217A2}" srcOrd="7" destOrd="0" parTransId="{0260742E-DDBD-408A-A544-486A9FDEB1A9}" sibTransId="{251B1EF7-3C28-4D5C-A94A-BEF8EAD78C7C}"/>
    <dgm:cxn modelId="{147B6FC9-42BD-41D5-9247-7041C8AD967B}" srcId="{02FE0A7F-565C-47E7-8980-309FEA4CE6A6}" destId="{518196A4-3952-4D04-8BF8-8F5F0EBFF6F3}" srcOrd="3" destOrd="0" parTransId="{433FEC80-EE39-40D0-A281-33625D4D462C}" sibTransId="{FD76C931-95C8-4C74-943E-25A62AA4D8DF}"/>
    <dgm:cxn modelId="{9A5B44E9-A166-4948-ABFF-AC39EF98EAC1}" type="presOf" srcId="{AA397125-FD35-49B8-B27B-B0B86092E137}" destId="{8AFACFA3-7455-423F-B565-F07B62C058F7}" srcOrd="0" destOrd="0" presId="urn:microsoft.com/office/officeart/2005/8/layout/bProcess4"/>
    <dgm:cxn modelId="{D04005A4-550D-45DD-B3C9-84E46A3F0C31}" type="presOf" srcId="{7F49B913-0BDB-4A30-A518-1F89C7F6F93F}" destId="{7A55CE74-4509-47F1-9784-466A9247D8B4}" srcOrd="0" destOrd="0" presId="urn:microsoft.com/office/officeart/2005/8/layout/bProcess4"/>
    <dgm:cxn modelId="{0376E06A-1252-4CF4-93E1-86B343A859B5}" type="presOf" srcId="{251B1EF7-3C28-4D5C-A94A-BEF8EAD78C7C}" destId="{E26DA705-1862-462C-81A7-D4703458F681}" srcOrd="0" destOrd="0" presId="urn:microsoft.com/office/officeart/2005/8/layout/bProcess4"/>
    <dgm:cxn modelId="{1D837167-5115-4F4C-B5F2-F604E7AAD1C0}" srcId="{02FE0A7F-565C-47E7-8980-309FEA4CE6A6}" destId="{336F0080-0870-4C9E-9CA3-96ACE4994151}" srcOrd="4" destOrd="0" parTransId="{779E5970-01C3-4A1F-820F-7A0F3F3DF15E}" sibTransId="{E1FACD07-0ED0-434A-9BAF-F9224B45A746}"/>
    <dgm:cxn modelId="{BD725154-C031-408B-96D5-3DDAB884734B}" type="presOf" srcId="{518196A4-3952-4D04-8BF8-8F5F0EBFF6F3}" destId="{9B0E50BC-3D57-4E2F-BAD7-F5447894ED7C}" srcOrd="0" destOrd="0" presId="urn:microsoft.com/office/officeart/2005/8/layout/bProcess4"/>
    <dgm:cxn modelId="{03ABC738-6AA8-4315-B11B-622E65D25D95}" type="presParOf" srcId="{A0609F6B-599B-441F-B9A4-82A3B226841A}" destId="{0B4709D1-C17F-4280-88B8-CCDE5FEB81E9}" srcOrd="0" destOrd="0" presId="urn:microsoft.com/office/officeart/2005/8/layout/bProcess4"/>
    <dgm:cxn modelId="{201DC3C5-B51F-420F-BE07-7490BF6AD3EB}" type="presParOf" srcId="{0B4709D1-C17F-4280-88B8-CCDE5FEB81E9}" destId="{24404D6E-FBF1-4CE6-9452-CB7D9E633EA7}" srcOrd="0" destOrd="0" presId="urn:microsoft.com/office/officeart/2005/8/layout/bProcess4"/>
    <dgm:cxn modelId="{F2BB3EDE-D688-45D0-A968-733444153F94}" type="presParOf" srcId="{0B4709D1-C17F-4280-88B8-CCDE5FEB81E9}" destId="{BC09B82B-D27D-452C-85DF-9C9C79976267}" srcOrd="1" destOrd="0" presId="urn:microsoft.com/office/officeart/2005/8/layout/bProcess4"/>
    <dgm:cxn modelId="{D273BE89-A52D-4F81-9271-D16F8FFD5DE1}" type="presParOf" srcId="{A0609F6B-599B-441F-B9A4-82A3B226841A}" destId="{8AFACFA3-7455-423F-B565-F07B62C058F7}" srcOrd="1" destOrd="0" presId="urn:microsoft.com/office/officeart/2005/8/layout/bProcess4"/>
    <dgm:cxn modelId="{B5ABA534-4B2D-47B5-AF7B-5C6D240EEF70}" type="presParOf" srcId="{A0609F6B-599B-441F-B9A4-82A3B226841A}" destId="{A63ACE6E-5B72-4B53-A4B2-B4B8A12A07C4}" srcOrd="2" destOrd="0" presId="urn:microsoft.com/office/officeart/2005/8/layout/bProcess4"/>
    <dgm:cxn modelId="{164B9FC7-3687-402F-9039-60040AF9B1C1}" type="presParOf" srcId="{A63ACE6E-5B72-4B53-A4B2-B4B8A12A07C4}" destId="{402255B6-5571-4BFF-8DC6-66F3EE2CD4DD}" srcOrd="0" destOrd="0" presId="urn:microsoft.com/office/officeart/2005/8/layout/bProcess4"/>
    <dgm:cxn modelId="{FBD3E168-CB4A-42BC-A3DB-5C63EE1959B9}" type="presParOf" srcId="{A63ACE6E-5B72-4B53-A4B2-B4B8A12A07C4}" destId="{920A2DB7-7582-4549-A35B-CAFB4677AEF6}" srcOrd="1" destOrd="0" presId="urn:microsoft.com/office/officeart/2005/8/layout/bProcess4"/>
    <dgm:cxn modelId="{FFFF4555-C9D1-4D0D-A757-54553C6E72A6}" type="presParOf" srcId="{A0609F6B-599B-441F-B9A4-82A3B226841A}" destId="{61F459FE-DDDC-4507-B34C-7373BD6AA9D2}" srcOrd="3" destOrd="0" presId="urn:microsoft.com/office/officeart/2005/8/layout/bProcess4"/>
    <dgm:cxn modelId="{A13951D5-7587-404B-8F8F-F42AD43F63C4}" type="presParOf" srcId="{A0609F6B-599B-441F-B9A4-82A3B226841A}" destId="{E7AC3969-102E-4C26-8A55-ECB5D56F581F}" srcOrd="4" destOrd="0" presId="urn:microsoft.com/office/officeart/2005/8/layout/bProcess4"/>
    <dgm:cxn modelId="{4B8F88C5-0D76-4FE3-9AD3-B7CC7076F221}" type="presParOf" srcId="{E7AC3969-102E-4C26-8A55-ECB5D56F581F}" destId="{F2022376-5401-4CE9-A75D-1B4392DA165F}" srcOrd="0" destOrd="0" presId="urn:microsoft.com/office/officeart/2005/8/layout/bProcess4"/>
    <dgm:cxn modelId="{F41A2B9A-B3AA-4F38-BFD8-242ED7189222}" type="presParOf" srcId="{E7AC3969-102E-4C26-8A55-ECB5D56F581F}" destId="{7A55CE74-4509-47F1-9784-466A9247D8B4}" srcOrd="1" destOrd="0" presId="urn:microsoft.com/office/officeart/2005/8/layout/bProcess4"/>
    <dgm:cxn modelId="{1BA049D5-998A-4E1C-B372-635B78852349}" type="presParOf" srcId="{A0609F6B-599B-441F-B9A4-82A3B226841A}" destId="{A10D9637-FBAD-4A2E-8E60-1AC69386C574}" srcOrd="5" destOrd="0" presId="urn:microsoft.com/office/officeart/2005/8/layout/bProcess4"/>
    <dgm:cxn modelId="{9CCDFD1F-2F77-463D-B02C-3D85BFFD73BC}" type="presParOf" srcId="{A0609F6B-599B-441F-B9A4-82A3B226841A}" destId="{CCE0B153-0301-4CCB-BB10-6D6D8E09240F}" srcOrd="6" destOrd="0" presId="urn:microsoft.com/office/officeart/2005/8/layout/bProcess4"/>
    <dgm:cxn modelId="{AB55A468-7443-4DC8-917C-07A612C8A4DF}" type="presParOf" srcId="{CCE0B153-0301-4CCB-BB10-6D6D8E09240F}" destId="{0FBF284B-0BBE-48CD-971F-94164697EBFE}" srcOrd="0" destOrd="0" presId="urn:microsoft.com/office/officeart/2005/8/layout/bProcess4"/>
    <dgm:cxn modelId="{8F038BF8-3F07-4C59-BFE2-D0525A3C3891}" type="presParOf" srcId="{CCE0B153-0301-4CCB-BB10-6D6D8E09240F}" destId="{9B0E50BC-3D57-4E2F-BAD7-F5447894ED7C}" srcOrd="1" destOrd="0" presId="urn:microsoft.com/office/officeart/2005/8/layout/bProcess4"/>
    <dgm:cxn modelId="{A68577C6-5E22-49BA-9B2F-75581E655252}" type="presParOf" srcId="{A0609F6B-599B-441F-B9A4-82A3B226841A}" destId="{7D5A1997-53F5-4922-BA4B-A755FD7A0C3B}" srcOrd="7" destOrd="0" presId="urn:microsoft.com/office/officeart/2005/8/layout/bProcess4"/>
    <dgm:cxn modelId="{0BC45442-26EE-4B41-84A3-B8EA842602D6}" type="presParOf" srcId="{A0609F6B-599B-441F-B9A4-82A3B226841A}" destId="{3FE3D1AE-C2D9-468E-9EE2-7B37EE5827BD}" srcOrd="8" destOrd="0" presId="urn:microsoft.com/office/officeart/2005/8/layout/bProcess4"/>
    <dgm:cxn modelId="{22EDC37B-4945-46B6-AB94-6D37DBCE40D3}" type="presParOf" srcId="{3FE3D1AE-C2D9-468E-9EE2-7B37EE5827BD}" destId="{5860D5A3-27D9-4999-B2E3-378A241BB47D}" srcOrd="0" destOrd="0" presId="urn:microsoft.com/office/officeart/2005/8/layout/bProcess4"/>
    <dgm:cxn modelId="{24C3F67C-8518-42B5-9C14-C3A57920AA84}" type="presParOf" srcId="{3FE3D1AE-C2D9-468E-9EE2-7B37EE5827BD}" destId="{CFED439C-0341-4CAC-BCEB-E57B08FF2416}" srcOrd="1" destOrd="0" presId="urn:microsoft.com/office/officeart/2005/8/layout/bProcess4"/>
    <dgm:cxn modelId="{B82C69E9-6309-46AB-93E0-7CAAE1E4B7DB}" type="presParOf" srcId="{A0609F6B-599B-441F-B9A4-82A3B226841A}" destId="{C29C28A7-7F20-4EBF-B470-32017B0FE55E}" srcOrd="9" destOrd="0" presId="urn:microsoft.com/office/officeart/2005/8/layout/bProcess4"/>
    <dgm:cxn modelId="{0C796DDD-2FDD-4727-A6CD-D1EB0C0E665D}" type="presParOf" srcId="{A0609F6B-599B-441F-B9A4-82A3B226841A}" destId="{3F30546C-3504-4CE4-B2E1-7FFAD862CF67}" srcOrd="10" destOrd="0" presId="urn:microsoft.com/office/officeart/2005/8/layout/bProcess4"/>
    <dgm:cxn modelId="{1B9FF7CB-CFC3-4223-A788-CDBFB0E90105}" type="presParOf" srcId="{3F30546C-3504-4CE4-B2E1-7FFAD862CF67}" destId="{49C9005D-8D52-4AE1-9EF3-7B191FE0DC27}" srcOrd="0" destOrd="0" presId="urn:microsoft.com/office/officeart/2005/8/layout/bProcess4"/>
    <dgm:cxn modelId="{C97E1D95-73AD-4504-A468-2EF0A0F5CE80}" type="presParOf" srcId="{3F30546C-3504-4CE4-B2E1-7FFAD862CF67}" destId="{743892F0-AF86-4A5A-88DB-BB11DC4945B9}" srcOrd="1" destOrd="0" presId="urn:microsoft.com/office/officeart/2005/8/layout/bProcess4"/>
    <dgm:cxn modelId="{31117E9B-3E8C-441E-BD19-806E7A870235}" type="presParOf" srcId="{A0609F6B-599B-441F-B9A4-82A3B226841A}" destId="{357BD9EA-18D6-4DB8-930F-1B7E8A332A3A}" srcOrd="11" destOrd="0" presId="urn:microsoft.com/office/officeart/2005/8/layout/bProcess4"/>
    <dgm:cxn modelId="{B653D085-6CBA-45F6-9EEB-0CCE3B878DB8}" type="presParOf" srcId="{A0609F6B-599B-441F-B9A4-82A3B226841A}" destId="{A775590F-6A5F-42DB-840C-5FF21832178D}" srcOrd="12" destOrd="0" presId="urn:microsoft.com/office/officeart/2005/8/layout/bProcess4"/>
    <dgm:cxn modelId="{E8110D45-1568-4B7E-BCCE-2C9F32FFC52B}" type="presParOf" srcId="{A775590F-6A5F-42DB-840C-5FF21832178D}" destId="{11BC0B55-ECCC-460E-BBC6-AAC218B579D4}" srcOrd="0" destOrd="0" presId="urn:microsoft.com/office/officeart/2005/8/layout/bProcess4"/>
    <dgm:cxn modelId="{4C9057C2-FD92-49B6-9AED-B60AE87DE2FD}" type="presParOf" srcId="{A775590F-6A5F-42DB-840C-5FF21832178D}" destId="{8012D052-D6C1-4E3A-8378-51C8FF772EF8}" srcOrd="1" destOrd="0" presId="urn:microsoft.com/office/officeart/2005/8/layout/bProcess4"/>
    <dgm:cxn modelId="{80F329FE-C979-47D0-9DF1-B2EE217FE3FC}" type="presParOf" srcId="{A0609F6B-599B-441F-B9A4-82A3B226841A}" destId="{D5D45E5A-55A8-40D8-9F4E-2F6BFBA47F89}" srcOrd="13" destOrd="0" presId="urn:microsoft.com/office/officeart/2005/8/layout/bProcess4"/>
    <dgm:cxn modelId="{85905A91-A8F0-4A07-8D6D-B206A14B985C}" type="presParOf" srcId="{A0609F6B-599B-441F-B9A4-82A3B226841A}" destId="{B4190935-9EB6-4717-A526-5C885A8A41EE}" srcOrd="14" destOrd="0" presId="urn:microsoft.com/office/officeart/2005/8/layout/bProcess4"/>
    <dgm:cxn modelId="{E407D58A-925E-4DFF-9ACD-36D3C35942BE}" type="presParOf" srcId="{B4190935-9EB6-4717-A526-5C885A8A41EE}" destId="{F2E77897-56EA-40C6-9F74-234FA35D7DEC}" srcOrd="0" destOrd="0" presId="urn:microsoft.com/office/officeart/2005/8/layout/bProcess4"/>
    <dgm:cxn modelId="{0F86BDD8-7B1F-41EE-9EC9-657D056E0F15}" type="presParOf" srcId="{B4190935-9EB6-4717-A526-5C885A8A41EE}" destId="{84501022-9C4D-4569-AF12-027C9E8823B3}" srcOrd="1" destOrd="0" presId="urn:microsoft.com/office/officeart/2005/8/layout/bProcess4"/>
    <dgm:cxn modelId="{8D33BD78-2C14-4FDA-A9CE-09E9C14F881A}" type="presParOf" srcId="{A0609F6B-599B-441F-B9A4-82A3B226841A}" destId="{E26DA705-1862-462C-81A7-D4703458F681}" srcOrd="15" destOrd="0" presId="urn:microsoft.com/office/officeart/2005/8/layout/bProcess4"/>
    <dgm:cxn modelId="{8C2CA9B8-4D8E-4CAC-8129-0256C4D4491E}" type="presParOf" srcId="{A0609F6B-599B-441F-B9A4-82A3B226841A}" destId="{5CAB4F66-F848-47A8-A3A8-DD36AB212251}" srcOrd="16" destOrd="0" presId="urn:microsoft.com/office/officeart/2005/8/layout/bProcess4"/>
    <dgm:cxn modelId="{32ABA5D3-F0BB-4EE9-8663-7F2DB089AA13}" type="presParOf" srcId="{5CAB4F66-F848-47A8-A3A8-DD36AB212251}" destId="{AE660B89-A559-4F81-8802-41F10DCD0A24}" srcOrd="0" destOrd="0" presId="urn:microsoft.com/office/officeart/2005/8/layout/bProcess4"/>
    <dgm:cxn modelId="{3CAE653E-E7D6-40C5-B39C-1D14934E993F}" type="presParOf" srcId="{5CAB4F66-F848-47A8-A3A8-DD36AB212251}" destId="{91036561-F1A6-47A9-91B4-CF231A3D6D6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FACFA3-7455-423F-B565-F07B62C058F7}">
      <dsp:nvSpPr>
        <dsp:cNvPr id="0" name=""/>
        <dsp:cNvSpPr/>
      </dsp:nvSpPr>
      <dsp:spPr>
        <a:xfrm rot="5400000">
          <a:off x="-323154" y="1316370"/>
          <a:ext cx="1835515" cy="202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9B82B-D27D-452C-85DF-9C9C79976267}">
      <dsp:nvSpPr>
        <dsp:cNvPr id="0" name=""/>
        <dsp:cNvSpPr/>
      </dsp:nvSpPr>
      <dsp:spPr>
        <a:xfrm>
          <a:off x="140938" y="738"/>
          <a:ext cx="2244554" cy="167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Конвенция</a:t>
          </a:r>
          <a:r>
            <a:rPr lang="ru-RU" sz="2400" kern="1200" baseline="0" dirty="0" smtClean="0"/>
            <a:t> о правах ребенка.</a:t>
          </a:r>
          <a:endParaRPr lang="ru-RU" sz="2400" kern="1200" dirty="0"/>
        </a:p>
      </dsp:txBody>
      <dsp:txXfrm>
        <a:off x="140938" y="738"/>
        <a:ext cx="2244554" cy="1672251"/>
      </dsp:txXfrm>
    </dsp:sp>
    <dsp:sp modelId="{61F459FE-DDDC-4507-B34C-7373BD6AA9D2}">
      <dsp:nvSpPr>
        <dsp:cNvPr id="0" name=""/>
        <dsp:cNvSpPr/>
      </dsp:nvSpPr>
      <dsp:spPr>
        <a:xfrm rot="5400000">
          <a:off x="-242349" y="3080591"/>
          <a:ext cx="1673905" cy="202009"/>
        </a:xfrm>
        <a:prstGeom prst="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0A2DB7-7582-4549-A35B-CAFB4677AEF6}">
      <dsp:nvSpPr>
        <dsp:cNvPr id="0" name=""/>
        <dsp:cNvSpPr/>
      </dsp:nvSpPr>
      <dsp:spPr>
        <a:xfrm>
          <a:off x="140938" y="2009673"/>
          <a:ext cx="2244554" cy="134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Конституция РФ от 30.12.2008</a:t>
          </a:r>
          <a:endParaRPr lang="ru-RU" sz="2000" kern="1200" dirty="0"/>
        </a:p>
      </dsp:txBody>
      <dsp:txXfrm>
        <a:off x="140938" y="2009673"/>
        <a:ext cx="2244554" cy="1346732"/>
      </dsp:txXfrm>
    </dsp:sp>
    <dsp:sp modelId="{A10D9637-FBAD-4A2E-8E60-1AC69386C574}">
      <dsp:nvSpPr>
        <dsp:cNvPr id="0" name=""/>
        <dsp:cNvSpPr/>
      </dsp:nvSpPr>
      <dsp:spPr>
        <a:xfrm>
          <a:off x="599358" y="3922298"/>
          <a:ext cx="2975747" cy="202009"/>
        </a:xfrm>
        <a:prstGeom prst="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5CE74-4509-47F1-9784-466A9247D8B4}">
      <dsp:nvSpPr>
        <dsp:cNvPr id="0" name=""/>
        <dsp:cNvSpPr/>
      </dsp:nvSpPr>
      <dsp:spPr>
        <a:xfrm>
          <a:off x="140938" y="3693088"/>
          <a:ext cx="2244554" cy="134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Трудовой кодекс РФ. От 30.12.2001.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Семейный кодекс РФ. От 29.12.95.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Гражданский кодекс РФ.(1 – 4 часть)</a:t>
          </a:r>
          <a:endParaRPr lang="ru-RU" sz="1400" kern="1200" dirty="0"/>
        </a:p>
      </dsp:txBody>
      <dsp:txXfrm>
        <a:off x="140938" y="3693088"/>
        <a:ext cx="2244554" cy="1346732"/>
      </dsp:txXfrm>
    </dsp:sp>
    <dsp:sp modelId="{7D5A1997-53F5-4922-BA4B-A755FD7A0C3B}">
      <dsp:nvSpPr>
        <dsp:cNvPr id="0" name=""/>
        <dsp:cNvSpPr/>
      </dsp:nvSpPr>
      <dsp:spPr>
        <a:xfrm rot="16200000">
          <a:off x="2742907" y="3080591"/>
          <a:ext cx="1673905" cy="202009"/>
        </a:xfrm>
        <a:prstGeom prst="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E50BC-3D57-4E2F-BAD7-F5447894ED7C}">
      <dsp:nvSpPr>
        <dsp:cNvPr id="0" name=""/>
        <dsp:cNvSpPr/>
      </dsp:nvSpPr>
      <dsp:spPr>
        <a:xfrm>
          <a:off x="3126194" y="3693088"/>
          <a:ext cx="2244554" cy="134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Постановление Правительства РФ от 29.10.2002 г. №  781 ( о трудовых, досрочных пренсиях</a:t>
          </a:r>
          <a:r>
            <a:rPr lang="ru-RU" sz="1300" kern="1200" smtClean="0"/>
            <a:t>)</a:t>
          </a:r>
          <a:endParaRPr lang="ru-RU" sz="1300" kern="1200" dirty="0"/>
        </a:p>
      </dsp:txBody>
      <dsp:txXfrm>
        <a:off x="3126194" y="3693088"/>
        <a:ext cx="2244554" cy="1346732"/>
      </dsp:txXfrm>
    </dsp:sp>
    <dsp:sp modelId="{C29C28A7-7F20-4EBF-B470-32017B0FE55E}">
      <dsp:nvSpPr>
        <dsp:cNvPr id="0" name=""/>
        <dsp:cNvSpPr/>
      </dsp:nvSpPr>
      <dsp:spPr>
        <a:xfrm rot="16200000">
          <a:off x="2667428" y="1321696"/>
          <a:ext cx="1824864" cy="202009"/>
        </a:xfrm>
        <a:prstGeom prst="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D439C-0341-4CAC-BCEB-E57B08FF2416}">
      <dsp:nvSpPr>
        <dsp:cNvPr id="0" name=""/>
        <dsp:cNvSpPr/>
      </dsp:nvSpPr>
      <dsp:spPr>
        <a:xfrm>
          <a:off x="3126194" y="2009673"/>
          <a:ext cx="2244554" cy="134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Закон РФ «Об образовании» ред. От 13.02.09.</a:t>
          </a:r>
          <a:endParaRPr lang="ru-RU" sz="1600" kern="1200" dirty="0"/>
        </a:p>
      </dsp:txBody>
      <dsp:txXfrm>
        <a:off x="3126194" y="2009673"/>
        <a:ext cx="2244554" cy="1346732"/>
      </dsp:txXfrm>
    </dsp:sp>
    <dsp:sp modelId="{357BD9EA-18D6-4DB8-930F-1B7E8A332A3A}">
      <dsp:nvSpPr>
        <dsp:cNvPr id="0" name=""/>
        <dsp:cNvSpPr/>
      </dsp:nvSpPr>
      <dsp:spPr>
        <a:xfrm rot="21596587">
          <a:off x="3579859" y="396127"/>
          <a:ext cx="2980503" cy="202009"/>
        </a:xfrm>
        <a:prstGeom prst="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3892F0-AF86-4A5A-88DB-BB11DC4945B9}">
      <dsp:nvSpPr>
        <dsp:cNvPr id="0" name=""/>
        <dsp:cNvSpPr/>
      </dsp:nvSpPr>
      <dsp:spPr>
        <a:xfrm>
          <a:off x="3126194" y="22192"/>
          <a:ext cx="2244554" cy="1650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1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Приказ Минобразования и науки РФ от 27.03.2006 г. № 69 «Об особенностях режима рабочего времени и времени отдыха </a:t>
          </a:r>
          <a:r>
            <a:rPr lang="ru-RU" sz="1400" b="0" kern="1200" dirty="0" err="1" smtClean="0"/>
            <a:t>пед.работников</a:t>
          </a:r>
          <a:r>
            <a:rPr lang="ru-RU" sz="1400" b="0" kern="1200" dirty="0" smtClean="0"/>
            <a:t> и др.работников ДОУ»</a:t>
          </a:r>
          <a:endParaRPr lang="ru-RU" sz="1400" b="0" kern="1200" dirty="0"/>
        </a:p>
      </dsp:txBody>
      <dsp:txXfrm>
        <a:off x="3126194" y="22192"/>
        <a:ext cx="2244554" cy="1650797"/>
      </dsp:txXfrm>
    </dsp:sp>
    <dsp:sp modelId="{D5D45E5A-55A8-40D8-9F4E-2F6BFBA47F89}">
      <dsp:nvSpPr>
        <dsp:cNvPr id="0" name=""/>
        <dsp:cNvSpPr/>
      </dsp:nvSpPr>
      <dsp:spPr>
        <a:xfrm rot="5400000">
          <a:off x="5657047" y="1308483"/>
          <a:ext cx="1816139" cy="202009"/>
        </a:xfrm>
        <a:prstGeom prst="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2D052-D6C1-4E3A-8378-51C8FF772EF8}">
      <dsp:nvSpPr>
        <dsp:cNvPr id="0" name=""/>
        <dsp:cNvSpPr/>
      </dsp:nvSpPr>
      <dsp:spPr>
        <a:xfrm>
          <a:off x="6111451" y="22192"/>
          <a:ext cx="2244554" cy="1633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Постановление Правительства РФ от 01.10.2002 г. №  724 «О продолжительности основного удл.оплачив.отпуска пед раб.»</a:t>
          </a:r>
          <a:endParaRPr lang="ru-RU" sz="1400" kern="1200" dirty="0"/>
        </a:p>
      </dsp:txBody>
      <dsp:txXfrm>
        <a:off x="6111451" y="22192"/>
        <a:ext cx="2244554" cy="1633222"/>
      </dsp:txXfrm>
    </dsp:sp>
    <dsp:sp modelId="{E26DA705-1862-462C-81A7-D4703458F681}">
      <dsp:nvSpPr>
        <dsp:cNvPr id="0" name=""/>
        <dsp:cNvSpPr/>
      </dsp:nvSpPr>
      <dsp:spPr>
        <a:xfrm rot="5390828">
          <a:off x="5729574" y="3063838"/>
          <a:ext cx="1675555" cy="202009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01022-9C4D-4569-AF12-027C9E8823B3}">
      <dsp:nvSpPr>
        <dsp:cNvPr id="0" name=""/>
        <dsp:cNvSpPr/>
      </dsp:nvSpPr>
      <dsp:spPr>
        <a:xfrm>
          <a:off x="6111451" y="1992098"/>
          <a:ext cx="2244554" cy="134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3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Приказ Минобразования и науки РФ от 17.12.2000 г. № 3570 ( о предоставлении отпуска сроком на 1 год пед раб.)</a:t>
          </a:r>
          <a:endParaRPr lang="ru-RU" sz="1400" kern="1200" dirty="0"/>
        </a:p>
      </dsp:txBody>
      <dsp:txXfrm>
        <a:off x="6111451" y="1992098"/>
        <a:ext cx="2244554" cy="1346732"/>
      </dsp:txXfrm>
    </dsp:sp>
    <dsp:sp modelId="{91036561-F1A6-47A9-91B4-CF231A3D6D6A}">
      <dsp:nvSpPr>
        <dsp:cNvPr id="0" name=""/>
        <dsp:cNvSpPr/>
      </dsp:nvSpPr>
      <dsp:spPr>
        <a:xfrm>
          <a:off x="6120676" y="3672402"/>
          <a:ext cx="2244554" cy="134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Приказ МО РФ от 26.06.2000 № 1908 «Об утверждении Положения о порядке аттестации пед раб гос и муницип.обр.учр»</a:t>
          </a:r>
          <a:endParaRPr lang="ru-RU" sz="1400" kern="1200" dirty="0"/>
        </a:p>
      </dsp:txBody>
      <dsp:txXfrm>
        <a:off x="6120676" y="3672402"/>
        <a:ext cx="2244554" cy="134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для портфолио\pru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16832"/>
            <a:ext cx="4536504" cy="46183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404664"/>
            <a:ext cx="49393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Портфолио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340768"/>
            <a:ext cx="51585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Учителя-логопеда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2132856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МБДОУ детский сад комбинированного вида №10 «Антошка»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6000" contrast="18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Для презентации\SAM_3738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899592" y="3861048"/>
            <a:ext cx="3672408" cy="275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70723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в жизни детского сада: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admin\Desktop\Для презентации\SAM_36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268760"/>
            <a:ext cx="3120231" cy="2356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C:\Users\admin\Desktop\Для презентации\SAM_3741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4860032" y="1916832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7000" contrast="14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Для презентации\SAM_4780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51520" y="188640"/>
            <a:ext cx="364840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Users\admin\Desktop\Для презентации\SAM_4782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2771800" y="980728"/>
            <a:ext cx="5085384" cy="3814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admin\Desktop\Для презентации\SAM_4776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580112" y="4293096"/>
            <a:ext cx="3154530" cy="2365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F:\Мои документы\Мамины документы\Маме новые картинки\21M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72363" y="2636912"/>
            <a:ext cx="1871637" cy="1871637"/>
          </a:xfrm>
          <a:prstGeom prst="rect">
            <a:avLst/>
          </a:prstGeom>
          <a:noFill/>
        </p:spPr>
      </p:pic>
      <p:pic>
        <p:nvPicPr>
          <p:cNvPr id="6" name="Picture 6" descr="F:\Мои документы\Мамины документы\Маме новые картинки\29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4869160"/>
            <a:ext cx="1929134" cy="157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Для презентации\SAM_325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51519" y="260648"/>
            <a:ext cx="4800533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admin\Desktop\Для презентации\SAM_3257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139952" y="3068960"/>
            <a:ext cx="4680520" cy="3510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F:\Мои документы\Мамины документы\Маме новые картинки\0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84862" y="223837"/>
            <a:ext cx="1423441" cy="1423441"/>
          </a:xfrm>
          <a:prstGeom prst="rect">
            <a:avLst/>
          </a:prstGeom>
          <a:noFill/>
        </p:spPr>
      </p:pic>
      <p:pic>
        <p:nvPicPr>
          <p:cNvPr id="5" name="Picture 6" descr="F:\Мои документы\Мамины документы\Маме новые картинки\00020450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0" y="1556792"/>
            <a:ext cx="2062089" cy="1374726"/>
          </a:xfrm>
          <a:prstGeom prst="rect">
            <a:avLst/>
          </a:prstGeom>
          <a:noFill/>
        </p:spPr>
      </p:pic>
      <p:pic>
        <p:nvPicPr>
          <p:cNvPr id="6" name="Picture 7" descr="F:\Мои документы\Мамины документы\Маме новые картинки\BABY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4221088"/>
            <a:ext cx="2127919" cy="212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10000" contrast="23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абота Логопеда. Сад Антошка\Фото и видео. Д.С\фото.утренник\SAM_83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708920"/>
            <a:ext cx="2816082" cy="375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D:\Работа Логопеда. Сад Антошка\Фото и видео. Д.С\фото.утренник\SAM_8426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 l="7681" t="4321" r="17424" b="16465"/>
          <a:stretch>
            <a:fillRect/>
          </a:stretch>
        </p:blipFill>
        <p:spPr bwMode="auto">
          <a:xfrm>
            <a:off x="6012160" y="2420888"/>
            <a:ext cx="2808312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 descr="D:\Работа Логопеда. Сад Антошка\Фото и видео. Д.С\фото.утренник\SAM_8449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411760" y="188640"/>
            <a:ext cx="4536504" cy="3402378"/>
          </a:xfrm>
          <a:prstGeom prst="round2DiagRect">
            <a:avLst>
              <a:gd name="adj1" fmla="val 16667"/>
              <a:gd name="adj2" fmla="val 1424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бб стол\Новая папка (3)\Новая папка\Готовое21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79512" y="260648"/>
            <a:ext cx="4886987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00030" y="404664"/>
            <a:ext cx="35439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среди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логопедов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C:\Users\admin\Desktop\ног.jpg"/>
          <p:cNvPicPr/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067944" y="3284984"/>
            <a:ext cx="4896544" cy="335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User\Desktop\картинки для портфолио\kid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149080"/>
            <a:ext cx="307810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6000" contrast="26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и для портфолио\c032a4afc9a4t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187624" y="908720"/>
            <a:ext cx="694177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артинки для портфолио\фото\SAM_6849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95536" y="1196752"/>
            <a:ext cx="3816424" cy="5040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User\Desktop\картинки для портфолио\фото\SAM_6858.JPG"/>
          <p:cNvPicPr>
            <a:picLocks noChangeAspect="1" noChangeArrowheads="1"/>
          </p:cNvPicPr>
          <p:nvPr/>
        </p:nvPicPr>
        <p:blipFill>
          <a:blip r:embed="rId4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860032" y="476672"/>
            <a:ext cx="3888432" cy="5120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32656"/>
            <a:ext cx="4608512" cy="56207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Методическая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литература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877272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Документация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картинки для портфолио\фото\SAM_686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95536" y="368660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4" descr="C:\Users\User\Desktop\картинки для портфолио\фото\SAM_6860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436096" y="2276872"/>
            <a:ext cx="3456384" cy="426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артинки для портфолио\фото\SAM_6867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23528" y="764704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260648"/>
            <a:ext cx="5472608" cy="56207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Зона индивидуальной работы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1" descr="C:\Users\admin\Desktop\Для презентации\SAM_4599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2123728" y="3212976"/>
            <a:ext cx="39364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admin\Desktop\Для презентации\SAM_4604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 t="20634" r="15852"/>
          <a:stretch>
            <a:fillRect/>
          </a:stretch>
        </p:blipFill>
        <p:spPr bwMode="auto">
          <a:xfrm>
            <a:off x="5148064" y="980728"/>
            <a:ext cx="3821588" cy="2703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User\Desktop\картинки для портфолио\фото\SAM_6841.JPG"/>
          <p:cNvPicPr>
            <a:picLocks noChangeAspect="1" noChangeArrowheads="1"/>
          </p:cNvPicPr>
          <p:nvPr/>
        </p:nvPicPr>
        <p:blipFill>
          <a:blip r:embed="rId6" cstate="email">
            <a:lum bright="20000" contrast="30000"/>
          </a:blip>
          <a:srcRect/>
          <a:stretch>
            <a:fillRect/>
          </a:stretch>
        </p:blipFill>
        <p:spPr bwMode="auto">
          <a:xfrm>
            <a:off x="6372200" y="3212976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 Логопеда. Сад Антошка\Фото и видео. Д.С\Мне для конкурса логопедов\SAM_4927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23528" y="404664"/>
            <a:ext cx="422447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D:\Работа Логопеда. Сад Антошка\Фото и видео. Д.С\Мне для конкурса логопедов\SAM_4960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2627784" y="2708920"/>
            <a:ext cx="3093808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D:\Работа Логопеда. Сад Антошка\Фото и видео. Д.С\Мне для конкурса логопедов\SAM_4948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542530" y="404664"/>
            <a:ext cx="307834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14000" contrast="2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Логопеда. Сад Антошка\Фото и видео. Д.С\Праздниик Осени малышей\SAM_3282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 l="31531" t="7386" r="34927" b="22317"/>
          <a:stretch>
            <a:fillRect/>
          </a:stretch>
        </p:blipFill>
        <p:spPr bwMode="auto">
          <a:xfrm>
            <a:off x="323528" y="332656"/>
            <a:ext cx="3960440" cy="622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908720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Фамилия:</a:t>
            </a:r>
            <a:r>
              <a:rPr lang="ru-RU" sz="2400" dirty="0" smtClean="0"/>
              <a:t> Орлова</a:t>
            </a:r>
          </a:p>
          <a:p>
            <a:r>
              <a:rPr lang="ru-RU" sz="2400" u="sng" dirty="0" smtClean="0"/>
              <a:t>Имя:</a:t>
            </a:r>
            <a:r>
              <a:rPr lang="ru-RU" sz="2400" dirty="0" smtClean="0"/>
              <a:t> Анастасия</a:t>
            </a:r>
          </a:p>
          <a:p>
            <a:r>
              <a:rPr lang="ru-RU" sz="2400" u="sng" dirty="0" smtClean="0"/>
              <a:t>Отчество:</a:t>
            </a:r>
            <a:r>
              <a:rPr lang="ru-RU" sz="2400" dirty="0" smtClean="0"/>
              <a:t> Александровна</a:t>
            </a:r>
          </a:p>
          <a:p>
            <a:r>
              <a:rPr lang="ru-RU" sz="2400" u="sng" dirty="0" smtClean="0"/>
              <a:t>Дата рождения: </a:t>
            </a:r>
            <a:r>
              <a:rPr lang="ru-RU" sz="2400" dirty="0" smtClean="0"/>
              <a:t>13 февраля 1991 год</a:t>
            </a:r>
          </a:p>
          <a:p>
            <a:r>
              <a:rPr lang="ru-RU" sz="2400" u="sng" dirty="0" smtClean="0"/>
              <a:t>Место рождения:</a:t>
            </a:r>
            <a:r>
              <a:rPr lang="ru-RU" sz="2400" dirty="0" smtClean="0"/>
              <a:t> РФ, Хабаровский край, г.Комсомольск-на-Амуре</a:t>
            </a:r>
          </a:p>
          <a:p>
            <a:r>
              <a:rPr lang="ru-RU" sz="2400" u="sng" dirty="0" smtClean="0"/>
              <a:t>Семейное положение: </a:t>
            </a:r>
            <a:r>
              <a:rPr lang="ru-RU" sz="2400" dirty="0" smtClean="0"/>
              <a:t>Не замужем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0"/>
            <a:ext cx="2400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себе: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артинки для портфолио\фото\SAM_6874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 l="3911" r="6133"/>
          <a:stretch>
            <a:fillRect/>
          </a:stretch>
        </p:blipFill>
        <p:spPr bwMode="auto">
          <a:xfrm>
            <a:off x="539552" y="332656"/>
            <a:ext cx="4680520" cy="3902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 descr="C:\Users\User\Desktop\картинки для портфолио\фото\SAM_68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692696"/>
            <a:ext cx="3312368" cy="248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D:\Работа Логопеда. Сад Антошка\Фото и видео. Д.С\Дети\Для МО\DSC_02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3" y="2708920"/>
            <a:ext cx="400719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5" descr="D:\Работа Логопеда. Сад Антошка\Фото и видео. Д.С\Мне для конкурса логопедов\SAM_4923.JPG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051720" y="4077072"/>
            <a:ext cx="3341457" cy="2506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contrast="6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1287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 свете так много различных профессий</a:t>
            </a:r>
            <a:br>
              <a:rPr lang="ru-RU" sz="2800" b="1" dirty="0" smtClean="0"/>
            </a:br>
            <a:r>
              <a:rPr lang="ru-RU" sz="2800" b="1" dirty="0" smtClean="0"/>
              <a:t>И в каждой есть прелесть своя,</a:t>
            </a:r>
            <a:br>
              <a:rPr lang="ru-RU" sz="2800" b="1" dirty="0" smtClean="0"/>
            </a:br>
            <a:r>
              <a:rPr lang="ru-RU" sz="2800" b="1" dirty="0" smtClean="0"/>
              <a:t>Но нет благородней, нужней и чудесней,</a:t>
            </a:r>
            <a:br>
              <a:rPr lang="ru-RU" sz="2800" b="1" dirty="0" smtClean="0"/>
            </a:br>
            <a:r>
              <a:rPr lang="ru-RU" sz="2800" b="1" dirty="0" smtClean="0"/>
              <a:t>Чем та, кем работаю я! </a:t>
            </a:r>
            <a:br>
              <a:rPr lang="ru-RU" sz="2800" b="1" dirty="0" smtClean="0"/>
            </a:br>
            <a:r>
              <a:rPr lang="ru-RU" sz="2800" b="1" dirty="0" smtClean="0"/>
              <a:t>Педагог я и психолог,</a:t>
            </a:r>
            <a:br>
              <a:rPr lang="ru-RU" sz="2800" b="1" dirty="0" smtClean="0"/>
            </a:br>
            <a:r>
              <a:rPr lang="ru-RU" sz="2800" b="1" dirty="0" smtClean="0"/>
              <a:t>Врач, учитель-языковед,</a:t>
            </a:r>
            <a:br>
              <a:rPr lang="ru-RU" sz="2800" b="1" dirty="0" smtClean="0"/>
            </a:br>
            <a:r>
              <a:rPr lang="ru-RU" sz="2800" b="1" dirty="0" smtClean="0"/>
              <a:t>Воспитатель, дефектолог,</a:t>
            </a:r>
            <a:br>
              <a:rPr lang="ru-RU" sz="2800" b="1" dirty="0" smtClean="0"/>
            </a:br>
            <a:r>
              <a:rPr lang="ru-RU" sz="2800" b="1" dirty="0" smtClean="0"/>
              <a:t>А все вместе логопед.</a:t>
            </a:r>
            <a:br>
              <a:rPr lang="ru-RU" sz="2800" b="1" dirty="0" smtClean="0"/>
            </a:br>
            <a:r>
              <a:rPr lang="ru-RU" sz="2800" b="1" dirty="0" smtClean="0"/>
              <a:t>И пусть возражают, что трудно порою,</a:t>
            </a:r>
            <a:br>
              <a:rPr lang="ru-RU" sz="2800" b="1" dirty="0" smtClean="0"/>
            </a:br>
            <a:r>
              <a:rPr lang="ru-RU" sz="2800" b="1" dirty="0" smtClean="0"/>
              <a:t>Но в детские глазки вгляжусь</a:t>
            </a:r>
            <a:br>
              <a:rPr lang="ru-RU" sz="2800" b="1" dirty="0" smtClean="0"/>
            </a:br>
            <a:r>
              <a:rPr lang="ru-RU" sz="2800" b="1" dirty="0" smtClean="0"/>
              <a:t>Работу свою я люблю беззаветно.</a:t>
            </a:r>
            <a:br>
              <a:rPr lang="ru-RU" sz="2800" b="1" dirty="0" smtClean="0"/>
            </a:br>
            <a:r>
              <a:rPr lang="ru-RU" sz="2800" b="1" dirty="0" smtClean="0"/>
              <a:t>Логопед – я, и этим горжусь!!!</a:t>
            </a:r>
          </a:p>
          <a:p>
            <a:pPr algn="ctr"/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2012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2012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внимание!!!</a:t>
            </a:r>
            <a:endParaRPr lang="ru-RU" sz="5400" b="1" cap="none" spc="0" dirty="0">
              <a:ln w="11430"/>
              <a:solidFill>
                <a:srgbClr val="2012D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" descr="D:\Дети\SAM_4993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775181" y="1907450"/>
            <a:ext cx="5389107" cy="404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:\Мои документы\Мамины документы\Маме новые картинки\arg-3-25-trans-y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1844824"/>
            <a:ext cx="1059973" cy="1025029"/>
          </a:xfrm>
          <a:prstGeom prst="rect">
            <a:avLst/>
          </a:prstGeom>
          <a:noFill/>
        </p:spPr>
      </p:pic>
      <p:pic>
        <p:nvPicPr>
          <p:cNvPr id="5" name="Picture 4" descr="F:\Мои документы\Мамины документы\Маме новые картинки\arg-5-25-trans-y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8384" y="4581128"/>
            <a:ext cx="914400" cy="847725"/>
          </a:xfrm>
          <a:prstGeom prst="rect">
            <a:avLst/>
          </a:prstGeom>
          <a:noFill/>
        </p:spPr>
      </p:pic>
      <p:pic>
        <p:nvPicPr>
          <p:cNvPr id="6" name="Picture 5" descr="F:\Мои документы\Мамины документы\Маме новые картинки\arg-9-25-trans-y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3284984"/>
            <a:ext cx="923925" cy="857250"/>
          </a:xfrm>
          <a:prstGeom prst="rect">
            <a:avLst/>
          </a:prstGeom>
          <a:noFill/>
        </p:spPr>
      </p:pic>
      <p:pic>
        <p:nvPicPr>
          <p:cNvPr id="7" name="Picture 6" descr="F:\Мои документы\Мамины документы\Маме новые картинки\arg-a-25-trans-y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5373216"/>
            <a:ext cx="914400" cy="838200"/>
          </a:xfrm>
          <a:prstGeom prst="rect">
            <a:avLst/>
          </a:prstGeom>
          <a:noFill/>
        </p:spPr>
      </p:pic>
      <p:pic>
        <p:nvPicPr>
          <p:cNvPr id="8" name="Picture 7" descr="F:\Мои документы\Мамины документы\Маме новые картинки\arg-b-25-trans-y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99592" y="1916832"/>
            <a:ext cx="72390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260648"/>
            <a:ext cx="8424936" cy="62646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Образование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  Высшее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Учебное заведение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 Восточно-Казахстанский Государственный Университет им. С.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Аманжолова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г. Усть-Каменогорска.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Год окончания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  2013 год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Специальность: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Дефектология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ru-RU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Специализация: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	Логопедия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u="sng" dirty="0" smtClean="0">
                <a:solidFill>
                  <a:schemeClr val="tx1"/>
                </a:solidFill>
              </a:rPr>
              <a:t>Общий стаж работы   </a:t>
            </a:r>
            <a:r>
              <a:rPr lang="ru-RU" sz="2000" b="1" dirty="0" smtClean="0">
                <a:solidFill>
                  <a:schemeClr val="tx1"/>
                </a:solidFill>
              </a:rPr>
              <a:t>1 год, 5 месяцев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u="sng" dirty="0" smtClean="0">
                <a:solidFill>
                  <a:schemeClr val="tx1"/>
                </a:solidFill>
              </a:rPr>
              <a:t>Педагогический стаж  </a:t>
            </a:r>
            <a:r>
              <a:rPr lang="ru-RU" sz="2000" b="1" dirty="0" smtClean="0">
                <a:solidFill>
                  <a:schemeClr val="tx1"/>
                </a:solidFill>
              </a:rPr>
              <a:t>1 год, 5 месяцев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u="sng" dirty="0" smtClean="0">
                <a:solidFill>
                  <a:schemeClr val="tx1"/>
                </a:solidFill>
              </a:rPr>
              <a:t>Стаж по специальности </a:t>
            </a:r>
            <a:r>
              <a:rPr lang="ru-RU" sz="2000" b="1" dirty="0" smtClean="0">
                <a:solidFill>
                  <a:schemeClr val="tx1"/>
                </a:solidFill>
              </a:rPr>
              <a:t>1 год, 5 месяцев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u="sng" dirty="0" smtClean="0">
                <a:solidFill>
                  <a:schemeClr val="tx1"/>
                </a:solidFill>
              </a:rPr>
              <a:t>Должность и место работы: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 Учитель-логопед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 МБДОУ </a:t>
            </a:r>
            <a:r>
              <a:rPr lang="ru-RU" sz="2000" b="1" dirty="0" err="1" smtClean="0">
                <a:solidFill>
                  <a:schemeClr val="tx1"/>
                </a:solidFill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</a:rPr>
              <a:t>/с  КВ №10 «Антошка»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Кемеровская область, г. Таштагол.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123" name="Picture 3" descr="C:\Users\User\Desktop\картинки для портфолио\imag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132856"/>
            <a:ext cx="2485231" cy="441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17000" contrast="22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31640" y="18864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Организация логопедического </a:t>
            </a:r>
            <a:r>
              <a:rPr lang="ru-RU" sz="2400" b="1" dirty="0" smtClean="0">
                <a:solidFill>
                  <a:srgbClr val="FF0000"/>
                </a:solidFill>
              </a:rPr>
              <a:t>воздействия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925"/>
          <p:cNvSpPr>
            <a:spLocks noChangeArrowheads="1"/>
          </p:cNvSpPr>
          <p:nvPr/>
        </p:nvSpPr>
        <p:spPr bwMode="auto">
          <a:xfrm>
            <a:off x="755576" y="764704"/>
            <a:ext cx="7632848" cy="37680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000" b="1" dirty="0">
                <a:solidFill>
                  <a:srgbClr val="2012D4"/>
                </a:solidFill>
              </a:rPr>
              <a:t>Цель:</a:t>
            </a:r>
            <a:r>
              <a:rPr lang="ru-RU" sz="2000" dirty="0">
                <a:solidFill>
                  <a:srgbClr val="2012D4"/>
                </a:solidFill>
              </a:rPr>
              <a:t> </a:t>
            </a:r>
            <a:r>
              <a:rPr lang="ru-RU" sz="2000" b="1" dirty="0"/>
              <a:t>коррекция и профилактика речевых нарушений</a:t>
            </a:r>
          </a:p>
        </p:txBody>
      </p:sp>
      <p:sp>
        <p:nvSpPr>
          <p:cNvPr id="5" name="Rectangle 928"/>
          <p:cNvSpPr>
            <a:spLocks noChangeArrowheads="1"/>
          </p:cNvSpPr>
          <p:nvPr/>
        </p:nvSpPr>
        <p:spPr bwMode="auto">
          <a:xfrm>
            <a:off x="755576" y="1340768"/>
            <a:ext cx="7632848" cy="45300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000" b="1" dirty="0">
                <a:solidFill>
                  <a:srgbClr val="2012D4"/>
                </a:solidFill>
              </a:rPr>
              <a:t>Задача 1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b="1" dirty="0"/>
              <a:t>Комплексное обследование</a:t>
            </a:r>
          </a:p>
        </p:txBody>
      </p:sp>
      <p:sp>
        <p:nvSpPr>
          <p:cNvPr id="6" name="Rectangle 930"/>
          <p:cNvSpPr>
            <a:spLocks noChangeArrowheads="1"/>
          </p:cNvSpPr>
          <p:nvPr/>
        </p:nvSpPr>
        <p:spPr bwMode="auto">
          <a:xfrm>
            <a:off x="762000" y="2060848"/>
            <a:ext cx="7698432" cy="91095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2012D4"/>
                </a:solidFill>
              </a:rPr>
              <a:t>Задача 2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b="1" dirty="0"/>
              <a:t>Организация коррекционных логопедических занятий с</a:t>
            </a:r>
          </a:p>
          <a:p>
            <a:pPr algn="ctr"/>
            <a:r>
              <a:rPr lang="ru-RU" sz="2000" b="1" dirty="0"/>
              <a:t> учетом типических и индивидуальных проявлений речевого</a:t>
            </a:r>
          </a:p>
          <a:p>
            <a:pPr algn="ctr"/>
            <a:r>
              <a:rPr lang="ru-RU" sz="2000" b="1" dirty="0"/>
              <a:t> недоразвития</a:t>
            </a:r>
          </a:p>
        </p:txBody>
      </p:sp>
      <p:sp>
        <p:nvSpPr>
          <p:cNvPr id="7" name="Rectangle 931"/>
          <p:cNvSpPr>
            <a:spLocks noChangeArrowheads="1"/>
          </p:cNvSpPr>
          <p:nvPr/>
        </p:nvSpPr>
        <p:spPr bwMode="auto">
          <a:xfrm>
            <a:off x="762000" y="3124200"/>
            <a:ext cx="2513856" cy="1168896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Развитие звуковой</a:t>
            </a:r>
          </a:p>
          <a:p>
            <a:pPr algn="ctr"/>
            <a:r>
              <a:rPr lang="ru-RU" sz="2400" b="1" dirty="0"/>
              <a:t> стороны речи</a:t>
            </a:r>
          </a:p>
        </p:txBody>
      </p:sp>
      <p:sp>
        <p:nvSpPr>
          <p:cNvPr id="8" name="Rectangle 932"/>
          <p:cNvSpPr>
            <a:spLocks noChangeArrowheads="1"/>
          </p:cNvSpPr>
          <p:nvPr/>
        </p:nvSpPr>
        <p:spPr bwMode="auto">
          <a:xfrm>
            <a:off x="3563888" y="3124200"/>
            <a:ext cx="2448272" cy="1240904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Формирование</a:t>
            </a:r>
          </a:p>
          <a:p>
            <a:pPr algn="ctr"/>
            <a:r>
              <a:rPr lang="ru-RU" sz="2000" b="1" dirty="0"/>
              <a:t>лексического и </a:t>
            </a:r>
          </a:p>
          <a:p>
            <a:pPr algn="ctr"/>
            <a:r>
              <a:rPr lang="ru-RU" sz="2000" b="1" dirty="0"/>
              <a:t>грамматического</a:t>
            </a:r>
          </a:p>
          <a:p>
            <a:pPr algn="ctr"/>
            <a:r>
              <a:rPr lang="ru-RU" sz="2000" b="1" dirty="0"/>
              <a:t> строя речи</a:t>
            </a:r>
          </a:p>
        </p:txBody>
      </p:sp>
      <p:sp>
        <p:nvSpPr>
          <p:cNvPr id="9" name="Rectangle 933"/>
          <p:cNvSpPr>
            <a:spLocks noChangeArrowheads="1"/>
          </p:cNvSpPr>
          <p:nvPr/>
        </p:nvSpPr>
        <p:spPr bwMode="auto">
          <a:xfrm>
            <a:off x="6248400" y="3124200"/>
            <a:ext cx="2212032" cy="10968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Формирование</a:t>
            </a:r>
          </a:p>
          <a:p>
            <a:pPr algn="ctr"/>
            <a:r>
              <a:rPr lang="ru-RU" sz="2400" b="1" dirty="0"/>
              <a:t>связной речи</a:t>
            </a:r>
          </a:p>
        </p:txBody>
      </p:sp>
      <p:sp>
        <p:nvSpPr>
          <p:cNvPr id="10" name="Rectangle 934"/>
          <p:cNvSpPr>
            <a:spLocks noChangeArrowheads="1"/>
          </p:cNvSpPr>
          <p:nvPr/>
        </p:nvSpPr>
        <p:spPr bwMode="auto">
          <a:xfrm>
            <a:off x="755576" y="4547592"/>
            <a:ext cx="7704856" cy="753616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000" b="1" dirty="0">
                <a:solidFill>
                  <a:srgbClr val="2012D4"/>
                </a:solidFill>
              </a:rPr>
              <a:t>Задача 3.</a:t>
            </a:r>
            <a:r>
              <a:rPr lang="ru-RU" sz="2000" dirty="0">
                <a:solidFill>
                  <a:srgbClr val="2012D4"/>
                </a:solidFill>
              </a:rPr>
              <a:t> </a:t>
            </a:r>
            <a:r>
              <a:rPr lang="ru-RU" sz="2000" b="1" dirty="0"/>
              <a:t>Взаимодействие в сферах </a:t>
            </a:r>
            <a:r>
              <a:rPr lang="ru-RU" sz="2000" b="1" dirty="0" err="1"/>
              <a:t>логопед-педагоги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логопед-родители</a:t>
            </a:r>
            <a:endParaRPr lang="ru-RU" sz="2000" b="1" dirty="0"/>
          </a:p>
        </p:txBody>
      </p:sp>
      <p:sp>
        <p:nvSpPr>
          <p:cNvPr id="11" name="Rectangle 935"/>
          <p:cNvSpPr>
            <a:spLocks noChangeArrowheads="1"/>
          </p:cNvSpPr>
          <p:nvPr/>
        </p:nvSpPr>
        <p:spPr bwMode="auto">
          <a:xfrm>
            <a:off x="755576" y="5517232"/>
            <a:ext cx="7687816" cy="753616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000" b="1" dirty="0">
                <a:solidFill>
                  <a:srgbClr val="2012D4"/>
                </a:solidFill>
              </a:rPr>
              <a:t>Задача 4.</a:t>
            </a:r>
            <a:r>
              <a:rPr lang="ru-RU" sz="2000" dirty="0">
                <a:solidFill>
                  <a:srgbClr val="2012D4"/>
                </a:solidFill>
              </a:rPr>
              <a:t> </a:t>
            </a:r>
            <a:r>
              <a:rPr lang="ru-RU" sz="2000" b="1" dirty="0"/>
              <a:t>Оптимизация коррекционной логопедической работы</a:t>
            </a:r>
          </a:p>
        </p:txBody>
      </p:sp>
      <p:sp>
        <p:nvSpPr>
          <p:cNvPr id="12" name="Line 936"/>
          <p:cNvSpPr>
            <a:spLocks noChangeShapeType="1"/>
          </p:cNvSpPr>
          <p:nvPr/>
        </p:nvSpPr>
        <p:spPr bwMode="auto">
          <a:xfrm>
            <a:off x="4499992" y="1124744"/>
            <a:ext cx="0" cy="216024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937"/>
          <p:cNvSpPr>
            <a:spLocks noChangeShapeType="1"/>
          </p:cNvSpPr>
          <p:nvPr/>
        </p:nvSpPr>
        <p:spPr bwMode="auto">
          <a:xfrm>
            <a:off x="4572000" y="1772816"/>
            <a:ext cx="0" cy="28803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938"/>
          <p:cNvSpPr>
            <a:spLocks noChangeShapeType="1"/>
          </p:cNvSpPr>
          <p:nvPr/>
        </p:nvSpPr>
        <p:spPr bwMode="auto">
          <a:xfrm>
            <a:off x="1676400" y="2971800"/>
            <a:ext cx="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939"/>
          <p:cNvSpPr>
            <a:spLocks noChangeShapeType="1"/>
          </p:cNvSpPr>
          <p:nvPr/>
        </p:nvSpPr>
        <p:spPr bwMode="auto">
          <a:xfrm>
            <a:off x="4572000" y="2971800"/>
            <a:ext cx="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940"/>
          <p:cNvSpPr>
            <a:spLocks noChangeShapeType="1"/>
          </p:cNvSpPr>
          <p:nvPr/>
        </p:nvSpPr>
        <p:spPr bwMode="auto">
          <a:xfrm>
            <a:off x="7315200" y="2971800"/>
            <a:ext cx="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941"/>
          <p:cNvSpPr>
            <a:spLocks noChangeShapeType="1"/>
          </p:cNvSpPr>
          <p:nvPr/>
        </p:nvSpPr>
        <p:spPr bwMode="auto">
          <a:xfrm>
            <a:off x="4572000" y="4221088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942"/>
          <p:cNvSpPr>
            <a:spLocks noChangeShapeType="1"/>
          </p:cNvSpPr>
          <p:nvPr/>
        </p:nvSpPr>
        <p:spPr bwMode="auto">
          <a:xfrm>
            <a:off x="4572000" y="5288632"/>
            <a:ext cx="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Основные документы, обеспечивающие деятельность учителя – логопеда ДОУ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484784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21000" contrast="21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512" y="188640"/>
            <a:ext cx="8568952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Нормативный документ: Письмо Министерства образования РФ от 14.12 2000 г. №2 «Об организации работы логопедического пункта общеобразовательного учреждения»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1628800"/>
            <a:ext cx="8496944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09A711"/>
                </a:solidFill>
              </a:rPr>
              <a:t>Цель логопедического воздействия</a:t>
            </a:r>
            <a:r>
              <a:rPr lang="ru-RU" sz="2400" dirty="0">
                <a:solidFill>
                  <a:srgbClr val="09A711"/>
                </a:solidFill>
              </a:rPr>
              <a:t> – </a:t>
            </a:r>
            <a:r>
              <a:rPr lang="ru-RU" sz="2400" dirty="0"/>
              <a:t>обеспечение образовательного процесса и оптимальной социальной интеграции обучающихся, имеющих различные формы речевых нарушений, путем их коррекции и формирования речи как средства коммуникации.</a:t>
            </a:r>
            <a:endParaRPr lang="ru-RU" sz="2400" b="1" u="sng" dirty="0"/>
          </a:p>
          <a:p>
            <a:pPr algn="l"/>
            <a:r>
              <a:rPr lang="ru-RU" sz="2400" b="1" u="sng" dirty="0">
                <a:solidFill>
                  <a:srgbClr val="09A711"/>
                </a:solidFill>
              </a:rPr>
              <a:t>Задачи </a:t>
            </a:r>
            <a:r>
              <a:rPr lang="ru-RU" sz="2400" b="1" u="sng" dirty="0" err="1">
                <a:solidFill>
                  <a:srgbClr val="09A711"/>
                </a:solidFill>
              </a:rPr>
              <a:t>логопункта</a:t>
            </a:r>
            <a:r>
              <a:rPr lang="ru-RU" sz="2400" b="1" u="sng" dirty="0">
                <a:solidFill>
                  <a:srgbClr val="09A711"/>
                </a:solidFill>
              </a:rPr>
              <a:t>:</a:t>
            </a:r>
          </a:p>
          <a:p>
            <a:pPr algn="just">
              <a:buFontTx/>
              <a:buChar char="•"/>
            </a:pPr>
            <a:r>
              <a:rPr lang="ru-RU" sz="2400" dirty="0"/>
              <a:t>Коррекция нарушений в развитии устной и письменной речи обучающихся;</a:t>
            </a:r>
          </a:p>
          <a:p>
            <a:pPr algn="just">
              <a:buFontTx/>
              <a:buChar char="•"/>
            </a:pPr>
            <a:r>
              <a:rPr lang="ru-RU" sz="2400" dirty="0"/>
              <a:t>Своевременное предупреждение и преодоление трудностей в освоении обучающимися общеобразовательных программ;</a:t>
            </a:r>
          </a:p>
          <a:p>
            <a:pPr algn="just">
              <a:buFontTx/>
              <a:buChar char="•"/>
            </a:pPr>
            <a:r>
              <a:rPr lang="ru-RU" sz="2400" dirty="0"/>
              <a:t>Разъяснение специальных знаний по логопедии среди педагогов, родителей (законных представителей) обучающихся.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 bright="14000" contrast="25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9512" y="381000"/>
          <a:ext cx="8640960" cy="6015681"/>
        </p:xfrm>
        <a:graphic>
          <a:graphicData uri="http://schemas.openxmlformats.org/presentationml/2006/ole">
            <p:oleObj spid="_x0000_s3074" name="Document" r:id="rId4" imgW="9945704" imgH="63212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12000" contrast="30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Взаимосвязь специалистов учреждения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196752"/>
            <a:ext cx="8568952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276872"/>
            <a:ext cx="1944216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Психолог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2276872"/>
            <a:ext cx="2016224" cy="864096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Мед.сестра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4581128"/>
            <a:ext cx="230425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Comic Sans MS" pitchFamily="66" charset="0"/>
              </a:rPr>
              <a:t>Муз.работник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4581128"/>
            <a:ext cx="2160240" cy="936104"/>
          </a:xfrm>
          <a:prstGeom prst="roundRect">
            <a:avLst/>
          </a:prstGeom>
          <a:solidFill>
            <a:srgbClr val="F6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Воспитатель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980728"/>
            <a:ext cx="223224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Инструктор по физ.воспитанию</a:t>
            </a:r>
            <a:r>
              <a:rPr lang="ru-RU" sz="2400" dirty="0" smtClean="0">
                <a:latin typeface="Comic Sans MS" pitchFamily="66" charset="0"/>
              </a:rPr>
              <a:t>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1979712" y="3284984"/>
            <a:ext cx="484632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7092280" y="3284984"/>
            <a:ext cx="504056" cy="12241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19872" y="2996952"/>
            <a:ext cx="2592288" cy="1224136"/>
          </a:xfrm>
          <a:prstGeom prst="ellipse">
            <a:avLst/>
          </a:prstGeom>
          <a:solidFill>
            <a:srgbClr val="201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ЛОГОПЕД</a:t>
            </a:r>
            <a:endParaRPr lang="ru-RU" sz="2400" dirty="0">
              <a:latin typeface="Comic Sans MS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4320766" y="2528106"/>
            <a:ext cx="792088" cy="1588"/>
          </a:xfrm>
          <a:prstGeom prst="straightConnector1">
            <a:avLst/>
          </a:prstGeom>
          <a:ln w="38100">
            <a:solidFill>
              <a:srgbClr val="201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383868" y="4113076"/>
            <a:ext cx="288032" cy="216024"/>
          </a:xfrm>
          <a:prstGeom prst="straightConnector1">
            <a:avLst/>
          </a:prstGeom>
          <a:ln w="38100">
            <a:solidFill>
              <a:srgbClr val="201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796136" y="4077072"/>
            <a:ext cx="288032" cy="288032"/>
          </a:xfrm>
          <a:prstGeom prst="straightConnector1">
            <a:avLst/>
          </a:prstGeom>
          <a:ln w="38100">
            <a:solidFill>
              <a:srgbClr val="201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5796136" y="2996952"/>
            <a:ext cx="288032" cy="288032"/>
          </a:xfrm>
          <a:prstGeom prst="straightConnector1">
            <a:avLst/>
          </a:prstGeom>
          <a:ln w="38100">
            <a:solidFill>
              <a:srgbClr val="201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3275856" y="2996952"/>
            <a:ext cx="288032" cy="288032"/>
          </a:xfrm>
          <a:prstGeom prst="straightConnector1">
            <a:avLst/>
          </a:prstGeom>
          <a:ln w="38100">
            <a:solidFill>
              <a:srgbClr val="2012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войная стрелка влево/вправо 16"/>
          <p:cNvSpPr/>
          <p:nvPr/>
        </p:nvSpPr>
        <p:spPr>
          <a:xfrm>
            <a:off x="4211960" y="4653136"/>
            <a:ext cx="1368152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2336768">
            <a:off x="5906531" y="1480212"/>
            <a:ext cx="108012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19716691">
            <a:off x="2460301" y="1454291"/>
            <a:ext cx="113056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3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8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3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8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00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 bright="7000" contrast="18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899592" y="0"/>
            <a:ext cx="7272808" cy="5015356"/>
            <a:chOff x="899592" y="0"/>
            <a:chExt cx="7272808" cy="5015356"/>
          </a:xfrm>
        </p:grpSpPr>
        <p:pic>
          <p:nvPicPr>
            <p:cNvPr id="4099" name="Picture 3" descr="C:\Users\User\Desktop\картинки для портфолио\0_92e47_849fd417_M.jpg"/>
            <p:cNvPicPr>
              <a:picLocks noChangeAspect="1" noChangeArrowheads="1"/>
            </p:cNvPicPr>
            <p:nvPr/>
          </p:nvPicPr>
          <p:blipFill>
            <a:blip r:embed="rId3" cstate="email">
              <a:lum contrast="40000"/>
            </a:blip>
            <a:srcRect l="5714" t="10050" r="11429"/>
            <a:stretch>
              <a:fillRect/>
            </a:stretch>
          </p:blipFill>
          <p:spPr bwMode="auto">
            <a:xfrm>
              <a:off x="899592" y="0"/>
              <a:ext cx="7272808" cy="5015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3707904" y="2564904"/>
              <a:ext cx="1800200" cy="16561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149080"/>
            <a:ext cx="5256584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Педагогическое кредо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0" y="4725144"/>
            <a:ext cx="6048672" cy="1935088"/>
          </a:xfrm>
          <a:prstGeom prst="roundRect">
            <a:avLst/>
          </a:prstGeom>
          <a:solidFill>
            <a:srgbClr val="FEEA58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Когда человек любит то дело, которым занимается, отдает себя этому делу, он черпает в нем радость, удовольствие, силы для дальнейшей работы.</a:t>
            </a:r>
          </a:p>
          <a:p>
            <a:pPr algn="ctr"/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56ed01df25a3559d0727f543a53dbc6dfe45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441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 Microsoft Office Word 97 - 2003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2014-09-24T00:43:54Z</dcterms:created>
  <dcterms:modified xsi:type="dcterms:W3CDTF">2015-03-28T17:54:07Z</dcterms:modified>
</cp:coreProperties>
</file>