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69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CC"/>
    <a:srgbClr val="D60093"/>
    <a:srgbClr val="00FF00"/>
    <a:srgbClr val="9900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03" autoAdjust="0"/>
    <p:restoredTop sz="94660"/>
  </p:normalViewPr>
  <p:slideViewPr>
    <p:cSldViewPr>
      <p:cViewPr varScale="1">
        <p:scale>
          <a:sx n="72" d="100"/>
          <a:sy n="72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516A-9E95-4954-806E-9105AE75BD0B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B4D-B269-4E7B-80D5-927FFFA0F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516A-9E95-4954-806E-9105AE75BD0B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B4D-B269-4E7B-80D5-927FFFA0F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516A-9E95-4954-806E-9105AE75BD0B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B4D-B269-4E7B-80D5-927FFFA0F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516A-9E95-4954-806E-9105AE75BD0B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B4D-B269-4E7B-80D5-927FFFA0F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516A-9E95-4954-806E-9105AE75BD0B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B4D-B269-4E7B-80D5-927FFFA0F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516A-9E95-4954-806E-9105AE75BD0B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B4D-B269-4E7B-80D5-927FFFA0F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516A-9E95-4954-806E-9105AE75BD0B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B4D-B269-4E7B-80D5-927FFFA0F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516A-9E95-4954-806E-9105AE75BD0B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B4D-B269-4E7B-80D5-927FFFA0F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516A-9E95-4954-806E-9105AE75BD0B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B4D-B269-4E7B-80D5-927FFFA0F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516A-9E95-4954-806E-9105AE75BD0B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B4D-B269-4E7B-80D5-927FFFA0F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516A-9E95-4954-806E-9105AE75BD0B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B4D-B269-4E7B-80D5-927FFFA0F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0516A-9E95-4954-806E-9105AE75BD0B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13B4D-B269-4E7B-80D5-927FFFA0F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231vs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357166"/>
            <a:ext cx="415049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Georgia" pitchFamily="18" charset="0"/>
              </a:rPr>
              <a:t>ПРОЕКТ </a:t>
            </a:r>
          </a:p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FFFF00"/>
                </a:solidFill>
                <a:latin typeface="Georgia" pitchFamily="18" charset="0"/>
              </a:rPr>
              <a:t> «Б» КЛАССА</a:t>
            </a:r>
            <a:endParaRPr lang="ru-RU" sz="40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2886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Georgia" pitchFamily="18" charset="0"/>
              </a:rPr>
              <a:t>«ПУТЕШЕСТВИЕ </a:t>
            </a:r>
          </a:p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Georgia" pitchFamily="18" charset="0"/>
              </a:rPr>
              <a:t>     КАПЕЛЬКИ»</a:t>
            </a:r>
            <a:endParaRPr lang="ru-RU" sz="60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45 копия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0" y="-428652"/>
            <a:ext cx="9144000" cy="7286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148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Полетала там, замёрзла.  </a:t>
            </a:r>
          </a:p>
          <a:p>
            <a:pPr algn="ctr"/>
            <a:r>
              <a:rPr lang="ru-RU" sz="5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И снова упала на землю.</a:t>
            </a:r>
            <a:endParaRPr lang="ru-RU" sz="5200" b="1" dirty="0">
              <a:solidFill>
                <a:schemeClr val="accent6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0060654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Капля 2"/>
          <p:cNvSpPr/>
          <p:nvPr/>
        </p:nvSpPr>
        <p:spPr>
          <a:xfrm rot="17959427">
            <a:off x="1408956" y="831134"/>
            <a:ext cx="263682" cy="272835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3"/>
          <p:cNvSpPr/>
          <p:nvPr/>
        </p:nvSpPr>
        <p:spPr>
          <a:xfrm rot="17959427">
            <a:off x="1337517" y="1474076"/>
            <a:ext cx="263682" cy="272835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апля 4"/>
          <p:cNvSpPr/>
          <p:nvPr/>
        </p:nvSpPr>
        <p:spPr>
          <a:xfrm rot="17959427">
            <a:off x="1909021" y="1259761"/>
            <a:ext cx="263682" cy="272835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17959427">
            <a:off x="1051765" y="1974141"/>
            <a:ext cx="263682" cy="272835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17959427">
            <a:off x="1766145" y="2045580"/>
            <a:ext cx="263682" cy="272835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17959427">
            <a:off x="694575" y="831134"/>
            <a:ext cx="263682" cy="272835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17959427">
            <a:off x="694575" y="1474075"/>
            <a:ext cx="263682" cy="272835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7959427">
            <a:off x="2337649" y="2188455"/>
            <a:ext cx="263682" cy="272835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57488" y="0"/>
            <a:ext cx="653416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eorgia" pitchFamily="18" charset="0"/>
              </a:rPr>
              <a:t>Но теперь она упала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eorgia" pitchFamily="18" charset="0"/>
              </a:rPr>
              <a:t>на свалку мусора,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eorgia" pitchFamily="18" charset="0"/>
              </a:rPr>
              <a:t>которая была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eorgia" pitchFamily="18" charset="0"/>
              </a:rPr>
              <a:t>недалеко от речки.</a:t>
            </a:r>
            <a:endParaRPr lang="ru-RU" sz="44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5006065423psd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rcRect t="882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057233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300" b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Тут было не до мечтаний…</a:t>
            </a:r>
          </a:p>
          <a:p>
            <a:pPr algn="ctr"/>
            <a:r>
              <a:rPr lang="ru-RU" sz="4300" b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Тут </a:t>
            </a:r>
            <a:r>
              <a:rPr lang="ru-RU" sz="4300" b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жила </a:t>
            </a:r>
            <a:r>
              <a:rPr lang="ru-RU" sz="4300" b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Злючка–</a:t>
            </a:r>
            <a:r>
              <a:rPr lang="ru-RU" sz="4300" b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Грязнючка</a:t>
            </a:r>
            <a:r>
              <a:rPr lang="ru-RU" sz="4300" b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.</a:t>
            </a:r>
          </a:p>
          <a:p>
            <a:pPr algn="ctr"/>
            <a:r>
              <a:rPr lang="ru-RU" sz="4300" b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Здесь плохо пахло</a:t>
            </a:r>
          </a:p>
          <a:p>
            <a:pPr algn="ctr"/>
            <a:r>
              <a:rPr lang="ru-RU" sz="4300" b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и было очень грязно</a:t>
            </a:r>
            <a:endParaRPr lang="ru-RU" sz="4300" b="1" dirty="0">
              <a:solidFill>
                <a:schemeClr val="bg1">
                  <a:lumMod val="9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rcRect l="15772" t="12500" r="-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Капля 2"/>
          <p:cNvSpPr/>
          <p:nvPr/>
        </p:nvSpPr>
        <p:spPr>
          <a:xfrm rot="17959427">
            <a:off x="1400739" y="2516650"/>
            <a:ext cx="394979" cy="330828"/>
          </a:xfrm>
          <a:prstGeom prst="teardrop">
            <a:avLst>
              <a:gd name="adj" fmla="val 12172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3"/>
          <p:cNvSpPr/>
          <p:nvPr/>
        </p:nvSpPr>
        <p:spPr>
          <a:xfrm rot="17959427">
            <a:off x="1909021" y="3188587"/>
            <a:ext cx="263682" cy="272835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апля 4"/>
          <p:cNvSpPr/>
          <p:nvPr/>
        </p:nvSpPr>
        <p:spPr>
          <a:xfrm rot="17959427">
            <a:off x="2266211" y="3760093"/>
            <a:ext cx="263682" cy="272835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59907" y="4057233"/>
            <a:ext cx="642676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Наша Капелька</a:t>
            </a:r>
          </a:p>
          <a:p>
            <a:pPr algn="ctr"/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скатилась в речку</a:t>
            </a: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, а </a:t>
            </a:r>
            <a:endParaRPr lang="ru-RU" sz="4400" b="1" dirty="0" smtClean="0">
              <a:solidFill>
                <a:schemeClr val="bg1">
                  <a:lumMod val="9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4400" b="1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Злючка-Грязнючка</a:t>
            </a:r>
            <a:endParaRPr lang="ru-RU" sz="4400" b="1" dirty="0" smtClean="0">
              <a:solidFill>
                <a:schemeClr val="bg1">
                  <a:lumMod val="9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 за ней. </a:t>
            </a:r>
            <a:endParaRPr lang="ru-RU" sz="4400" b="1" dirty="0">
              <a:solidFill>
                <a:schemeClr val="bg1">
                  <a:lumMod val="9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0060654234.jpg"/>
          <p:cNvPicPr>
            <a:picLocks noChangeAspect="1"/>
          </p:cNvPicPr>
          <p:nvPr/>
        </p:nvPicPr>
        <p:blipFill>
          <a:blip r:embed="rId2">
            <a:lum bright="-10000"/>
          </a:blip>
          <a:srcRect t="17338"/>
          <a:stretch>
            <a:fillRect/>
          </a:stretch>
        </p:blipFill>
        <p:spPr>
          <a:xfrm>
            <a:off x="0" y="0"/>
            <a:ext cx="9144000" cy="6878608"/>
          </a:xfrm>
          <a:prstGeom prst="rect">
            <a:avLst/>
          </a:prstGeom>
        </p:spPr>
      </p:pic>
      <p:sp>
        <p:nvSpPr>
          <p:cNvPr id="3" name="Капля 2"/>
          <p:cNvSpPr/>
          <p:nvPr/>
        </p:nvSpPr>
        <p:spPr>
          <a:xfrm rot="17959427">
            <a:off x="1623269" y="5188852"/>
            <a:ext cx="263682" cy="272835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3"/>
          <p:cNvSpPr/>
          <p:nvPr/>
        </p:nvSpPr>
        <p:spPr>
          <a:xfrm rot="17959427">
            <a:off x="1480392" y="4545911"/>
            <a:ext cx="263682" cy="272835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апля 4"/>
          <p:cNvSpPr/>
          <p:nvPr/>
        </p:nvSpPr>
        <p:spPr>
          <a:xfrm rot="17959427">
            <a:off x="3194905" y="4474471"/>
            <a:ext cx="263682" cy="272835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17959427">
            <a:off x="3052029" y="5188851"/>
            <a:ext cx="263682" cy="272835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17959427">
            <a:off x="2337649" y="5403166"/>
            <a:ext cx="263682" cy="272835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00937" y="857232"/>
            <a:ext cx="74430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Georgia" pitchFamily="18" charset="0"/>
              </a:rPr>
              <a:t>Плохо жилось нашей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Georgia" pitchFamily="18" charset="0"/>
              </a:rPr>
              <a:t>Капельке и её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Georgia" pitchFamily="18" charset="0"/>
              </a:rPr>
              <a:t>подружкам. И они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Georgia" pitchFamily="18" charset="0"/>
              </a:rPr>
              <a:t>решили убежать…</a:t>
            </a:r>
            <a:endParaRPr lang="ru-RU" sz="48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31150020_sval копия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9523" y="1071546"/>
            <a:ext cx="862447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Georgia" pitchFamily="18" charset="0"/>
              </a:rPr>
              <a:t>И не стало речки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Georgia" pitchFamily="18" charset="0"/>
              </a:rPr>
              <a:t>Пусто стало на этом месте…</a:t>
            </a:r>
          </a:p>
          <a:p>
            <a:pPr algn="ctr"/>
            <a:endParaRPr lang="ru-RU" sz="44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Georgia" pitchFamily="18" charset="0"/>
              </a:rPr>
              <a:t>А наша Капелька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Georgia" pitchFamily="18" charset="0"/>
              </a:rPr>
              <a:t>снова  плыла на облачке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Georgia" pitchFamily="18" charset="0"/>
              </a:rPr>
              <a:t>и очень боялась</a:t>
            </a:r>
            <a:endParaRPr lang="ru-RU" sz="44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Georgia" pitchFamily="18" charset="0"/>
              </a:rPr>
              <a:t>попасть в грязную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Georgia" pitchFamily="18" charset="0"/>
              </a:rPr>
              <a:t>речку.</a:t>
            </a:r>
            <a:endParaRPr lang="ru-RU" sz="44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1429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300" b="1" u="sng" dirty="0" smtClean="0">
                <a:solidFill>
                  <a:srgbClr val="FF0000"/>
                </a:solidFill>
                <a:latin typeface="Georgia" pitchFamily="18" charset="0"/>
              </a:rPr>
              <a:t>Источники загрязнения воды</a:t>
            </a:r>
            <a:endParaRPr lang="ru-RU" sz="4300" b="1" u="sng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Рисунок 3" descr="w340_E512AFCDA720B1B849AAD10518C5F6F04FD57E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786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1142984"/>
            <a:ext cx="8746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Georgia" pitchFamily="18" charset="0"/>
              </a:rPr>
              <a:t>СТОЧНЫЕ ВОДЫ ЗАВОДОВ</a:t>
            </a:r>
            <a:endParaRPr lang="ru-RU" sz="44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6" name="Рисунок 5" descr="874280_1154339783.gi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46"/>
            <a:ext cx="9144000" cy="5786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78592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Georgia" pitchFamily="18" charset="0"/>
              </a:rPr>
              <a:t>РАЗЛИВ НЕФТИ</a:t>
            </a:r>
            <a:endParaRPr lang="ru-RU" sz="44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8" name="Рисунок 7" descr="2624126_a186f1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1546"/>
            <a:ext cx="9144000" cy="57864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00232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43174" y="1071546"/>
            <a:ext cx="2638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Georgia" pitchFamily="18" charset="0"/>
              </a:rPr>
              <a:t>МУСОР</a:t>
            </a:r>
            <a:endParaRPr lang="ru-RU" sz="48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8868"/>
            <a:ext cx="9229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u="sng" dirty="0" smtClean="0">
                <a:solidFill>
                  <a:srgbClr val="FF0000"/>
                </a:solidFill>
                <a:latin typeface="Georgia" pitchFamily="18" charset="0"/>
              </a:rPr>
              <a:t>ПОМНИТЕ!</a:t>
            </a:r>
            <a:endParaRPr lang="ru-RU" sz="9600" b="1" u="sng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642918"/>
            <a:ext cx="822693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Georgia" pitchFamily="18" charset="0"/>
              </a:rPr>
              <a:t>1 литр сточных </a:t>
            </a:r>
          </a:p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Georgia" pitchFamily="18" charset="0"/>
              </a:rPr>
              <a:t>вод  приводит в </a:t>
            </a:r>
          </a:p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Georgia" pitchFamily="18" charset="0"/>
              </a:rPr>
              <a:t>негодность 100 </a:t>
            </a:r>
          </a:p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Georgia" pitchFamily="18" charset="0"/>
              </a:rPr>
              <a:t>литров чистой </a:t>
            </a:r>
          </a:p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Georgia" pitchFamily="18" charset="0"/>
              </a:rPr>
              <a:t>воды</a:t>
            </a:r>
            <a:endParaRPr lang="ru-RU" sz="72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000108"/>
            <a:ext cx="844013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latin typeface="Georgia" pitchFamily="18" charset="0"/>
              </a:rPr>
              <a:t>Завод за одну </a:t>
            </a:r>
          </a:p>
          <a:p>
            <a:pPr algn="ctr"/>
            <a:r>
              <a:rPr lang="ru-RU" sz="7200" b="1" dirty="0" smtClean="0">
                <a:latin typeface="Georgia" pitchFamily="18" charset="0"/>
              </a:rPr>
              <a:t>минуту </a:t>
            </a:r>
          </a:p>
          <a:p>
            <a:pPr algn="ctr"/>
            <a:r>
              <a:rPr lang="ru-RU" sz="7200" b="1" dirty="0" smtClean="0">
                <a:latin typeface="Georgia" pitchFamily="18" charset="0"/>
              </a:rPr>
              <a:t>выбрасывает 25 </a:t>
            </a:r>
          </a:p>
          <a:p>
            <a:pPr algn="ctr"/>
            <a:r>
              <a:rPr lang="ru-RU" sz="7200" b="1" dirty="0" smtClean="0">
                <a:latin typeface="Georgia" pitchFamily="18" charset="0"/>
              </a:rPr>
              <a:t>литров отходов. </a:t>
            </a:r>
            <a:endParaRPr lang="ru-RU" sz="7200" b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5728"/>
            <a:ext cx="9345828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latin typeface="Georgia" pitchFamily="18" charset="0"/>
              </a:rPr>
              <a:t>5 граммов </a:t>
            </a:r>
          </a:p>
          <a:p>
            <a:pPr algn="ctr"/>
            <a:r>
              <a:rPr lang="ru-RU" sz="6600" b="1" dirty="0" smtClean="0">
                <a:latin typeface="Georgia" pitchFamily="18" charset="0"/>
              </a:rPr>
              <a:t>нефтепродуктов </a:t>
            </a:r>
          </a:p>
          <a:p>
            <a:pPr algn="ctr"/>
            <a:r>
              <a:rPr lang="ru-RU" sz="6600" b="1" dirty="0" smtClean="0">
                <a:latin typeface="Georgia" pitchFamily="18" charset="0"/>
              </a:rPr>
              <a:t>затягивают </a:t>
            </a:r>
          </a:p>
          <a:p>
            <a:pPr algn="ctr"/>
            <a:r>
              <a:rPr lang="ru-RU" sz="6600" b="1" dirty="0" smtClean="0">
                <a:latin typeface="Georgia" pitchFamily="18" charset="0"/>
              </a:rPr>
              <a:t>пленкой 50 </a:t>
            </a:r>
          </a:p>
          <a:p>
            <a:pPr algn="ctr"/>
            <a:r>
              <a:rPr lang="ru-RU" sz="6600" b="1" dirty="0" smtClean="0">
                <a:latin typeface="Georgia" pitchFamily="18" charset="0"/>
              </a:rPr>
              <a:t>квадратных метров </a:t>
            </a:r>
          </a:p>
          <a:p>
            <a:pPr algn="ctr"/>
            <a:r>
              <a:rPr lang="ru-RU" sz="6600" b="1" dirty="0" smtClean="0">
                <a:latin typeface="Georgia" pitchFamily="18" charset="0"/>
              </a:rPr>
              <a:t>поверхности воды. </a:t>
            </a:r>
            <a:endParaRPr lang="ru-RU" sz="66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6a9_63b811dc_XL.jpg"/>
          <p:cNvPicPr>
            <a:picLocks noChangeAspect="1"/>
          </p:cNvPicPr>
          <p:nvPr/>
        </p:nvPicPr>
        <p:blipFill>
          <a:blip r:embed="rId2">
            <a:lum bright="-1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solidFill>
                  <a:srgbClr val="FFFF00"/>
                </a:solidFill>
                <a:latin typeface="Georgia" pitchFamily="18" charset="0"/>
              </a:rPr>
              <a:t>Пусть на Земле не </a:t>
            </a:r>
          </a:p>
          <a:p>
            <a:r>
              <a:rPr lang="ru-RU" sz="3800" b="1" dirty="0" smtClean="0">
                <a:solidFill>
                  <a:srgbClr val="FFFF00"/>
                </a:solidFill>
                <a:latin typeface="Georgia" pitchFamily="18" charset="0"/>
              </a:rPr>
              <a:t>                                    умирают реки,</a:t>
            </a:r>
            <a:br>
              <a:rPr lang="ru-RU" sz="38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3800" b="1" dirty="0" smtClean="0">
                <a:solidFill>
                  <a:srgbClr val="FFFF00"/>
                </a:solidFill>
                <a:latin typeface="Georgia" pitchFamily="18" charset="0"/>
              </a:rPr>
              <a:t>Пусть стороной обходит их беда,</a:t>
            </a:r>
            <a:br>
              <a:rPr lang="ru-RU" sz="38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3800" b="1" dirty="0" smtClean="0">
                <a:solidFill>
                  <a:srgbClr val="FFFF00"/>
                </a:solidFill>
                <a:latin typeface="Georgia" pitchFamily="18" charset="0"/>
              </a:rPr>
              <a:t>Пусть чистой остается в них                 </a:t>
            </a:r>
          </a:p>
          <a:p>
            <a:r>
              <a:rPr lang="ru-RU" sz="3800" b="1" dirty="0" smtClean="0">
                <a:solidFill>
                  <a:srgbClr val="FFFF00"/>
                </a:solidFill>
                <a:latin typeface="Georgia" pitchFamily="18" charset="0"/>
              </a:rPr>
              <a:t>                                                    навеки</a:t>
            </a:r>
            <a:br>
              <a:rPr lang="ru-RU" sz="38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3800" b="1" dirty="0" smtClean="0">
                <a:solidFill>
                  <a:srgbClr val="FFFF00"/>
                </a:solidFill>
                <a:latin typeface="Georgia" pitchFamily="18" charset="0"/>
              </a:rPr>
              <a:t>Студеная и вкусная вода. </a:t>
            </a:r>
            <a:br>
              <a:rPr lang="ru-RU" sz="38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3800" b="1" dirty="0" smtClean="0">
                <a:solidFill>
                  <a:srgbClr val="FFFF00"/>
                </a:solidFill>
                <a:latin typeface="Georgia" pitchFamily="18" charset="0"/>
              </a:rPr>
              <a:t>Пусть никогда не зарастает тиной</a:t>
            </a:r>
            <a:br>
              <a:rPr lang="ru-RU" sz="38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3800" b="1" dirty="0" smtClean="0">
                <a:solidFill>
                  <a:srgbClr val="FFFF00"/>
                </a:solidFill>
                <a:latin typeface="Georgia" pitchFamily="18" charset="0"/>
              </a:rPr>
              <a:t>Тот берег, на котором я стою…</a:t>
            </a:r>
            <a:br>
              <a:rPr lang="ru-RU" sz="38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3800" b="1" dirty="0" smtClean="0">
                <a:solidFill>
                  <a:srgbClr val="FFFF00"/>
                </a:solidFill>
                <a:latin typeface="Georgia" pitchFamily="18" charset="0"/>
              </a:rPr>
              <a:t>Большие дяди, взрослые </a:t>
            </a:r>
            <a:r>
              <a:rPr lang="ru-RU" sz="3800" b="1" dirty="0" smtClean="0">
                <a:solidFill>
                  <a:srgbClr val="FFFF00"/>
                </a:solidFill>
                <a:latin typeface="Georgia" pitchFamily="18" charset="0"/>
              </a:rPr>
              <a:t>             </a:t>
            </a:r>
          </a:p>
          <a:p>
            <a:r>
              <a:rPr lang="ru-RU" sz="38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3800" b="1" dirty="0" smtClean="0">
                <a:solidFill>
                  <a:srgbClr val="FFFF00"/>
                </a:solidFill>
                <a:latin typeface="Georgia" pitchFamily="18" charset="0"/>
              </a:rPr>
              <a:t>                                              </a:t>
            </a:r>
            <a:r>
              <a:rPr lang="ru-RU" sz="3800" b="1" dirty="0" smtClean="0">
                <a:solidFill>
                  <a:srgbClr val="FFFF00"/>
                </a:solidFill>
                <a:latin typeface="Georgia" pitchFamily="18" charset="0"/>
              </a:rPr>
              <a:t>мужчины</a:t>
            </a:r>
            <a:r>
              <a:rPr lang="ru-RU" sz="3800" b="1" dirty="0" smtClean="0">
                <a:solidFill>
                  <a:srgbClr val="FFFF00"/>
                </a:solidFill>
                <a:latin typeface="Georgia" pitchFamily="18" charset="0"/>
              </a:rPr>
              <a:t>,</a:t>
            </a:r>
            <a:br>
              <a:rPr lang="ru-RU" sz="38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3800" b="1" dirty="0" smtClean="0">
                <a:solidFill>
                  <a:srgbClr val="FFFF00"/>
                </a:solidFill>
                <a:latin typeface="Georgia" pitchFamily="18" charset="0"/>
              </a:rPr>
              <a:t>Храните речку светлую мою!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62c07d4d42bd09fb5414667f6f35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23"/>
            <a:ext cx="9139040" cy="68617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928934"/>
            <a:ext cx="71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Georgia" pitchFamily="18" charset="0"/>
              </a:rPr>
              <a:t>Ради </a:t>
            </a:r>
            <a:r>
              <a:rPr lang="ru-RU" sz="5400" b="1" dirty="0">
                <a:solidFill>
                  <a:srgbClr val="FFFF00"/>
                </a:solidFill>
                <a:latin typeface="Georgia" pitchFamily="18" charset="0"/>
              </a:rPr>
              <a:t>жизни на Земле — спасем наши </a:t>
            </a:r>
            <a:r>
              <a:rPr lang="ru-RU" sz="5400" b="1" dirty="0" smtClean="0">
                <a:solidFill>
                  <a:srgbClr val="FFFF00"/>
                </a:solidFill>
                <a:latin typeface="Georgia" pitchFamily="18" charset="0"/>
              </a:rPr>
              <a:t>озёра, реки, моря и океаны.</a:t>
            </a:r>
            <a:endParaRPr lang="ru-RU" sz="54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428604"/>
            <a:ext cx="2826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u="sng" dirty="0" smtClean="0">
                <a:solidFill>
                  <a:srgbClr val="FF33CC"/>
                </a:solidFill>
                <a:latin typeface="Georgia" pitchFamily="18" charset="0"/>
              </a:rPr>
              <a:t>ЦЕЛЬ: </a:t>
            </a:r>
            <a:endParaRPr lang="ru-RU" sz="5400" b="1" u="sng" dirty="0">
              <a:solidFill>
                <a:srgbClr val="FF33CC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320" y="1785926"/>
            <a:ext cx="894668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  <a:latin typeface="Georgia" pitchFamily="18" charset="0"/>
              </a:rPr>
              <a:t>воспитание бережного </a:t>
            </a:r>
          </a:p>
          <a:p>
            <a:pPr algn="ctr"/>
            <a:r>
              <a:rPr lang="ru-RU" sz="5400" b="1" dirty="0" smtClean="0">
                <a:solidFill>
                  <a:srgbClr val="0033CC"/>
                </a:solidFill>
                <a:latin typeface="Georgia" pitchFamily="18" charset="0"/>
              </a:rPr>
              <a:t>отношения к водным </a:t>
            </a:r>
          </a:p>
          <a:p>
            <a:pPr algn="ctr"/>
            <a:r>
              <a:rPr lang="ru-RU" sz="5400" b="1" dirty="0" smtClean="0">
                <a:solidFill>
                  <a:srgbClr val="0033CC"/>
                </a:solidFill>
                <a:latin typeface="Georgia" pitchFamily="18" charset="0"/>
              </a:rPr>
              <a:t>ресурсам</a:t>
            </a:r>
            <a:endParaRPr lang="ru-RU" sz="5400" b="1" dirty="0">
              <a:solidFill>
                <a:srgbClr val="0033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l_ebd8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25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236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smtClean="0">
                <a:solidFill>
                  <a:srgbClr val="FFFF00"/>
                </a:solidFill>
                <a:latin typeface="Georgia" pitchFamily="18" charset="0"/>
              </a:rPr>
              <a:t>НАД ПРОЕКТОМ РАБОТАЛИ:</a:t>
            </a:r>
            <a:endParaRPr lang="ru-RU" sz="4400" b="1" u="sng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0" y="1785926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Georgia" pitchFamily="18" charset="0"/>
              </a:rPr>
              <a:t>Воробьёва Юлия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Georgia" pitchFamily="18" charset="0"/>
              </a:rPr>
              <a:t>Филимонов Константин</a:t>
            </a:r>
            <a:endParaRPr lang="ru-RU" sz="48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8619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FFFF00"/>
                </a:solidFill>
                <a:latin typeface="Georgia" pitchFamily="18" charset="0"/>
              </a:rPr>
              <a:t>РУКОВОДИТЕЛЬ ПРОЕКТА:</a:t>
            </a:r>
            <a:endParaRPr lang="ru-RU" sz="4400" b="1" u="sng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1488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Georgia" pitchFamily="18" charset="0"/>
              </a:rPr>
              <a:t>Борзова Елена 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Georgia" pitchFamily="18" charset="0"/>
              </a:rPr>
              <a:t>Николаевна</a:t>
            </a:r>
            <a:endParaRPr lang="ru-RU" sz="48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14290"/>
            <a:ext cx="57695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33CC"/>
                </a:solidFill>
                <a:latin typeface="Georgia" pitchFamily="18" charset="0"/>
              </a:rPr>
              <a:t>АКТУАЛИЗАЦИЯ:</a:t>
            </a:r>
            <a:endParaRPr lang="ru-RU" sz="4400" b="1" dirty="0">
              <a:solidFill>
                <a:srgbClr val="FF33CC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2984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33CC"/>
                </a:solidFill>
                <a:latin typeface="Georgia" pitchFamily="18" charset="0"/>
              </a:rPr>
              <a:t>Никакие границы, никакая </a:t>
            </a:r>
          </a:p>
          <a:p>
            <a:pPr algn="ctr"/>
            <a:r>
              <a:rPr lang="ru-RU" sz="4400" b="1" dirty="0" smtClean="0">
                <a:solidFill>
                  <a:srgbClr val="0033CC"/>
                </a:solidFill>
                <a:latin typeface="Georgia" pitchFamily="18" charset="0"/>
              </a:rPr>
              <a:t>пограничная стража не </a:t>
            </a:r>
          </a:p>
          <a:p>
            <a:pPr algn="ctr"/>
            <a:r>
              <a:rPr lang="ru-RU" sz="4400" b="1" dirty="0" smtClean="0">
                <a:solidFill>
                  <a:srgbClr val="0033CC"/>
                </a:solidFill>
                <a:latin typeface="Georgia" pitchFamily="18" charset="0"/>
              </a:rPr>
              <a:t>защитят страну от </a:t>
            </a:r>
          </a:p>
          <a:p>
            <a:pPr algn="ctr"/>
            <a:r>
              <a:rPr lang="ru-RU" sz="4400" b="1" dirty="0" smtClean="0">
                <a:solidFill>
                  <a:srgbClr val="0033CC"/>
                </a:solidFill>
                <a:latin typeface="Georgia" pitchFamily="18" charset="0"/>
              </a:rPr>
              <a:t>отравленной воды рек и </a:t>
            </a:r>
          </a:p>
          <a:p>
            <a:pPr algn="ctr"/>
            <a:r>
              <a:rPr lang="ru-RU" sz="4400" b="1" dirty="0" smtClean="0">
                <a:solidFill>
                  <a:srgbClr val="0033CC"/>
                </a:solidFill>
                <a:latin typeface="Georgia" pitchFamily="18" charset="0"/>
              </a:rPr>
              <a:t>облаков. Поэтому борьба с </a:t>
            </a:r>
          </a:p>
          <a:p>
            <a:pPr algn="ctr"/>
            <a:r>
              <a:rPr lang="ru-RU" sz="4400" b="1" dirty="0" smtClean="0">
                <a:solidFill>
                  <a:srgbClr val="0033CC"/>
                </a:solidFill>
                <a:latin typeface="Georgia" pitchFamily="18" charset="0"/>
              </a:rPr>
              <a:t>загрязнением вод должна </a:t>
            </a:r>
          </a:p>
          <a:p>
            <a:pPr algn="ctr"/>
            <a:r>
              <a:rPr lang="ru-RU" sz="4400" b="1" dirty="0" smtClean="0">
                <a:solidFill>
                  <a:srgbClr val="0033CC"/>
                </a:solidFill>
                <a:latin typeface="Georgia" pitchFamily="18" charset="0"/>
              </a:rPr>
              <a:t>стать делом всех.</a:t>
            </a:r>
            <a:endParaRPr lang="ru-RU" sz="4400" b="1" dirty="0">
              <a:solidFill>
                <a:srgbClr val="0033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303473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689"/>
            <a:ext cx="9140417" cy="68606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071942"/>
            <a:ext cx="94259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Georgia" pitchFamily="18" charset="0"/>
              </a:rPr>
              <a:t>Жила – была Капелька. </a:t>
            </a:r>
          </a:p>
          <a:p>
            <a:r>
              <a:rPr lang="ru-RU" sz="4800" b="1" dirty="0" smtClean="0">
                <a:solidFill>
                  <a:srgbClr val="FFFF00"/>
                </a:solidFill>
                <a:latin typeface="Georgia" pitchFamily="18" charset="0"/>
              </a:rPr>
              <a:t>Она часто сидела на гребне </a:t>
            </a:r>
          </a:p>
          <a:p>
            <a:r>
              <a:rPr lang="ru-RU" sz="4800" b="1" dirty="0" smtClean="0">
                <a:solidFill>
                  <a:srgbClr val="FFFF00"/>
                </a:solidFill>
                <a:latin typeface="Georgia" pitchFamily="18" charset="0"/>
              </a:rPr>
              <a:t>волны и мечтала.</a:t>
            </a:r>
            <a:endParaRPr lang="ru-RU" sz="48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03473 копия копия копия.jpg"/>
          <p:cNvPicPr>
            <a:picLocks noChangeAspect="1"/>
          </p:cNvPicPr>
          <p:nvPr/>
        </p:nvPicPr>
        <p:blipFill>
          <a:blip r:embed="rId2"/>
          <a:srcRect l="518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1934" y="3357562"/>
            <a:ext cx="507206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 dirty="0" smtClean="0">
                <a:solidFill>
                  <a:srgbClr val="0000CC"/>
                </a:solidFill>
                <a:latin typeface="Georgia" pitchFamily="18" charset="0"/>
              </a:rPr>
              <a:t>Однажды солнышко</a:t>
            </a:r>
            <a:endParaRPr lang="ru-RU" sz="3100" b="1" dirty="0" smtClean="0">
              <a:solidFill>
                <a:srgbClr val="0000CC"/>
              </a:solidFill>
              <a:latin typeface="Georgia" pitchFamily="18" charset="0"/>
            </a:endParaRPr>
          </a:p>
          <a:p>
            <a:pPr algn="ctr"/>
            <a:r>
              <a:rPr lang="ru-RU" sz="3100" b="1" dirty="0" smtClean="0">
                <a:solidFill>
                  <a:srgbClr val="0000CC"/>
                </a:solidFill>
                <a:latin typeface="Georgia" pitchFamily="18" charset="0"/>
              </a:rPr>
              <a:t>так грело, что наша  </a:t>
            </a:r>
          </a:p>
          <a:p>
            <a:pPr algn="ctr"/>
            <a:r>
              <a:rPr lang="ru-RU" sz="3100" b="1" dirty="0" smtClean="0">
                <a:solidFill>
                  <a:srgbClr val="0000CC"/>
                </a:solidFill>
                <a:latin typeface="Georgia" pitchFamily="18" charset="0"/>
              </a:rPr>
              <a:t>мечтательница стала</a:t>
            </a:r>
          </a:p>
          <a:p>
            <a:pPr algn="ctr"/>
            <a:r>
              <a:rPr lang="ru-RU" sz="3100" b="1" dirty="0" smtClean="0">
                <a:solidFill>
                  <a:srgbClr val="0000CC"/>
                </a:solidFill>
                <a:latin typeface="Georgia" pitchFamily="18" charset="0"/>
              </a:rPr>
              <a:t>лёгкой и смогла</a:t>
            </a:r>
          </a:p>
          <a:p>
            <a:pPr algn="ctr"/>
            <a:r>
              <a:rPr lang="ru-RU" sz="3100" b="1" dirty="0" smtClean="0">
                <a:solidFill>
                  <a:srgbClr val="0000CC"/>
                </a:solidFill>
                <a:latin typeface="Georgia" pitchFamily="18" charset="0"/>
              </a:rPr>
              <a:t>подняться на небо. </a:t>
            </a:r>
            <a:endParaRPr lang="ru-RU" sz="3100" b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45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52"/>
            <a:ext cx="9144000" cy="7286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14356"/>
            <a:ext cx="87190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Georgia" pitchFamily="18" charset="0"/>
              </a:rPr>
              <a:t>Там </a:t>
            </a:r>
            <a:r>
              <a:rPr lang="ru-RU" sz="6000" b="1" dirty="0" smtClean="0">
                <a:solidFill>
                  <a:schemeClr val="bg1"/>
                </a:solidFill>
                <a:latin typeface="Georgia" pitchFamily="18" charset="0"/>
              </a:rPr>
              <a:t>было холодно… </a:t>
            </a:r>
          </a:p>
          <a:p>
            <a:r>
              <a:rPr lang="ru-RU" sz="6000" b="1" dirty="0" smtClean="0">
                <a:solidFill>
                  <a:schemeClr val="bg1"/>
                </a:solidFill>
                <a:latin typeface="Georgia" pitchFamily="18" charset="0"/>
              </a:rPr>
              <a:t>Она замёрзла…</a:t>
            </a:r>
            <a:endParaRPr lang="ru-RU" sz="60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7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4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CC"/>
                </a:solidFill>
                <a:latin typeface="Georgia" pitchFamily="18" charset="0"/>
              </a:rPr>
              <a:t>С</a:t>
            </a:r>
            <a:r>
              <a:rPr lang="ru-RU" sz="4800" b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4800" b="1" dirty="0" smtClean="0">
                <a:solidFill>
                  <a:srgbClr val="0000CC"/>
                </a:solidFill>
                <a:latin typeface="Georgia" pitchFamily="18" charset="0"/>
              </a:rPr>
              <a:t>другими капельками </a:t>
            </a:r>
          </a:p>
          <a:p>
            <a:pPr algn="ctr"/>
            <a:r>
              <a:rPr lang="ru-RU" sz="4800" b="1" dirty="0" smtClean="0">
                <a:solidFill>
                  <a:srgbClr val="0000CC"/>
                </a:solidFill>
                <a:latin typeface="Georgia" pitchFamily="18" charset="0"/>
              </a:rPr>
              <a:t>упала на землю и оказалась в лесу</a:t>
            </a:r>
            <a:endParaRPr lang="ru-RU" sz="4800" b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umb2 копия.jpg"/>
          <p:cNvPicPr>
            <a:picLocks noChangeAspect="1"/>
          </p:cNvPicPr>
          <p:nvPr/>
        </p:nvPicPr>
        <p:blipFill>
          <a:blip r:embed="rId2">
            <a:lum contrast="-10000"/>
          </a:blip>
          <a:stretch>
            <a:fillRect/>
          </a:stretch>
        </p:blipFill>
        <p:spPr>
          <a:xfrm>
            <a:off x="-1" y="0"/>
            <a:ext cx="9152687" cy="6858000"/>
          </a:xfrm>
          <a:prstGeom prst="rect">
            <a:avLst/>
          </a:prstGeom>
        </p:spPr>
      </p:pic>
      <p:sp>
        <p:nvSpPr>
          <p:cNvPr id="3" name="Капля 2"/>
          <p:cNvSpPr/>
          <p:nvPr/>
        </p:nvSpPr>
        <p:spPr>
          <a:xfrm rot="18871186">
            <a:off x="2777348" y="5493895"/>
            <a:ext cx="303156" cy="303039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3"/>
          <p:cNvSpPr/>
          <p:nvPr/>
        </p:nvSpPr>
        <p:spPr>
          <a:xfrm rot="18871186">
            <a:off x="2705910" y="4706241"/>
            <a:ext cx="303156" cy="303039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апля 4"/>
          <p:cNvSpPr/>
          <p:nvPr/>
        </p:nvSpPr>
        <p:spPr>
          <a:xfrm rot="18871186">
            <a:off x="2705910" y="3920423"/>
            <a:ext cx="303156" cy="303039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18871186">
            <a:off x="2634473" y="3063168"/>
            <a:ext cx="303156" cy="303039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18871186">
            <a:off x="2634472" y="2277350"/>
            <a:ext cx="303156" cy="303039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17669103">
            <a:off x="2484569" y="1655962"/>
            <a:ext cx="353939" cy="314714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70651" y="714356"/>
            <a:ext cx="567334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90099"/>
                </a:solidFill>
                <a:latin typeface="Georgia" pitchFamily="18" charset="0"/>
              </a:rPr>
              <a:t>Каплю всосали</a:t>
            </a:r>
          </a:p>
          <a:p>
            <a:pPr algn="ctr"/>
            <a:r>
              <a:rPr lang="ru-RU" sz="4000" b="1" dirty="0" smtClean="0">
                <a:solidFill>
                  <a:srgbClr val="990099"/>
                </a:solidFill>
                <a:latin typeface="Georgia" pitchFamily="18" charset="0"/>
              </a:rPr>
              <a:t>корни дерева.</a:t>
            </a:r>
          </a:p>
          <a:p>
            <a:pPr algn="ctr"/>
            <a:r>
              <a:rPr lang="ru-RU" sz="4000" b="1" dirty="0" smtClean="0">
                <a:solidFill>
                  <a:srgbClr val="990099"/>
                </a:solidFill>
                <a:latin typeface="Georgia" pitchFamily="18" charset="0"/>
              </a:rPr>
              <a:t>По стволу, по </a:t>
            </a:r>
          </a:p>
          <a:p>
            <a:pPr algn="ctr"/>
            <a:r>
              <a:rPr lang="ru-RU" sz="4000" b="1" dirty="0" smtClean="0">
                <a:solidFill>
                  <a:srgbClr val="990099"/>
                </a:solidFill>
                <a:latin typeface="Georgia" pitchFamily="18" charset="0"/>
              </a:rPr>
              <a:t>веточкам</a:t>
            </a:r>
          </a:p>
          <a:p>
            <a:pPr algn="ctr"/>
            <a:r>
              <a:rPr lang="ru-RU" sz="4000" b="1" dirty="0" smtClean="0">
                <a:solidFill>
                  <a:srgbClr val="990099"/>
                </a:solidFill>
                <a:latin typeface="Georgia" pitchFamily="18" charset="0"/>
              </a:rPr>
              <a:t> бежала капля и </a:t>
            </a:r>
          </a:p>
          <a:p>
            <a:pPr algn="ctr"/>
            <a:r>
              <a:rPr lang="ru-RU" sz="4000" b="1" dirty="0" smtClean="0">
                <a:solidFill>
                  <a:srgbClr val="990099"/>
                </a:solidFill>
                <a:latin typeface="Georgia" pitchFamily="18" charset="0"/>
              </a:rPr>
              <a:t>снова размечталась</a:t>
            </a:r>
          </a:p>
          <a:p>
            <a:pPr algn="ctr"/>
            <a:r>
              <a:rPr lang="ru-RU" sz="4000" b="1" dirty="0" smtClean="0">
                <a:solidFill>
                  <a:srgbClr val="990099"/>
                </a:solidFill>
                <a:latin typeface="Georgia" pitchFamily="18" charset="0"/>
              </a:rPr>
              <a:t>на солнышке.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03473 1 копия.jpg"/>
          <p:cNvPicPr>
            <a:picLocks noChangeAspect="1"/>
          </p:cNvPicPr>
          <p:nvPr/>
        </p:nvPicPr>
        <p:blipFill>
          <a:blip r:embed="rId2"/>
          <a:srcRect b="72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4612" y="0"/>
            <a:ext cx="62103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  <a:latin typeface="Georgia" pitchFamily="18" charset="0"/>
              </a:rPr>
              <a:t>Снова стала лёгкой </a:t>
            </a:r>
          </a:p>
          <a:p>
            <a:pPr algn="ctr"/>
            <a:r>
              <a:rPr lang="ru-RU" sz="4400" b="1" dirty="0" smtClean="0">
                <a:solidFill>
                  <a:srgbClr val="0000CC"/>
                </a:solidFill>
                <a:latin typeface="Georgia" pitchFamily="18" charset="0"/>
              </a:rPr>
              <a:t>и улетела на небо.</a:t>
            </a:r>
            <a:endParaRPr lang="ru-RU" sz="4400" b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292</Words>
  <Application>Microsoft Office PowerPoint</Application>
  <PresentationFormat>Экран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43</cp:revision>
  <dcterms:created xsi:type="dcterms:W3CDTF">2010-04-25T15:23:36Z</dcterms:created>
  <dcterms:modified xsi:type="dcterms:W3CDTF">2010-04-27T18:06:39Z</dcterms:modified>
</cp:coreProperties>
</file>