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1"/>
  </p:notesMasterIdLst>
  <p:sldIdLst>
    <p:sldId id="256" r:id="rId2"/>
    <p:sldId id="258" r:id="rId3"/>
    <p:sldId id="259" r:id="rId4"/>
    <p:sldId id="260" r:id="rId5"/>
    <p:sldId id="261" r:id="rId6"/>
    <p:sldId id="262" r:id="rId7"/>
    <p:sldId id="267" r:id="rId8"/>
    <p:sldId id="268" r:id="rId9"/>
    <p:sldId id="264" r:id="rId10"/>
    <p:sldId id="265" r:id="rId11"/>
    <p:sldId id="266" r:id="rId12"/>
    <p:sldId id="269" r:id="rId13"/>
    <p:sldId id="281" r:id="rId14"/>
    <p:sldId id="282" r:id="rId15"/>
    <p:sldId id="283" r:id="rId16"/>
    <p:sldId id="284" r:id="rId17"/>
    <p:sldId id="285" r:id="rId18"/>
    <p:sldId id="286" r:id="rId19"/>
    <p:sldId id="272" r:id="rId20"/>
    <p:sldId id="287" r:id="rId21"/>
    <p:sldId id="288" r:id="rId22"/>
    <p:sldId id="289" r:id="rId23"/>
    <p:sldId id="270" r:id="rId24"/>
    <p:sldId id="290" r:id="rId25"/>
    <p:sldId id="291" r:id="rId26"/>
    <p:sldId id="292" r:id="rId27"/>
    <p:sldId id="294" r:id="rId28"/>
    <p:sldId id="295" r:id="rId29"/>
    <p:sldId id="296"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98A3CD-4FF5-4E0B-8CED-D26422CCF3A2}" type="datetimeFigureOut">
              <a:rPr lang="ru-RU" smtClean="0"/>
              <a:pPr/>
              <a:t>15.03.2015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78869C-BE01-4F31-9371-603B70EC880C}" type="slidenum">
              <a:rPr lang="ru-RU" smtClean="0"/>
              <a:pPr/>
              <a:t>‹#›</a:t>
            </a:fld>
            <a:endParaRPr lang="ru-RU"/>
          </a:p>
        </p:txBody>
      </p:sp>
    </p:spTree>
    <p:extLst>
      <p:ext uri="{BB962C8B-B14F-4D97-AF65-F5344CB8AC3E}">
        <p14:creationId xmlns="" xmlns:p14="http://schemas.microsoft.com/office/powerpoint/2010/main" val="3061760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E5CBD929-0697-4FBA-B6B0-C56655C8B635}" type="datetime1">
              <a:rPr lang="ru-RU" smtClean="0"/>
              <a:pPr/>
              <a:t>15.03.2015</a:t>
            </a:fld>
            <a:endParaRPr lang="ru-RU"/>
          </a:p>
        </p:txBody>
      </p:sp>
      <p:sp>
        <p:nvSpPr>
          <p:cNvPr id="16" name="Номер слайда 15"/>
          <p:cNvSpPr>
            <a:spLocks noGrp="1"/>
          </p:cNvSpPr>
          <p:nvPr>
            <p:ph type="sldNum" sz="quarter" idx="11"/>
          </p:nvPr>
        </p:nvSpPr>
        <p:spPr/>
        <p:txBody>
          <a:bodyPr/>
          <a:lstStyle/>
          <a:p>
            <a:fld id="{B657F442-5660-41CA-A484-1B44EF128213}"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8591B09-FD55-43C3-BFBB-45CD8E2DF918}" type="datetime1">
              <a:rPr lang="ru-RU" smtClean="0"/>
              <a:pPr/>
              <a:t>15.03.2015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57F442-5660-41CA-A484-1B44EF12821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BE068A-7FF6-4E52-A44C-591EB256ABDF}" type="datetime1">
              <a:rPr lang="ru-RU" smtClean="0"/>
              <a:pPr/>
              <a:t>15.03.2015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57F442-5660-41CA-A484-1B44EF12821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CDFA1930-A426-4B15-B189-641314C5C152}" type="datetime1">
              <a:rPr lang="ru-RU" smtClean="0"/>
              <a:pPr/>
              <a:t>15.03.2015</a:t>
            </a:fld>
            <a:endParaRPr lang="ru-RU"/>
          </a:p>
        </p:txBody>
      </p:sp>
      <p:sp>
        <p:nvSpPr>
          <p:cNvPr id="15" name="Номер слайда 14"/>
          <p:cNvSpPr>
            <a:spLocks noGrp="1"/>
          </p:cNvSpPr>
          <p:nvPr>
            <p:ph type="sldNum" sz="quarter" idx="15"/>
          </p:nvPr>
        </p:nvSpPr>
        <p:spPr/>
        <p:txBody>
          <a:bodyPr/>
          <a:lstStyle>
            <a:lvl1pPr algn="ctr">
              <a:defRPr/>
            </a:lvl1pPr>
          </a:lstStyle>
          <a:p>
            <a:fld id="{B657F442-5660-41CA-A484-1B44EF128213}"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EF45C172-A641-470B-B1C9-01AA11F984B2}" type="datetime1">
              <a:rPr lang="ru-RU" smtClean="0"/>
              <a:pPr/>
              <a:t>15.03.2015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57F442-5660-41CA-A484-1B44EF128213}"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CD884708-E63C-454F-B9E4-D431ACDD2E63}" type="datetime1">
              <a:rPr lang="ru-RU" smtClean="0"/>
              <a:pPr/>
              <a:t>15.03.2015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657F442-5660-41CA-A484-1B44EF128213}"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657F442-5660-41CA-A484-1B44EF128213}"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EFB7975E-4E0B-4FF0-81EE-354542AB49FC}" type="datetime1">
              <a:rPr lang="ru-RU" smtClean="0"/>
              <a:pPr/>
              <a:t>15.03.2015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1C1EC896-193E-4EF9-9146-1984EF253AC5}" type="datetime1">
              <a:rPr lang="ru-RU" smtClean="0"/>
              <a:pPr/>
              <a:t>15.03.2015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657F442-5660-41CA-A484-1B44EF128213}"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C3EADB7-5479-460F-92C8-00464ACE0AB0}" type="datetime1">
              <a:rPr lang="ru-RU" smtClean="0"/>
              <a:pPr/>
              <a:t>15.03.2015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657F442-5660-41CA-A484-1B44EF12821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77588555-A488-4711-BAE5-1D9F2436711C}" type="datetime1">
              <a:rPr lang="ru-RU" smtClean="0"/>
              <a:pPr/>
              <a:t>15.03.2015</a:t>
            </a:fld>
            <a:endParaRPr lang="ru-RU"/>
          </a:p>
        </p:txBody>
      </p:sp>
      <p:sp>
        <p:nvSpPr>
          <p:cNvPr id="9" name="Номер слайда 8"/>
          <p:cNvSpPr>
            <a:spLocks noGrp="1"/>
          </p:cNvSpPr>
          <p:nvPr>
            <p:ph type="sldNum" sz="quarter" idx="15"/>
          </p:nvPr>
        </p:nvSpPr>
        <p:spPr/>
        <p:txBody>
          <a:bodyPr/>
          <a:lstStyle/>
          <a:p>
            <a:fld id="{B657F442-5660-41CA-A484-1B44EF128213}"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DDA25797-E883-48E9-9C08-7C0DDF164592}" type="datetime1">
              <a:rPr lang="ru-RU" smtClean="0"/>
              <a:pPr/>
              <a:t>15.03.2015</a:t>
            </a:fld>
            <a:endParaRPr lang="ru-RU"/>
          </a:p>
        </p:txBody>
      </p:sp>
      <p:sp>
        <p:nvSpPr>
          <p:cNvPr id="9" name="Номер слайда 8"/>
          <p:cNvSpPr>
            <a:spLocks noGrp="1"/>
          </p:cNvSpPr>
          <p:nvPr>
            <p:ph type="sldNum" sz="quarter" idx="11"/>
          </p:nvPr>
        </p:nvSpPr>
        <p:spPr/>
        <p:txBody>
          <a:bodyPr/>
          <a:lstStyle/>
          <a:p>
            <a:fld id="{B657F442-5660-41CA-A484-1B44EF128213}"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27E88CE-65A8-45C8-B78F-9C7686CD5776}" type="datetime1">
              <a:rPr lang="ru-RU" smtClean="0"/>
              <a:pPr/>
              <a:t>15.03.2015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57F442-5660-41CA-A484-1B44EF128213}"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779912" y="4869160"/>
            <a:ext cx="4983088" cy="1368152"/>
          </a:xfrm>
        </p:spPr>
        <p:txBody>
          <a:bodyPr>
            <a:normAutofit/>
          </a:bodyPr>
          <a:lstStyle/>
          <a:p>
            <a:r>
              <a:rPr lang="ru-RU" sz="2800" dirty="0" smtClean="0">
                <a:solidFill>
                  <a:srgbClr val="7030A0"/>
                </a:solidFill>
              </a:rPr>
              <a:t>Выполнила: Зотова Светлана Валерьевна</a:t>
            </a:r>
            <a:endParaRPr lang="ru-RU" sz="2800" dirty="0"/>
          </a:p>
        </p:txBody>
      </p:sp>
      <p:sp>
        <p:nvSpPr>
          <p:cNvPr id="2" name="Заголовок 1"/>
          <p:cNvSpPr>
            <a:spLocks noGrp="1"/>
          </p:cNvSpPr>
          <p:nvPr>
            <p:ph type="ctrTitle"/>
          </p:nvPr>
        </p:nvSpPr>
        <p:spPr>
          <a:xfrm>
            <a:off x="685800" y="836713"/>
            <a:ext cx="7772400" cy="2592288"/>
          </a:xfrm>
        </p:spPr>
        <p:txBody>
          <a:bodyPr>
            <a:normAutofit/>
          </a:bodyPr>
          <a:lstStyle/>
          <a:p>
            <a:r>
              <a:rPr lang="ru-RU" sz="4000" dirty="0" smtClean="0">
                <a:solidFill>
                  <a:srgbClr val="C00000"/>
                </a:solidFill>
              </a:rPr>
              <a:t>Презентация на тему</a:t>
            </a:r>
            <a:r>
              <a:rPr lang="ru-RU" sz="3600" dirty="0" smtClean="0">
                <a:solidFill>
                  <a:srgbClr val="C00000"/>
                </a:solidFill>
              </a:rPr>
              <a:t>:</a:t>
            </a:r>
            <a:br>
              <a:rPr lang="ru-RU" sz="3600" dirty="0" smtClean="0">
                <a:solidFill>
                  <a:srgbClr val="C00000"/>
                </a:solidFill>
              </a:rPr>
            </a:br>
            <a:r>
              <a:rPr lang="ru-RU" sz="3600" dirty="0" smtClean="0">
                <a:solidFill>
                  <a:srgbClr val="C00000"/>
                </a:solidFill>
              </a:rPr>
              <a:t>«Дидактические  игры на занятиях по математике»</a:t>
            </a:r>
            <a:endParaRPr lang="ru-RU" sz="3600" dirty="0">
              <a:solidFill>
                <a:srgbClr val="C00000"/>
              </a:solidFill>
            </a:endParaRPr>
          </a:p>
        </p:txBody>
      </p:sp>
      <p:sp>
        <p:nvSpPr>
          <p:cNvPr id="4" name="Номер слайда 3"/>
          <p:cNvSpPr>
            <a:spLocks noGrp="1"/>
          </p:cNvSpPr>
          <p:nvPr>
            <p:ph type="sldNum" sz="quarter" idx="11"/>
          </p:nvPr>
        </p:nvSpPr>
        <p:spPr/>
        <p:txBody>
          <a:bodyPr/>
          <a:lstStyle/>
          <a:p>
            <a:fld id="{B657F442-5660-41CA-A484-1B44EF128213}" type="slidenum">
              <a:rPr lang="ru-RU" smtClean="0"/>
              <a:pPr/>
              <a:t>1</a:t>
            </a:fld>
            <a:endParaRPr lang="ru-RU"/>
          </a:p>
        </p:txBody>
      </p:sp>
      <p:pic>
        <p:nvPicPr>
          <p:cNvPr id="921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1560" y="4005064"/>
            <a:ext cx="2304256" cy="2160240"/>
          </a:xfrm>
          <a:prstGeom prst="rect">
            <a:avLst/>
          </a:prstGeom>
          <a:ln/>
        </p:spPr>
        <p:style>
          <a:lnRef idx="2">
            <a:schemeClr val="dk1"/>
          </a:lnRef>
          <a:fillRef idx="1">
            <a:schemeClr val="lt1"/>
          </a:fillRef>
          <a:effectRef idx="0">
            <a:schemeClr val="dk1"/>
          </a:effectRef>
          <a:fontRef idx="minor">
            <a:schemeClr val="dk1"/>
          </a:fontRef>
        </p:style>
      </p:pic>
      <p:pic>
        <p:nvPicPr>
          <p:cNvPr id="9219"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804248" y="260648"/>
            <a:ext cx="1716782" cy="1602535"/>
          </a:xfrm>
          <a:prstGeom prst="rect">
            <a:avLst/>
          </a:prstGeom>
          <a:ln/>
        </p:spPr>
        <p:style>
          <a:lnRef idx="2">
            <a:schemeClr val="dk1"/>
          </a:lnRef>
          <a:fillRef idx="1">
            <a:schemeClr val="lt1"/>
          </a:fillRef>
          <a:effectRef idx="0">
            <a:schemeClr val="dk1"/>
          </a:effectRef>
          <a:fontRef idx="minor">
            <a:schemeClr val="dk1"/>
          </a:fontRef>
        </p:style>
      </p:pic>
    </p:spTree>
    <p:extLst>
      <p:ext uri="{BB962C8B-B14F-4D97-AF65-F5344CB8AC3E}">
        <p14:creationId xmlns="" xmlns:p14="http://schemas.microsoft.com/office/powerpoint/2010/main" val="821373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404664"/>
            <a:ext cx="8229600" cy="6192688"/>
          </a:xfrm>
        </p:spPr>
        <p:txBody>
          <a:bodyPr>
            <a:normAutofit/>
          </a:bodyPr>
          <a:lstStyle/>
          <a:p>
            <a:r>
              <a:rPr lang="ru-RU" sz="2400" dirty="0">
                <a:solidFill>
                  <a:srgbClr val="C00000"/>
                </a:solidFill>
              </a:rPr>
              <a:t>Дидактическая игра имеет определенную структуру</a:t>
            </a:r>
            <a:r>
              <a:rPr lang="ru-RU" sz="2400" dirty="0"/>
              <a:t>. </a:t>
            </a:r>
            <a:endParaRPr lang="ru-RU" sz="2400" dirty="0" smtClean="0"/>
          </a:p>
          <a:p>
            <a:pPr marL="0" indent="0">
              <a:buNone/>
            </a:pPr>
            <a:endParaRPr lang="ru-RU" sz="2400" b="1" dirty="0" smtClean="0">
              <a:solidFill>
                <a:srgbClr val="C00000"/>
              </a:solidFill>
            </a:endParaRPr>
          </a:p>
          <a:p>
            <a:pPr marL="0" indent="0">
              <a:buNone/>
            </a:pPr>
            <a:r>
              <a:rPr lang="ru-RU" sz="2400" b="1" dirty="0" smtClean="0">
                <a:solidFill>
                  <a:srgbClr val="C00000"/>
                </a:solidFill>
              </a:rPr>
              <a:t>Структура</a:t>
            </a:r>
            <a:r>
              <a:rPr lang="ru-RU" sz="2400" dirty="0" smtClean="0"/>
              <a:t> </a:t>
            </a:r>
            <a:r>
              <a:rPr lang="ru-RU" sz="2400" dirty="0"/>
              <a:t>– это основные элементы, характеризующие игру как форму обучения и игровую деятельность одновременно</a:t>
            </a:r>
            <a:r>
              <a:rPr lang="ru-RU" sz="2400" dirty="0" smtClean="0"/>
              <a:t>.</a:t>
            </a:r>
          </a:p>
          <a:p>
            <a:pPr marL="0" indent="0">
              <a:buNone/>
            </a:pPr>
            <a:r>
              <a:rPr lang="ru-RU" sz="2400" dirty="0" smtClean="0"/>
              <a:t> </a:t>
            </a:r>
            <a:r>
              <a:rPr lang="ru-RU" sz="2400" dirty="0"/>
              <a:t>Можно выделить следующие структурные </a:t>
            </a:r>
            <a:r>
              <a:rPr lang="ru-RU" sz="2400" dirty="0" smtClean="0"/>
              <a:t>составляющие </a:t>
            </a:r>
            <a:r>
              <a:rPr lang="ru-RU" sz="2400" dirty="0"/>
              <a:t>дидактические игры</a:t>
            </a:r>
            <a:r>
              <a:rPr lang="ru-RU" sz="2400" dirty="0" smtClean="0"/>
              <a:t>:</a:t>
            </a:r>
          </a:p>
          <a:p>
            <a:endParaRPr lang="ru-RU" sz="2400" dirty="0" smtClean="0"/>
          </a:p>
          <a:p>
            <a:r>
              <a:rPr lang="ru-RU" sz="2400" dirty="0" smtClean="0"/>
              <a:t>дидактическая задача;</a:t>
            </a:r>
          </a:p>
          <a:p>
            <a:r>
              <a:rPr lang="ru-RU" sz="2400" dirty="0" smtClean="0"/>
              <a:t>игровые действия;</a:t>
            </a:r>
          </a:p>
          <a:p>
            <a:r>
              <a:rPr lang="ru-RU" sz="2400" dirty="0" smtClean="0"/>
              <a:t>правила игры;</a:t>
            </a:r>
          </a:p>
          <a:p>
            <a:r>
              <a:rPr lang="ru-RU" sz="2400" dirty="0" smtClean="0"/>
              <a:t>результат подведения итогов.</a:t>
            </a:r>
            <a:endParaRPr lang="ru-RU" sz="2400" dirty="0"/>
          </a:p>
        </p:txBody>
      </p:sp>
      <p:sp>
        <p:nvSpPr>
          <p:cNvPr id="3" name="Номер слайда 2"/>
          <p:cNvSpPr>
            <a:spLocks noGrp="1"/>
          </p:cNvSpPr>
          <p:nvPr>
            <p:ph type="sldNum" sz="quarter" idx="15"/>
          </p:nvPr>
        </p:nvSpPr>
        <p:spPr/>
        <p:txBody>
          <a:bodyPr/>
          <a:lstStyle/>
          <a:p>
            <a:fld id="{B657F442-5660-41CA-A484-1B44EF128213}" type="slidenum">
              <a:rPr lang="ru-RU" smtClean="0"/>
              <a:pPr/>
              <a:t>10</a:t>
            </a:fld>
            <a:endParaRPr lang="ru-RU"/>
          </a:p>
        </p:txBody>
      </p:sp>
      <p:pic>
        <p:nvPicPr>
          <p:cNvPr id="1024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004048" y="3501007"/>
            <a:ext cx="3924300" cy="29619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123566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 xmlns:p14="http://schemas.microsoft.com/office/powerpoint/2010/main" val="3993410803"/>
              </p:ext>
            </p:extLst>
          </p:nvPr>
        </p:nvGraphicFramePr>
        <p:xfrm>
          <a:off x="539552" y="332656"/>
          <a:ext cx="8229600" cy="6184273"/>
        </p:xfrm>
        <a:graphic>
          <a:graphicData uri="http://schemas.openxmlformats.org/drawingml/2006/table">
            <a:tbl>
              <a:tblPr firstRow="1" bandRow="1">
                <a:tableStyleId>{5C22544A-7EE6-4342-B048-85BDC9FD1C3A}</a:tableStyleId>
              </a:tblPr>
              <a:tblGrid>
                <a:gridCol w="3178696"/>
                <a:gridCol w="5050904"/>
              </a:tblGrid>
              <a:tr h="1181149">
                <a:tc>
                  <a:txBody>
                    <a:bodyPr/>
                    <a:lstStyle/>
                    <a:p>
                      <a:r>
                        <a:rPr lang="ru-RU" b="1" dirty="0" smtClean="0">
                          <a:solidFill>
                            <a:schemeClr val="bg1"/>
                          </a:solidFill>
                        </a:rPr>
                        <a:t>Дидактическая задача </a:t>
                      </a:r>
                      <a:endParaRPr lang="ru-RU" b="1" dirty="0">
                        <a:solidFill>
                          <a:schemeClr val="bg1"/>
                        </a:solidFill>
                      </a:endParaRPr>
                    </a:p>
                  </a:txBody>
                  <a:tcPr/>
                </a:tc>
                <a:tc>
                  <a:txBody>
                    <a:bodyPr/>
                    <a:lstStyle/>
                    <a:p>
                      <a:r>
                        <a:rPr lang="ru-RU" sz="1600" b="0" dirty="0" smtClean="0">
                          <a:solidFill>
                            <a:schemeClr val="bg1"/>
                          </a:solidFill>
                        </a:rPr>
                        <a:t>Определяется целью обучающего и воспитательного воздействия. Она формируется педагогом и отражает его обучающую деятельность.</a:t>
                      </a:r>
                      <a:endParaRPr lang="ru-RU" sz="1600" b="0" dirty="0">
                        <a:solidFill>
                          <a:schemeClr val="bg1"/>
                        </a:solidFill>
                      </a:endParaRPr>
                    </a:p>
                  </a:txBody>
                  <a:tcPr/>
                </a:tc>
              </a:tr>
              <a:tr h="1406484">
                <a:tc>
                  <a:txBody>
                    <a:bodyPr/>
                    <a:lstStyle/>
                    <a:p>
                      <a:r>
                        <a:rPr lang="ru-RU" b="1" dirty="0" smtClean="0"/>
                        <a:t>Игровые действия</a:t>
                      </a:r>
                      <a:endParaRPr lang="ru-RU" b="1" dirty="0"/>
                    </a:p>
                  </a:txBody>
                  <a:tcPr/>
                </a:tc>
                <a:tc>
                  <a:txBody>
                    <a:bodyPr/>
                    <a:lstStyle/>
                    <a:p>
                      <a:r>
                        <a:rPr lang="ru-RU" sz="1600" dirty="0" smtClean="0">
                          <a:solidFill>
                            <a:schemeClr val="bg1"/>
                          </a:solidFill>
                        </a:rPr>
                        <a:t>Основа игры. Чем разнообразнее игровые действия, тем интереснее для детей сама игра и тем успешнее решаются познавательные и игровые задачи. В разных играх игровые действия различны по их направлению и по отношению к играющим.</a:t>
                      </a:r>
                      <a:endParaRPr lang="ru-RU" sz="1600" dirty="0">
                        <a:solidFill>
                          <a:schemeClr val="bg1"/>
                        </a:solidFill>
                      </a:endParaRPr>
                    </a:p>
                  </a:txBody>
                  <a:tcPr/>
                </a:tc>
              </a:tr>
              <a:tr h="1406484">
                <a:tc>
                  <a:txBody>
                    <a:bodyPr/>
                    <a:lstStyle/>
                    <a:p>
                      <a:r>
                        <a:rPr lang="ru-RU" b="1" dirty="0" smtClean="0"/>
                        <a:t>Правила игры</a:t>
                      </a:r>
                      <a:endParaRPr lang="ru-RU" b="1" dirty="0"/>
                    </a:p>
                  </a:txBody>
                  <a:tcPr/>
                </a:tc>
                <a:tc>
                  <a:txBody>
                    <a:bodyPr/>
                    <a:lstStyle/>
                    <a:p>
                      <a:r>
                        <a:rPr lang="ru-RU" sz="1600" dirty="0" smtClean="0">
                          <a:solidFill>
                            <a:schemeClr val="bg1"/>
                          </a:solidFill>
                        </a:rPr>
                        <a:t>Их содержание и направление обусловлены общими задачами формирования личности ребенка, познавательным содержанием, игровыми задачами и игровыми действиями. В дидактической игре правила являются заданными. С помощью правил педагог управляет игрой, процессами познавательной деятельности, поведением детей.</a:t>
                      </a:r>
                      <a:endParaRPr lang="ru-RU" sz="1600" dirty="0">
                        <a:solidFill>
                          <a:schemeClr val="bg1"/>
                        </a:solidFill>
                      </a:endParaRPr>
                    </a:p>
                  </a:txBody>
                  <a:tcPr/>
                </a:tc>
              </a:tr>
              <a:tr h="1406484">
                <a:tc>
                  <a:txBody>
                    <a:bodyPr/>
                    <a:lstStyle/>
                    <a:p>
                      <a:r>
                        <a:rPr lang="ru-RU" b="1" dirty="0" smtClean="0"/>
                        <a:t>Подведение итогов</a:t>
                      </a:r>
                      <a:endParaRPr lang="ru-RU" b="1" dirty="0"/>
                    </a:p>
                  </a:txBody>
                  <a:tcPr/>
                </a:tc>
                <a:tc>
                  <a:txBody>
                    <a:bodyPr/>
                    <a:lstStyle/>
                    <a:p>
                      <a:r>
                        <a:rPr lang="ru-RU" sz="1600" dirty="0" smtClean="0">
                          <a:solidFill>
                            <a:schemeClr val="bg1"/>
                          </a:solidFill>
                        </a:rPr>
                        <a:t>Проводится сразу по окончанию игры. Это может быть подсчет очков, выявление детей, которые лучше выполнили игровые задания; определение команды – победительницы и так далее. Необходимо при этом отметить достижения каждого ребенка, подчеркнуть успехи отстающих детей.</a:t>
                      </a:r>
                      <a:endParaRPr lang="ru-RU" sz="1600" dirty="0">
                        <a:solidFill>
                          <a:schemeClr val="bg1"/>
                        </a:solidFill>
                      </a:endParaRPr>
                    </a:p>
                  </a:txBody>
                  <a:tcPr/>
                </a:tc>
              </a:tr>
            </a:tbl>
          </a:graphicData>
        </a:graphic>
      </p:graphicFrame>
      <p:sp>
        <p:nvSpPr>
          <p:cNvPr id="3" name="Номер слайда 2"/>
          <p:cNvSpPr>
            <a:spLocks noGrp="1"/>
          </p:cNvSpPr>
          <p:nvPr>
            <p:ph type="sldNum" sz="quarter" idx="15"/>
          </p:nvPr>
        </p:nvSpPr>
        <p:spPr/>
        <p:txBody>
          <a:bodyPr/>
          <a:lstStyle/>
          <a:p>
            <a:fld id="{B657F442-5660-41CA-A484-1B44EF128213}" type="slidenum">
              <a:rPr lang="ru-RU" smtClean="0"/>
              <a:pPr/>
              <a:t>11</a:t>
            </a:fld>
            <a:endParaRPr lang="ru-RU"/>
          </a:p>
        </p:txBody>
      </p:sp>
    </p:spTree>
    <p:extLst>
      <p:ext uri="{BB962C8B-B14F-4D97-AF65-F5344CB8AC3E}">
        <p14:creationId xmlns="" xmlns:p14="http://schemas.microsoft.com/office/powerpoint/2010/main" val="2750054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60648"/>
            <a:ext cx="8229600" cy="6408712"/>
          </a:xfrm>
        </p:spPr>
        <p:txBody>
          <a:bodyPr>
            <a:normAutofit/>
          </a:bodyPr>
          <a:lstStyle/>
          <a:p>
            <a:r>
              <a:rPr lang="ru-RU" sz="2200" dirty="0"/>
              <a:t>При проведении игры необходимо сохранить все структурные элементы, поскольку именно с их помощью решаются дидактические задачи.</a:t>
            </a:r>
          </a:p>
          <a:p>
            <a:endParaRPr lang="ru-RU" sz="2200" dirty="0"/>
          </a:p>
          <a:p>
            <a:r>
              <a:rPr lang="ru-RU" sz="2200" dirty="0"/>
              <a:t>Таким образом, дидактическая игра – это игра только для ребенка. Для взрослого она – способ обучения. В дидактической игре усвоение знаний выступает как побочный эффект. Цель дидактических игр - облегчить переход к учебе.</a:t>
            </a:r>
          </a:p>
          <a:p>
            <a:endParaRPr lang="ru-RU" sz="2200" dirty="0"/>
          </a:p>
          <a:p>
            <a:r>
              <a:rPr lang="ru-RU" sz="2200" dirty="0"/>
              <a:t>Дидактические игры очень хорошо уживаются с “серьезным” учением. Включение в урок дидактических игр и игровых моментов делает процесс обучения интересным и занимательным, создает у детей бодрое рабочее настроение, облегчает преодоление трудностей в усвоении учебного материала.</a:t>
            </a:r>
          </a:p>
          <a:p>
            <a:endParaRPr lang="ru-RU" dirty="0"/>
          </a:p>
        </p:txBody>
      </p:sp>
      <p:sp>
        <p:nvSpPr>
          <p:cNvPr id="3" name="Номер слайда 2"/>
          <p:cNvSpPr>
            <a:spLocks noGrp="1"/>
          </p:cNvSpPr>
          <p:nvPr>
            <p:ph type="sldNum" sz="quarter" idx="15"/>
          </p:nvPr>
        </p:nvSpPr>
        <p:spPr/>
        <p:txBody>
          <a:bodyPr/>
          <a:lstStyle/>
          <a:p>
            <a:fld id="{B657F442-5660-41CA-A484-1B44EF128213}" type="slidenum">
              <a:rPr lang="ru-RU" smtClean="0"/>
              <a:pPr/>
              <a:t>12</a:t>
            </a:fld>
            <a:endParaRPr lang="ru-RU"/>
          </a:p>
        </p:txBody>
      </p:sp>
    </p:spTree>
    <p:extLst>
      <p:ext uri="{BB962C8B-B14F-4D97-AF65-F5344CB8AC3E}">
        <p14:creationId xmlns="" xmlns:p14="http://schemas.microsoft.com/office/powerpoint/2010/main" val="2314206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60648"/>
            <a:ext cx="8229600" cy="6264696"/>
          </a:xfrm>
        </p:spPr>
        <p:txBody>
          <a:bodyPr/>
          <a:lstStyle/>
          <a:p>
            <a:r>
              <a:rPr lang="ru-RU" dirty="0">
                <a:solidFill>
                  <a:srgbClr val="C00000"/>
                </a:solidFill>
              </a:rPr>
              <a:t>Дидактические игры для обучения математике </a:t>
            </a:r>
            <a:r>
              <a:rPr lang="ru-RU" dirty="0" smtClean="0">
                <a:solidFill>
                  <a:srgbClr val="C00000"/>
                </a:solidFill>
              </a:rPr>
              <a:t>дошкольников.</a:t>
            </a:r>
          </a:p>
          <a:p>
            <a:r>
              <a:rPr lang="ru-RU" sz="2000" dirty="0"/>
              <a:t>Дидактические игры по формированию математических представлений условно делятся на следующие группы:</a:t>
            </a:r>
            <a:endParaRPr lang="ru-RU" sz="2000" dirty="0" smtClean="0"/>
          </a:p>
          <a:p>
            <a:endParaRPr lang="ru-RU" dirty="0"/>
          </a:p>
        </p:txBody>
      </p:sp>
      <p:sp>
        <p:nvSpPr>
          <p:cNvPr id="3" name="Номер слайда 2"/>
          <p:cNvSpPr>
            <a:spLocks noGrp="1"/>
          </p:cNvSpPr>
          <p:nvPr>
            <p:ph type="sldNum" sz="quarter" idx="15"/>
          </p:nvPr>
        </p:nvSpPr>
        <p:spPr/>
        <p:txBody>
          <a:bodyPr/>
          <a:lstStyle/>
          <a:p>
            <a:fld id="{B657F442-5660-41CA-A484-1B44EF128213}" type="slidenum">
              <a:rPr lang="ru-RU" smtClean="0"/>
              <a:pPr/>
              <a:t>13</a:t>
            </a:fld>
            <a:endParaRPr lang="ru-RU"/>
          </a:p>
        </p:txBody>
      </p:sp>
      <p:sp>
        <p:nvSpPr>
          <p:cNvPr id="6" name="Прямоугольник 5"/>
          <p:cNvSpPr/>
          <p:nvPr/>
        </p:nvSpPr>
        <p:spPr>
          <a:xfrm>
            <a:off x="427547" y="2144428"/>
            <a:ext cx="2736304" cy="93610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u-RU" dirty="0" smtClean="0">
                <a:solidFill>
                  <a:schemeClr val="bg1"/>
                </a:solidFill>
              </a:rPr>
              <a:t>1.Игры </a:t>
            </a:r>
            <a:r>
              <a:rPr lang="ru-RU" dirty="0">
                <a:solidFill>
                  <a:schemeClr val="bg1"/>
                </a:solidFill>
              </a:rPr>
              <a:t>с цифрами и числами</a:t>
            </a:r>
          </a:p>
        </p:txBody>
      </p:sp>
      <p:sp>
        <p:nvSpPr>
          <p:cNvPr id="7" name="Прямоугольник 6"/>
          <p:cNvSpPr/>
          <p:nvPr/>
        </p:nvSpPr>
        <p:spPr>
          <a:xfrm>
            <a:off x="5508104" y="2132856"/>
            <a:ext cx="3024336" cy="93610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ru-RU" dirty="0" smtClean="0">
                <a:solidFill>
                  <a:schemeClr val="bg1"/>
                </a:solidFill>
              </a:rPr>
              <a:t>4.Игры </a:t>
            </a:r>
            <a:r>
              <a:rPr lang="ru-RU" dirty="0">
                <a:solidFill>
                  <a:schemeClr val="bg1"/>
                </a:solidFill>
              </a:rPr>
              <a:t>с геометрическими фигурами</a:t>
            </a:r>
          </a:p>
        </p:txBody>
      </p:sp>
      <p:sp>
        <p:nvSpPr>
          <p:cNvPr id="8" name="Прямоугольник 7"/>
          <p:cNvSpPr/>
          <p:nvPr/>
        </p:nvSpPr>
        <p:spPr>
          <a:xfrm>
            <a:off x="2843808" y="3452144"/>
            <a:ext cx="3024336" cy="108012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ru-RU" dirty="0" smtClean="0">
                <a:solidFill>
                  <a:schemeClr val="bg1"/>
                </a:solidFill>
              </a:rPr>
              <a:t>2.Игры </a:t>
            </a:r>
            <a:r>
              <a:rPr lang="ru-RU" dirty="0">
                <a:solidFill>
                  <a:schemeClr val="bg1"/>
                </a:solidFill>
              </a:rPr>
              <a:t>путешествие во времени</a:t>
            </a:r>
          </a:p>
        </p:txBody>
      </p:sp>
      <p:sp>
        <p:nvSpPr>
          <p:cNvPr id="9" name="Прямоугольник 8"/>
          <p:cNvSpPr/>
          <p:nvPr/>
        </p:nvSpPr>
        <p:spPr>
          <a:xfrm>
            <a:off x="467544" y="4869160"/>
            <a:ext cx="2736304" cy="108012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ru-RU" dirty="0" smtClean="0">
                <a:solidFill>
                  <a:schemeClr val="bg1"/>
                </a:solidFill>
              </a:rPr>
              <a:t>3.Игры </a:t>
            </a:r>
            <a:r>
              <a:rPr lang="ru-RU" dirty="0">
                <a:solidFill>
                  <a:schemeClr val="bg1"/>
                </a:solidFill>
              </a:rPr>
              <a:t>на ориентирование в пространстве</a:t>
            </a:r>
          </a:p>
        </p:txBody>
      </p:sp>
      <p:sp>
        <p:nvSpPr>
          <p:cNvPr id="10" name="Прямоугольник 9"/>
          <p:cNvSpPr/>
          <p:nvPr/>
        </p:nvSpPr>
        <p:spPr>
          <a:xfrm>
            <a:off x="5508104" y="4869160"/>
            <a:ext cx="3024336" cy="108012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ru-RU" dirty="0" smtClean="0">
                <a:solidFill>
                  <a:schemeClr val="bg1"/>
                </a:solidFill>
              </a:rPr>
              <a:t>5.Игры </a:t>
            </a:r>
            <a:r>
              <a:rPr lang="ru-RU" dirty="0">
                <a:solidFill>
                  <a:schemeClr val="bg1"/>
                </a:solidFill>
              </a:rPr>
              <a:t>на логическое мышление</a:t>
            </a:r>
          </a:p>
        </p:txBody>
      </p:sp>
      <p:cxnSp>
        <p:nvCxnSpPr>
          <p:cNvPr id="12" name="Прямая соединительная линия 11"/>
          <p:cNvCxnSpPr/>
          <p:nvPr/>
        </p:nvCxnSpPr>
        <p:spPr>
          <a:xfrm>
            <a:off x="4211960" y="1772816"/>
            <a:ext cx="2952328" cy="385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201998" y="1772816"/>
            <a:ext cx="9962" cy="1679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a:endCxn id="6" idx="0"/>
          </p:cNvCxnSpPr>
          <p:nvPr/>
        </p:nvCxnSpPr>
        <p:spPr>
          <a:xfrm flipH="1">
            <a:off x="1795699" y="1784388"/>
            <a:ext cx="2376264"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a:endCxn id="9" idx="0"/>
          </p:cNvCxnSpPr>
          <p:nvPr/>
        </p:nvCxnSpPr>
        <p:spPr>
          <a:xfrm flipH="1">
            <a:off x="1835696" y="1772816"/>
            <a:ext cx="2366302" cy="30963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a:off x="4211960" y="1772816"/>
            <a:ext cx="2952328" cy="316835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896921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 xmlns:p14="http://schemas.microsoft.com/office/powerpoint/2010/main" val="1839635646"/>
              </p:ext>
            </p:extLst>
          </p:nvPr>
        </p:nvGraphicFramePr>
        <p:xfrm>
          <a:off x="323528" y="332656"/>
          <a:ext cx="8642350" cy="6339840"/>
        </p:xfrm>
        <a:graphic>
          <a:graphicData uri="http://schemas.openxmlformats.org/drawingml/2006/table">
            <a:tbl>
              <a:tblPr firstRow="1" bandRow="1">
                <a:tableStyleId>{5C22544A-7EE6-4342-B048-85BDC9FD1C3A}</a:tableStyleId>
              </a:tblPr>
              <a:tblGrid>
                <a:gridCol w="2736304"/>
                <a:gridCol w="5906046"/>
              </a:tblGrid>
              <a:tr h="6120680">
                <a:tc>
                  <a:txBody>
                    <a:bodyPr/>
                    <a:lstStyle/>
                    <a:p>
                      <a:endParaRPr lang="ru-RU" dirty="0" smtClean="0"/>
                    </a:p>
                    <a:p>
                      <a:endParaRPr lang="ru-RU" dirty="0" smtClean="0"/>
                    </a:p>
                    <a:p>
                      <a:endParaRPr lang="ru-RU" dirty="0" smtClean="0"/>
                    </a:p>
                    <a:p>
                      <a:r>
                        <a:rPr lang="ru-RU" sz="2000" b="1" dirty="0" smtClean="0">
                          <a:solidFill>
                            <a:schemeClr val="bg1"/>
                          </a:solidFill>
                        </a:rPr>
                        <a:t>1.</a:t>
                      </a:r>
                      <a:r>
                        <a:rPr lang="ru-RU" dirty="0" smtClean="0"/>
                        <a:t> </a:t>
                      </a:r>
                      <a:r>
                        <a:rPr lang="ru-RU" dirty="0" smtClean="0">
                          <a:solidFill>
                            <a:schemeClr val="bg1"/>
                          </a:solidFill>
                        </a:rPr>
                        <a:t>Игры с цифрами и числами</a:t>
                      </a:r>
                      <a:endParaRPr lang="ru-RU" dirty="0">
                        <a:solidFill>
                          <a:schemeClr val="bg1"/>
                        </a:solidFill>
                      </a:endParaRPr>
                    </a:p>
                  </a:txBody>
                  <a:tcPr/>
                </a:tc>
                <a:tc>
                  <a:txBody>
                    <a:bodyPr/>
                    <a:lstStyle/>
                    <a:p>
                      <a:r>
                        <a:rPr lang="ru-RU" dirty="0" smtClean="0"/>
                        <a:t> </a:t>
                      </a:r>
                      <a:r>
                        <a:rPr lang="ru-RU" sz="1400" b="0" dirty="0" smtClean="0">
                          <a:solidFill>
                            <a:schemeClr val="bg1"/>
                          </a:solidFill>
                        </a:rPr>
                        <a:t>Обучение детей счету в прямом и обратном порядке. Используя сказочный сюжет детей знакомят с образованием всех чисел в пределах 10, путем сравнивания равных и неравных групп предметов. Сравниваются две группы предметов, расположенные то на нижней, то на верхней полоске счетной линейки. Это делается для того, чтобы у детей не возникало ошибочное представление о том, что большее число всегда находится на верхней полосе, а меньшее на – нижней.</a:t>
                      </a:r>
                    </a:p>
                    <a:p>
                      <a:r>
                        <a:rPr lang="ru-RU" sz="1400" b="0" dirty="0" smtClean="0">
                          <a:solidFill>
                            <a:schemeClr val="bg1"/>
                          </a:solidFill>
                        </a:rPr>
                        <a:t>Играя в такие дидактические игры как "Какой цифры не стало?", "Сколько?", "Путаница?", "Исправь ошибку", "Убираем цифры", "Назови соседей", дети учатся свободно оперировать числами в пределах 10 и сопровождать словами свои действия.</a:t>
                      </a:r>
                    </a:p>
                    <a:p>
                      <a:r>
                        <a:rPr lang="ru-RU" sz="1400" b="0" dirty="0" smtClean="0">
                          <a:solidFill>
                            <a:schemeClr val="bg1"/>
                          </a:solidFill>
                        </a:rPr>
                        <a:t>Дидактические игры, такие как "Задумай число", "Число как тебя зовут?", "Составь табличку", "Составь цифру", "Кто первый назовет, которой игрушки не стало?" и многие другие используются на занятиях в свободное время, с целью развития у детей внимания, памяти, мышления.</a:t>
                      </a:r>
                    </a:p>
                    <a:p>
                      <a:r>
                        <a:rPr lang="ru-RU" sz="1400" b="0" dirty="0" smtClean="0">
                          <a:solidFill>
                            <a:schemeClr val="bg1"/>
                          </a:solidFill>
                        </a:rPr>
                        <a:t>Игра "Считай не ошибись!", помогает усвоению порядка следования чисел натурального ряда, упражнения в прямом и обратном счете. В игре используется мяч. Дети встают полукругом. Перед началом игры воспитателем задается вопрос, в каком порядке (прямом или обратном) считать. Затем бросается мяч и называется число. Тот, кто поймал мяч, продолжает считать дальше, Игра проходит в быстром темпе, задания повторяются многократно, чтобы дать возможность как можно большему количеству детей принять в ней участие. Такое разнообразие дидактических игр, упражнений, используемых на занятиях и в свободное время, помогает детям усвоить программный материал. Для подкрепления порядкового счета помогают таблицы, со сказочными героями, направляющимися к Вини – Пуху в гости. Кто будет первый? Кто идет второй и т.д.</a:t>
                      </a:r>
                      <a:endParaRPr lang="ru-RU" sz="1400" b="0" dirty="0">
                        <a:solidFill>
                          <a:schemeClr val="bg1"/>
                        </a:solidFill>
                      </a:endParaRPr>
                    </a:p>
                  </a:txBody>
                  <a:tcPr/>
                </a:tc>
              </a:tr>
            </a:tbl>
          </a:graphicData>
        </a:graphic>
      </p:graphicFrame>
      <p:sp>
        <p:nvSpPr>
          <p:cNvPr id="3" name="Номер слайда 2"/>
          <p:cNvSpPr>
            <a:spLocks noGrp="1"/>
          </p:cNvSpPr>
          <p:nvPr>
            <p:ph type="sldNum" sz="quarter" idx="15"/>
          </p:nvPr>
        </p:nvSpPr>
        <p:spPr/>
        <p:txBody>
          <a:bodyPr/>
          <a:lstStyle/>
          <a:p>
            <a:fld id="{B657F442-5660-41CA-A484-1B44EF128213}" type="slidenum">
              <a:rPr lang="ru-RU" smtClean="0"/>
              <a:pPr/>
              <a:t>14</a:t>
            </a:fld>
            <a:endParaRPr lang="ru-RU"/>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1560" y="2780928"/>
            <a:ext cx="2088232" cy="2808312"/>
          </a:xfrm>
          <a:prstGeom prst="rect">
            <a:avLst/>
          </a:prstGeom>
          <a:ln/>
        </p:spPr>
        <p:style>
          <a:lnRef idx="2">
            <a:schemeClr val="dk1"/>
          </a:lnRef>
          <a:fillRef idx="1">
            <a:schemeClr val="lt1"/>
          </a:fillRef>
          <a:effectRef idx="0">
            <a:schemeClr val="dk1"/>
          </a:effectRef>
          <a:fontRef idx="minor">
            <a:schemeClr val="dk1"/>
          </a:fontRef>
        </p:style>
      </p:pic>
    </p:spTree>
    <p:extLst>
      <p:ext uri="{BB962C8B-B14F-4D97-AF65-F5344CB8AC3E}">
        <p14:creationId xmlns="" xmlns:p14="http://schemas.microsoft.com/office/powerpoint/2010/main" val="3027216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 xmlns:p14="http://schemas.microsoft.com/office/powerpoint/2010/main" val="770919595"/>
              </p:ext>
            </p:extLst>
          </p:nvPr>
        </p:nvGraphicFramePr>
        <p:xfrm>
          <a:off x="457200" y="260350"/>
          <a:ext cx="8229600" cy="6264994"/>
        </p:xfrm>
        <a:graphic>
          <a:graphicData uri="http://schemas.openxmlformats.org/drawingml/2006/table">
            <a:tbl>
              <a:tblPr firstRow="1" bandRow="1">
                <a:tableStyleId>{5C22544A-7EE6-4342-B048-85BDC9FD1C3A}</a:tableStyleId>
              </a:tblPr>
              <a:tblGrid>
                <a:gridCol w="2890664"/>
                <a:gridCol w="5338936"/>
              </a:tblGrid>
              <a:tr h="6264994">
                <a:tc>
                  <a:txBody>
                    <a:bodyPr/>
                    <a:lstStyle/>
                    <a:p>
                      <a:endParaRPr lang="ru-RU" dirty="0" smtClean="0"/>
                    </a:p>
                    <a:p>
                      <a:endParaRPr lang="ru-RU" dirty="0" smtClean="0"/>
                    </a:p>
                    <a:p>
                      <a:endParaRPr lang="ru-RU" dirty="0" smtClean="0"/>
                    </a:p>
                    <a:p>
                      <a:endParaRPr lang="ru-RU" dirty="0" smtClean="0"/>
                    </a:p>
                    <a:p>
                      <a:r>
                        <a:rPr lang="ru-RU" sz="2400" b="1" dirty="0" smtClean="0">
                          <a:solidFill>
                            <a:schemeClr val="bg1"/>
                          </a:solidFill>
                        </a:rPr>
                        <a:t>2</a:t>
                      </a:r>
                      <a:r>
                        <a:rPr lang="ru-RU" sz="2000" b="1" dirty="0" smtClean="0">
                          <a:solidFill>
                            <a:schemeClr val="bg1"/>
                          </a:solidFill>
                        </a:rPr>
                        <a:t>. Игры путешествие во времени</a:t>
                      </a:r>
                      <a:endParaRPr lang="ru-RU" sz="2000" b="1" dirty="0">
                        <a:solidFill>
                          <a:schemeClr val="bg1"/>
                        </a:solidFill>
                      </a:endParaRPr>
                    </a:p>
                  </a:txBody>
                  <a:tcPr/>
                </a:tc>
                <a:tc>
                  <a:txBody>
                    <a:bodyPr/>
                    <a:lstStyle/>
                    <a:p>
                      <a:r>
                        <a:rPr lang="ru-RU" sz="1400" b="0" dirty="0" smtClean="0">
                          <a:solidFill>
                            <a:schemeClr val="bg1"/>
                          </a:solidFill>
                        </a:rPr>
                        <a:t>Служит для знакомства детей с днями недели. Объясняется, что каждый день недели имеет свое название. Для того, чтобы дети лучше запоминали название дней недели, они обозначаются кружочками разного цвета. Наблюдение проводится несколько недель, обозначая кружочками каждый день. Это делается специально для того, чтобы дети смогли самостоятельно сделать вывод, что последовательность дней недели неизменна. Детям рассказывается о том, что в названии дней недели угадывается, какой день недели по счету: понедельник – первый день после окончания недели, вторник- второй день, среда – середина недели, четверг – четвертый день, пятница – пятый. После такой беседы предлагаются игры с целью закрепления названий дней недели и их последовательности. Дети с удовольствием играют в игру "Живая неделя." Для игры вызываются к доске 7 детей, пересчитываются по порядку и получают кружочки разного цвета, обозначающие дни недели. Дети выстраиваются в такой последовательности, как по порядку идут дни недели. Например, первый ребенок с желтым кружочком в руках, обозначающий первый день недели – понедельник и т.д.</a:t>
                      </a:r>
                    </a:p>
                    <a:p>
                      <a:endParaRPr lang="ru-RU" sz="1400" b="0" dirty="0" smtClean="0">
                        <a:solidFill>
                          <a:schemeClr val="bg1"/>
                        </a:solidFill>
                      </a:endParaRPr>
                    </a:p>
                    <a:p>
                      <a:r>
                        <a:rPr lang="ru-RU" sz="1400" b="0" dirty="0" smtClean="0">
                          <a:solidFill>
                            <a:schemeClr val="bg1"/>
                          </a:solidFill>
                        </a:rPr>
                        <a:t>Затем игра усложняется. Дети строятся с любого другого дня недели. В дальнейшем, можно использовать следующие игры "Назови скорее", "Дни недели", "Назови пропущенное слово", "Круглый год", "Двенадцать месяцев", которые помогают детям быстро запомнить название дней недели и название месяцев, их последовательность.</a:t>
                      </a:r>
                      <a:endParaRPr lang="ru-RU" sz="1400" b="0" dirty="0">
                        <a:solidFill>
                          <a:schemeClr val="bg1"/>
                        </a:solidFill>
                      </a:endParaRPr>
                    </a:p>
                  </a:txBody>
                  <a:tcPr/>
                </a:tc>
              </a:tr>
            </a:tbl>
          </a:graphicData>
        </a:graphic>
      </p:graphicFrame>
      <p:sp>
        <p:nvSpPr>
          <p:cNvPr id="3" name="Номер слайда 2"/>
          <p:cNvSpPr>
            <a:spLocks noGrp="1"/>
          </p:cNvSpPr>
          <p:nvPr>
            <p:ph type="sldNum" sz="quarter" idx="15"/>
          </p:nvPr>
        </p:nvSpPr>
        <p:spPr/>
        <p:txBody>
          <a:bodyPr/>
          <a:lstStyle/>
          <a:p>
            <a:fld id="{B657F442-5660-41CA-A484-1B44EF128213}" type="slidenum">
              <a:rPr lang="ru-RU" smtClean="0"/>
              <a:pPr/>
              <a:t>15</a:t>
            </a:fld>
            <a:endParaRPr lang="ru-RU"/>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3568" y="2780928"/>
            <a:ext cx="2448272" cy="2664296"/>
          </a:xfrm>
          <a:prstGeom prst="rect">
            <a:avLst/>
          </a:prstGeom>
          <a:ln/>
        </p:spPr>
        <p:style>
          <a:lnRef idx="2">
            <a:schemeClr val="dk1"/>
          </a:lnRef>
          <a:fillRef idx="1">
            <a:schemeClr val="lt1"/>
          </a:fillRef>
          <a:effectRef idx="0">
            <a:schemeClr val="dk1"/>
          </a:effectRef>
          <a:fontRef idx="minor">
            <a:schemeClr val="dk1"/>
          </a:fontRef>
        </p:style>
      </p:pic>
    </p:spTree>
    <p:extLst>
      <p:ext uri="{BB962C8B-B14F-4D97-AF65-F5344CB8AC3E}">
        <p14:creationId xmlns="" xmlns:p14="http://schemas.microsoft.com/office/powerpoint/2010/main" val="11316374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 xmlns:p14="http://schemas.microsoft.com/office/powerpoint/2010/main" val="181932203"/>
              </p:ext>
            </p:extLst>
          </p:nvPr>
        </p:nvGraphicFramePr>
        <p:xfrm>
          <a:off x="250825" y="188912"/>
          <a:ext cx="8713788" cy="6336431"/>
        </p:xfrm>
        <a:graphic>
          <a:graphicData uri="http://schemas.openxmlformats.org/drawingml/2006/table">
            <a:tbl>
              <a:tblPr firstRow="1" bandRow="1">
                <a:tableStyleId>{5C22544A-7EE6-4342-B048-85BDC9FD1C3A}</a:tableStyleId>
              </a:tblPr>
              <a:tblGrid>
                <a:gridCol w="2736999"/>
                <a:gridCol w="5976789"/>
              </a:tblGrid>
              <a:tr h="6336431">
                <a:tc>
                  <a:txBody>
                    <a:bodyPr/>
                    <a:lstStyle/>
                    <a:p>
                      <a:endParaRPr lang="ru-RU" dirty="0" smtClean="0"/>
                    </a:p>
                    <a:p>
                      <a:endParaRPr lang="ru-RU" dirty="0" smtClean="0"/>
                    </a:p>
                    <a:p>
                      <a:endParaRPr lang="ru-RU" dirty="0" smtClean="0"/>
                    </a:p>
                    <a:p>
                      <a:r>
                        <a:rPr lang="ru-RU" sz="2000" b="1" dirty="0" smtClean="0">
                          <a:solidFill>
                            <a:schemeClr val="bg1"/>
                          </a:solidFill>
                        </a:rPr>
                        <a:t>3.Игры на ориентирование в пространстве</a:t>
                      </a:r>
                      <a:endParaRPr lang="ru-RU" sz="2000" b="1" dirty="0">
                        <a:solidFill>
                          <a:schemeClr val="bg1"/>
                        </a:solidFill>
                      </a:endParaRPr>
                    </a:p>
                  </a:txBody>
                  <a:tcPr/>
                </a:tc>
                <a:tc>
                  <a:txBody>
                    <a:bodyPr/>
                    <a:lstStyle/>
                    <a:p>
                      <a:r>
                        <a:rPr lang="ru-RU" sz="1400" b="0" dirty="0" smtClean="0">
                          <a:solidFill>
                            <a:schemeClr val="bg1"/>
                          </a:solidFill>
                        </a:rPr>
                        <a:t>Пространственные представления детей постоянно расширяются и закрепляются в процессе всех видов деятельности. Задачей педагога является научить детей ориентироваться в специально созданных пространственных ситуациях и определять свое место по заданному условию. При помощи дидактических игр и упражнений дети овладевают умением определять словом положение того или иного предмета по отношению к другому. Например, справа от куклы стоит заяц, слева от куклы – пирамида и т.д. Выбирается ребенок и игрушка прячется по отношению к нему (за спину, справа, слева и т.д.). Это вызывает интерес у детей и организовывает их на занятие. Для того, чтобы заинтересовать детей, чтобы результат был лучше, используются предметные игры с появлением какого-либо сказочного героя. Например, игра "Найди игрушку", - "Ночью, когда в группе никого не было" – говорится детям, – "к нам прилетал </a:t>
                      </a:r>
                      <a:r>
                        <a:rPr lang="ru-RU" sz="1400" b="0" dirty="0" err="1" smtClean="0">
                          <a:solidFill>
                            <a:schemeClr val="bg1"/>
                          </a:solidFill>
                        </a:rPr>
                        <a:t>Карлсон</a:t>
                      </a:r>
                      <a:r>
                        <a:rPr lang="ru-RU" sz="1400" b="0" dirty="0" smtClean="0">
                          <a:solidFill>
                            <a:schemeClr val="bg1"/>
                          </a:solidFill>
                        </a:rPr>
                        <a:t> и принес в подарок игрушки. </a:t>
                      </a:r>
                      <a:r>
                        <a:rPr lang="ru-RU" sz="1400" b="0" dirty="0" err="1" smtClean="0">
                          <a:solidFill>
                            <a:schemeClr val="bg1"/>
                          </a:solidFill>
                        </a:rPr>
                        <a:t>Карлсон</a:t>
                      </a:r>
                      <a:r>
                        <a:rPr lang="ru-RU" sz="1400" b="0" dirty="0" smtClean="0">
                          <a:solidFill>
                            <a:schemeClr val="bg1"/>
                          </a:solidFill>
                        </a:rPr>
                        <a:t> любит шутить, поэтому он спрятал игрушки, а в письме написал как их можно найти." Затем распечатывается письмо, в котором написано: "Надо встать перед столом воспитателя, пройти 3 шага вправо и т.д. ". Дети выполняют задание, находят игрушку. Затем, задание усложняется – т.е. в письме дается не описание местонахождения игрушки, а только схема. По схеме дети должны определить, где находится спрятанный предмет. Существует множество игр, упражнений, способствующих развитию пространственного ориентирования у детей: "Найди похожую", "Расскажи про свой узор", "Мастерская ковров", "Художник", "Путешествие по комнате" и многие другие игры. Играя в рассмотренные игры дети учатся употреблять слова для обозначения положения предметов.</a:t>
                      </a:r>
                      <a:endParaRPr lang="ru-RU" sz="1400" b="0" dirty="0">
                        <a:solidFill>
                          <a:schemeClr val="bg1"/>
                        </a:solidFill>
                      </a:endParaRPr>
                    </a:p>
                  </a:txBody>
                  <a:tcPr/>
                </a:tc>
              </a:tr>
            </a:tbl>
          </a:graphicData>
        </a:graphic>
      </p:graphicFrame>
      <p:sp>
        <p:nvSpPr>
          <p:cNvPr id="3" name="Номер слайда 2"/>
          <p:cNvSpPr>
            <a:spLocks noGrp="1"/>
          </p:cNvSpPr>
          <p:nvPr>
            <p:ph type="sldNum" sz="quarter" idx="15"/>
          </p:nvPr>
        </p:nvSpPr>
        <p:spPr/>
        <p:txBody>
          <a:bodyPr/>
          <a:lstStyle/>
          <a:p>
            <a:fld id="{B657F442-5660-41CA-A484-1B44EF128213}" type="slidenum">
              <a:rPr lang="ru-RU" smtClean="0"/>
              <a:pPr/>
              <a:t>16</a:t>
            </a:fld>
            <a:endParaRPr lang="ru-RU"/>
          </a:p>
        </p:txBody>
      </p:sp>
      <p:pic>
        <p:nvPicPr>
          <p:cNvPr id="512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7544" y="2780928"/>
            <a:ext cx="2088232" cy="2880320"/>
          </a:xfrm>
          <a:prstGeom prst="rect">
            <a:avLst/>
          </a:prstGeom>
          <a:ln/>
        </p:spPr>
        <p:style>
          <a:lnRef idx="2">
            <a:schemeClr val="dk1"/>
          </a:lnRef>
          <a:fillRef idx="1">
            <a:schemeClr val="lt1"/>
          </a:fillRef>
          <a:effectRef idx="0">
            <a:schemeClr val="dk1"/>
          </a:effectRef>
          <a:fontRef idx="minor">
            <a:schemeClr val="dk1"/>
          </a:fontRef>
        </p:style>
      </p:pic>
    </p:spTree>
    <p:extLst>
      <p:ext uri="{BB962C8B-B14F-4D97-AF65-F5344CB8AC3E}">
        <p14:creationId xmlns="" xmlns:p14="http://schemas.microsoft.com/office/powerpoint/2010/main" val="6244075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 xmlns:p14="http://schemas.microsoft.com/office/powerpoint/2010/main" val="3541122487"/>
              </p:ext>
            </p:extLst>
          </p:nvPr>
        </p:nvGraphicFramePr>
        <p:xfrm>
          <a:off x="323850" y="188912"/>
          <a:ext cx="8496300" cy="6336431"/>
        </p:xfrm>
        <a:graphic>
          <a:graphicData uri="http://schemas.openxmlformats.org/drawingml/2006/table">
            <a:tbl>
              <a:tblPr firstRow="1" bandRow="1">
                <a:tableStyleId>{5C22544A-7EE6-4342-B048-85BDC9FD1C3A}</a:tableStyleId>
              </a:tblPr>
              <a:tblGrid>
                <a:gridCol w="2663974"/>
                <a:gridCol w="5832326"/>
              </a:tblGrid>
              <a:tr h="6336431">
                <a:tc>
                  <a:txBody>
                    <a:bodyPr/>
                    <a:lstStyle/>
                    <a:p>
                      <a:endParaRPr lang="ru-RU" dirty="0" smtClean="0"/>
                    </a:p>
                    <a:p>
                      <a:endParaRPr lang="ru-RU" dirty="0" smtClean="0"/>
                    </a:p>
                    <a:p>
                      <a:endParaRPr lang="ru-RU" dirty="0" smtClean="0"/>
                    </a:p>
                    <a:p>
                      <a:r>
                        <a:rPr lang="ru-RU" sz="2000" dirty="0" smtClean="0">
                          <a:solidFill>
                            <a:schemeClr val="bg1"/>
                          </a:solidFill>
                        </a:rPr>
                        <a:t>4. Игры с геометрическими фигурами</a:t>
                      </a:r>
                      <a:endParaRPr lang="ru-RU" sz="2000" dirty="0">
                        <a:solidFill>
                          <a:schemeClr val="bg1"/>
                        </a:solidFill>
                      </a:endParaRPr>
                    </a:p>
                  </a:txBody>
                  <a:tcPr/>
                </a:tc>
                <a:tc>
                  <a:txBody>
                    <a:bodyPr/>
                    <a:lstStyle/>
                    <a:p>
                      <a:r>
                        <a:rPr lang="ru-RU" sz="1400" b="0" dirty="0" smtClean="0">
                          <a:solidFill>
                            <a:schemeClr val="bg1"/>
                          </a:solidFill>
                        </a:rPr>
                        <a:t>Для закрепления знаний о форме геометрических фигур детям предлагается узнать в окружающих предметах форму круга, треугольника, квадрата. Например, спрашивается: "Какую геометрическую фигуру напоминает дно тарелки?" ( поверхность крышки стола, лист бумаги т.д.). Проводится игра типа "Лото". Детям предлагаются картинки ( по 3-4 шт. на каждого), на которых они отыскивают фигуру, подобную той, которая демонстрируется. Затем, предлагается детям назвать и рассказать, что они нашли. </a:t>
                      </a:r>
                    </a:p>
                    <a:p>
                      <a:r>
                        <a:rPr lang="ru-RU" sz="1400" b="0" dirty="0" smtClean="0">
                          <a:solidFill>
                            <a:schemeClr val="bg1"/>
                          </a:solidFill>
                        </a:rPr>
                        <a:t>Дидактическую игру "Геометрическая мозаика" можно использовать на занятиях и в свободное время, с целью закрепления знаний о геометрических фигурах, с целью развития внимания и воображения у детей. Перед началом игры дети делятся на две команды в соответствии с уровнем их умений и навыков. Командам даются задания разной сложности. Например:</a:t>
                      </a:r>
                    </a:p>
                    <a:p>
                      <a:r>
                        <a:rPr lang="ru-RU" sz="1400" b="0" dirty="0" smtClean="0">
                          <a:solidFill>
                            <a:schemeClr val="bg1"/>
                          </a:solidFill>
                        </a:rPr>
                        <a:t>Составление изображения предмета из геометрических фигур (работа по готовому расчлененному образцу)</a:t>
                      </a:r>
                    </a:p>
                    <a:p>
                      <a:r>
                        <a:rPr lang="ru-RU" sz="1400" b="0" dirty="0" smtClean="0">
                          <a:solidFill>
                            <a:schemeClr val="bg1"/>
                          </a:solidFill>
                        </a:rPr>
                        <a:t>Работа по условию (собрать фигуру человека, девочка в платье)</a:t>
                      </a:r>
                    </a:p>
                    <a:p>
                      <a:r>
                        <a:rPr lang="ru-RU" sz="1400" b="0" dirty="0" smtClean="0">
                          <a:solidFill>
                            <a:schemeClr val="bg1"/>
                          </a:solidFill>
                        </a:rPr>
                        <a:t>Работа по собственному замыслу (просто человека)</a:t>
                      </a:r>
                    </a:p>
                    <a:p>
                      <a:r>
                        <a:rPr lang="ru-RU" sz="1400" b="0" dirty="0" smtClean="0">
                          <a:solidFill>
                            <a:schemeClr val="bg1"/>
                          </a:solidFill>
                        </a:rPr>
                        <a:t>Каждая команда получает одинаковые наборы геометрических фигур. Дети самостоятельно договариваются о способах выполнения задания, о порядке работы. Каждый играющий в команде по очереди участвует в преобразовании геометрической фигуры, добавляя свой элемент, составляя отдельный элемент предмета из нескольких фигур. В заключении дети анализируют свои фигуры, находят сходства и различия в решении конструктивного замысла. Использование данных дидактических игр способствует закреплению у детей памяти, внимания, мышления.</a:t>
                      </a:r>
                      <a:endParaRPr lang="ru-RU" sz="1400" b="0" dirty="0">
                        <a:solidFill>
                          <a:schemeClr val="bg1"/>
                        </a:solidFill>
                      </a:endParaRPr>
                    </a:p>
                  </a:txBody>
                  <a:tcPr/>
                </a:tc>
              </a:tr>
            </a:tbl>
          </a:graphicData>
        </a:graphic>
      </p:graphicFrame>
      <p:sp>
        <p:nvSpPr>
          <p:cNvPr id="3" name="Номер слайда 2"/>
          <p:cNvSpPr>
            <a:spLocks noGrp="1"/>
          </p:cNvSpPr>
          <p:nvPr>
            <p:ph type="sldNum" sz="quarter" idx="15"/>
          </p:nvPr>
        </p:nvSpPr>
        <p:spPr/>
        <p:txBody>
          <a:bodyPr/>
          <a:lstStyle/>
          <a:p>
            <a:fld id="{B657F442-5660-41CA-A484-1B44EF128213}" type="slidenum">
              <a:rPr lang="ru-RU" smtClean="0"/>
              <a:pPr/>
              <a:t>17</a:t>
            </a:fld>
            <a:endParaRPr lang="ru-RU"/>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61675" y="3068126"/>
            <a:ext cx="2088232" cy="2592288"/>
          </a:xfrm>
          <a:prstGeom prst="rect">
            <a:avLst/>
          </a:prstGeom>
          <a:ln/>
        </p:spPr>
        <p:style>
          <a:lnRef idx="2">
            <a:schemeClr val="dk1"/>
          </a:lnRef>
          <a:fillRef idx="1">
            <a:schemeClr val="lt1"/>
          </a:fillRef>
          <a:effectRef idx="0">
            <a:schemeClr val="dk1"/>
          </a:effectRef>
          <a:fontRef idx="minor">
            <a:schemeClr val="dk1"/>
          </a:fontRef>
        </p:style>
      </p:pic>
    </p:spTree>
    <p:extLst>
      <p:ext uri="{BB962C8B-B14F-4D97-AF65-F5344CB8AC3E}">
        <p14:creationId xmlns="" xmlns:p14="http://schemas.microsoft.com/office/powerpoint/2010/main" val="31733894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 xmlns:p14="http://schemas.microsoft.com/office/powerpoint/2010/main" val="1274349476"/>
              </p:ext>
            </p:extLst>
          </p:nvPr>
        </p:nvGraphicFramePr>
        <p:xfrm>
          <a:off x="250825" y="188912"/>
          <a:ext cx="8642350" cy="6408439"/>
        </p:xfrm>
        <a:graphic>
          <a:graphicData uri="http://schemas.openxmlformats.org/drawingml/2006/table">
            <a:tbl>
              <a:tblPr firstRow="1" bandRow="1">
                <a:tableStyleId>{5C22544A-7EE6-4342-B048-85BDC9FD1C3A}</a:tableStyleId>
              </a:tblPr>
              <a:tblGrid>
                <a:gridCol w="2664991"/>
                <a:gridCol w="5977359"/>
              </a:tblGrid>
              <a:tr h="6408439">
                <a:tc>
                  <a:txBody>
                    <a:bodyPr/>
                    <a:lstStyle/>
                    <a:p>
                      <a:endParaRPr lang="ru-RU" dirty="0" smtClean="0"/>
                    </a:p>
                    <a:p>
                      <a:endParaRPr lang="ru-RU" dirty="0" smtClean="0"/>
                    </a:p>
                    <a:p>
                      <a:endParaRPr lang="ru-RU" dirty="0" smtClean="0"/>
                    </a:p>
                    <a:p>
                      <a:endParaRPr lang="ru-RU" dirty="0" smtClean="0"/>
                    </a:p>
                    <a:p>
                      <a:r>
                        <a:rPr lang="ru-RU" sz="2000" dirty="0" smtClean="0">
                          <a:solidFill>
                            <a:schemeClr val="bg1"/>
                          </a:solidFill>
                        </a:rPr>
                        <a:t>5. Игры на логическое мышление</a:t>
                      </a:r>
                      <a:endParaRPr lang="ru-RU" sz="2000" dirty="0">
                        <a:solidFill>
                          <a:schemeClr val="bg1"/>
                        </a:solidFill>
                      </a:endParaRPr>
                    </a:p>
                  </a:txBody>
                  <a:tcPr/>
                </a:tc>
                <a:tc>
                  <a:txBody>
                    <a:bodyPr/>
                    <a:lstStyle/>
                    <a:p>
                      <a:r>
                        <a:rPr lang="ru-RU" dirty="0" smtClean="0"/>
                        <a:t> </a:t>
                      </a:r>
                      <a:r>
                        <a:rPr lang="ru-RU" sz="1600" b="0" dirty="0" smtClean="0">
                          <a:solidFill>
                            <a:schemeClr val="bg1"/>
                          </a:solidFill>
                        </a:rPr>
                        <a:t>В дошкольном возрасте у детей начинают формироваться элементы логического мышления, т.е. формируется умение рассуждать, делать свои умозаключения. Существует множество дидактических игр и упражнений, которые влияют на развитие творческих способностей у детей, так как они оказывают действие на воображение и способствуют развитию нестандартного мышления у детей. Это такие игры как "Найди нестандартную фигуру, чем отличаются?", "Мельница", и другие. Они направлены на тренировку мышления при выполнении действий. </a:t>
                      </a:r>
                    </a:p>
                    <a:p>
                      <a:endParaRPr lang="ru-RU" sz="1600" b="0" dirty="0" smtClean="0">
                        <a:solidFill>
                          <a:schemeClr val="bg1"/>
                        </a:solidFill>
                      </a:endParaRPr>
                    </a:p>
                    <a:p>
                      <a:r>
                        <a:rPr lang="ru-RU" sz="1600" b="0" dirty="0" smtClean="0">
                          <a:solidFill>
                            <a:schemeClr val="bg1"/>
                          </a:solidFill>
                        </a:rPr>
                        <a:t>Это задания на нахождение пропущенной фигуры, продолжения ряды фигур, знаков, на поиск чисел. Знакомство с такими играми начинается с элементарных заданий на логическое мышление – цепочки закономерностей. В таких упражнениях идет чередование предметов или геометрических фигур. Детям предлагается продолжить ряд или найти пропущенный элемент. Кроме того даются задания такого характера: продолжить цепочку, чередуя в определенной последовательности квадраты, большие и маленькие круги желтого и красного цвета. После того, как дети научатся выполнять такие упражнения, задания для них усложняются. Предлагается выполнить задание, в котором необходимо чередовать предметы, учитывать одновременно цвет и величину.</a:t>
                      </a:r>
                      <a:endParaRPr lang="ru-RU" sz="1600" b="0" dirty="0">
                        <a:solidFill>
                          <a:schemeClr val="bg1"/>
                        </a:solidFill>
                      </a:endParaRPr>
                    </a:p>
                  </a:txBody>
                  <a:tcPr/>
                </a:tc>
              </a:tr>
            </a:tbl>
          </a:graphicData>
        </a:graphic>
      </p:graphicFrame>
      <p:sp>
        <p:nvSpPr>
          <p:cNvPr id="3" name="Номер слайда 2"/>
          <p:cNvSpPr>
            <a:spLocks noGrp="1"/>
          </p:cNvSpPr>
          <p:nvPr>
            <p:ph type="sldNum" sz="quarter" idx="15"/>
          </p:nvPr>
        </p:nvSpPr>
        <p:spPr/>
        <p:txBody>
          <a:bodyPr/>
          <a:lstStyle/>
          <a:p>
            <a:fld id="{B657F442-5660-41CA-A484-1B44EF128213}" type="slidenum">
              <a:rPr lang="ru-RU" smtClean="0"/>
              <a:pPr/>
              <a:t>18</a:t>
            </a:fld>
            <a:endParaRPr lang="ru-RU"/>
          </a:p>
        </p:txBody>
      </p:sp>
      <p:pic>
        <p:nvPicPr>
          <p:cNvPr id="409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552" y="3212976"/>
            <a:ext cx="2088232" cy="2376264"/>
          </a:xfrm>
          <a:prstGeom prst="rect">
            <a:avLst/>
          </a:prstGeom>
          <a:ln/>
        </p:spPr>
        <p:style>
          <a:lnRef idx="2">
            <a:schemeClr val="dk1"/>
          </a:lnRef>
          <a:fillRef idx="1">
            <a:schemeClr val="lt1"/>
          </a:fillRef>
          <a:effectRef idx="0">
            <a:schemeClr val="dk1"/>
          </a:effectRef>
          <a:fontRef idx="minor">
            <a:schemeClr val="dk1"/>
          </a:fontRef>
        </p:style>
      </p:pic>
    </p:spTree>
    <p:extLst>
      <p:ext uri="{BB962C8B-B14F-4D97-AF65-F5344CB8AC3E}">
        <p14:creationId xmlns="" xmlns:p14="http://schemas.microsoft.com/office/powerpoint/2010/main" val="1125461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sz="2000" dirty="0" smtClean="0"/>
              <a:t>Место дидактической игры в структуре занятия по математике определяется возрастом детей, целью, назначением, содержанием занятия. Она может быть использована в качестве учебного задания, упражнения, направленного на выполнение конкретной задачи формирования представлений.</a:t>
            </a:r>
          </a:p>
          <a:p>
            <a:r>
              <a:rPr lang="ru-RU" sz="2000" dirty="0" smtClean="0"/>
              <a:t>Большое значение имеет темп игры, заданный воспитателем. Развитие темпа игры имеет определенную динамику. Педагог, знающий особенности развития игры, не допускает излишней медлительности и преждевременного ускорения.</a:t>
            </a:r>
          </a:p>
          <a:p>
            <a:r>
              <a:rPr lang="ru-RU" sz="2000" dirty="0"/>
              <a:t>Дидактические игры оправдывают себя в решении задач индивидуальной работы с детьми или с подгруппой в свободное от занятий время. Дидактические игры по математике можно использовать как в процессе организованного обучения на занятии, так и вне их – на прогулке, в повседневной жизни.</a:t>
            </a:r>
          </a:p>
          <a:p>
            <a:endParaRPr lang="ru-RU" sz="2000" dirty="0"/>
          </a:p>
        </p:txBody>
      </p:sp>
      <p:sp>
        <p:nvSpPr>
          <p:cNvPr id="3" name="Номер слайда 2"/>
          <p:cNvSpPr>
            <a:spLocks noGrp="1"/>
          </p:cNvSpPr>
          <p:nvPr>
            <p:ph type="sldNum" sz="quarter" idx="15"/>
          </p:nvPr>
        </p:nvSpPr>
        <p:spPr/>
        <p:txBody>
          <a:bodyPr/>
          <a:lstStyle/>
          <a:p>
            <a:fld id="{B657F442-5660-41CA-A484-1B44EF128213}" type="slidenum">
              <a:rPr lang="ru-RU" smtClean="0"/>
              <a:pPr/>
              <a:t>19</a:t>
            </a:fld>
            <a:endParaRPr lang="ru-RU"/>
          </a:p>
        </p:txBody>
      </p:sp>
      <p:sp>
        <p:nvSpPr>
          <p:cNvPr id="4" name="Заголовок 3"/>
          <p:cNvSpPr>
            <a:spLocks noGrp="1"/>
          </p:cNvSpPr>
          <p:nvPr>
            <p:ph type="title"/>
          </p:nvPr>
        </p:nvSpPr>
        <p:spPr>
          <a:xfrm>
            <a:off x="457200" y="152400"/>
            <a:ext cx="8229600" cy="1116360"/>
          </a:xfrm>
        </p:spPr>
        <p:txBody>
          <a:bodyPr>
            <a:normAutofit/>
          </a:bodyPr>
          <a:lstStyle/>
          <a:p>
            <a:r>
              <a:rPr lang="ru-RU" sz="2800" dirty="0" smtClean="0">
                <a:solidFill>
                  <a:srgbClr val="C00000"/>
                </a:solidFill>
              </a:rPr>
              <a:t>4. Место и продолжительность проведения дидактических игр на занятиях по математике.</a:t>
            </a:r>
            <a:endParaRPr lang="ru-RU" sz="2800" dirty="0">
              <a:solidFill>
                <a:srgbClr val="C00000"/>
              </a:solidFill>
            </a:endParaRPr>
          </a:p>
        </p:txBody>
      </p:sp>
    </p:spTree>
    <p:extLst>
      <p:ext uri="{BB962C8B-B14F-4D97-AF65-F5344CB8AC3E}">
        <p14:creationId xmlns="" xmlns:p14="http://schemas.microsoft.com/office/powerpoint/2010/main" val="4085595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908720"/>
            <a:ext cx="8229600" cy="5760640"/>
          </a:xfrm>
        </p:spPr>
        <p:txBody>
          <a:bodyPr>
            <a:normAutofit lnSpcReduction="10000"/>
          </a:bodyPr>
          <a:lstStyle/>
          <a:p>
            <a:pPr marL="0" indent="0">
              <a:buNone/>
            </a:pPr>
            <a:r>
              <a:rPr lang="ru-RU" dirty="0" smtClean="0"/>
              <a:t>1.Введение.</a:t>
            </a:r>
          </a:p>
          <a:p>
            <a:pPr marL="0" indent="0">
              <a:buNone/>
            </a:pPr>
            <a:r>
              <a:rPr lang="ru-RU" dirty="0" smtClean="0"/>
              <a:t>2.Роль дидактической игры на занятиях по математике в ДОУ.</a:t>
            </a:r>
          </a:p>
          <a:p>
            <a:pPr marL="0" indent="0">
              <a:buNone/>
            </a:pPr>
            <a:r>
              <a:rPr lang="ru-RU" dirty="0" smtClean="0"/>
              <a:t>3.Классификация дидактических игр.</a:t>
            </a:r>
          </a:p>
          <a:p>
            <a:pPr marL="0" indent="0">
              <a:buNone/>
            </a:pPr>
            <a:r>
              <a:rPr lang="ru-RU" dirty="0" smtClean="0"/>
              <a:t>4.Место и продолжительность проведения дидактических игр на занятиях по математике.</a:t>
            </a:r>
          </a:p>
          <a:p>
            <a:pPr marL="0" indent="0">
              <a:buNone/>
            </a:pPr>
            <a:r>
              <a:rPr lang="ru-RU" dirty="0" smtClean="0"/>
              <a:t>5.Разработка и усовершенствование дидактических игр в зависимости от цели и задач математического занятия.</a:t>
            </a:r>
          </a:p>
          <a:p>
            <a:pPr marL="0" indent="0">
              <a:buNone/>
            </a:pPr>
            <a:r>
              <a:rPr lang="ru-RU" dirty="0" smtClean="0"/>
              <a:t>6.Значение дидактической игры для развития познавательных  интересов у дошкольников.</a:t>
            </a:r>
          </a:p>
          <a:p>
            <a:pPr marL="0" indent="0">
              <a:buNone/>
            </a:pPr>
            <a:r>
              <a:rPr lang="ru-RU" dirty="0" smtClean="0"/>
              <a:t>7.Заключение.</a:t>
            </a:r>
          </a:p>
          <a:p>
            <a:pPr marL="0" indent="0">
              <a:buNone/>
            </a:pPr>
            <a:r>
              <a:rPr lang="ru-RU" dirty="0"/>
              <a:t>8</a:t>
            </a:r>
            <a:r>
              <a:rPr lang="ru-RU" dirty="0" smtClean="0"/>
              <a:t>.Список используемой литературы.</a:t>
            </a:r>
            <a:endParaRPr lang="ru-RU" dirty="0"/>
          </a:p>
        </p:txBody>
      </p:sp>
      <p:sp>
        <p:nvSpPr>
          <p:cNvPr id="3" name="Номер слайда 2"/>
          <p:cNvSpPr>
            <a:spLocks noGrp="1"/>
          </p:cNvSpPr>
          <p:nvPr>
            <p:ph type="sldNum" sz="quarter" idx="15"/>
          </p:nvPr>
        </p:nvSpPr>
        <p:spPr/>
        <p:txBody>
          <a:bodyPr/>
          <a:lstStyle/>
          <a:p>
            <a:fld id="{B657F442-5660-41CA-A484-1B44EF128213}" type="slidenum">
              <a:rPr lang="ru-RU" smtClean="0"/>
              <a:pPr/>
              <a:t>2</a:t>
            </a:fld>
            <a:endParaRPr lang="ru-RU"/>
          </a:p>
        </p:txBody>
      </p:sp>
      <p:sp>
        <p:nvSpPr>
          <p:cNvPr id="4" name="Заголовок 3"/>
          <p:cNvSpPr>
            <a:spLocks noGrp="1"/>
          </p:cNvSpPr>
          <p:nvPr>
            <p:ph type="title"/>
          </p:nvPr>
        </p:nvSpPr>
        <p:spPr>
          <a:xfrm>
            <a:off x="457200" y="152400"/>
            <a:ext cx="8229600" cy="828328"/>
          </a:xfrm>
        </p:spPr>
        <p:txBody>
          <a:bodyPr/>
          <a:lstStyle/>
          <a:p>
            <a:r>
              <a:rPr lang="ru-RU" dirty="0" smtClean="0">
                <a:solidFill>
                  <a:srgbClr val="C00000"/>
                </a:solidFill>
              </a:rPr>
              <a:t>План:</a:t>
            </a:r>
            <a:endParaRPr lang="ru-RU" dirty="0">
              <a:solidFill>
                <a:srgbClr val="C00000"/>
              </a:solidFill>
            </a:endParaRPr>
          </a:p>
        </p:txBody>
      </p:sp>
    </p:spTree>
    <p:extLst>
      <p:ext uri="{BB962C8B-B14F-4D97-AF65-F5344CB8AC3E}">
        <p14:creationId xmlns="" xmlns:p14="http://schemas.microsoft.com/office/powerpoint/2010/main" val="3220718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5"/>
          </p:nvPr>
        </p:nvSpPr>
        <p:spPr/>
        <p:txBody>
          <a:bodyPr/>
          <a:lstStyle/>
          <a:p>
            <a:fld id="{B657F442-5660-41CA-A484-1B44EF128213}" type="slidenum">
              <a:rPr lang="ru-RU" smtClean="0"/>
              <a:pPr/>
              <a:t>20</a:t>
            </a:fld>
            <a:endParaRPr lang="ru-RU"/>
          </a:p>
        </p:txBody>
      </p:sp>
      <p:cxnSp>
        <p:nvCxnSpPr>
          <p:cNvPr id="17" name="Прямая соединительная линия 16"/>
          <p:cNvCxnSpPr/>
          <p:nvPr/>
        </p:nvCxnSpPr>
        <p:spPr>
          <a:xfrm>
            <a:off x="9972600" y="2295397"/>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55" name="Скругленный прямоугольник 54"/>
          <p:cNvSpPr/>
          <p:nvPr/>
        </p:nvSpPr>
        <p:spPr>
          <a:xfrm>
            <a:off x="400652" y="440238"/>
            <a:ext cx="8352928"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sz="2000" dirty="0">
                <a:solidFill>
                  <a:srgbClr val="C00000"/>
                </a:solidFill>
                <a:latin typeface="Times New Roman"/>
                <a:ea typeface="Calibri"/>
              </a:rPr>
              <a:t>При выборе игры следует соблюдать необходимые условия</a:t>
            </a:r>
            <a:endParaRPr lang="ru-RU" sz="2000" dirty="0">
              <a:solidFill>
                <a:srgbClr val="C00000"/>
              </a:solidFill>
            </a:endParaRPr>
          </a:p>
        </p:txBody>
      </p:sp>
      <p:sp>
        <p:nvSpPr>
          <p:cNvPr id="56" name="Прямоугольник 55"/>
          <p:cNvSpPr/>
          <p:nvPr/>
        </p:nvSpPr>
        <p:spPr>
          <a:xfrm>
            <a:off x="360804" y="4417380"/>
            <a:ext cx="2592288" cy="19442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a:solidFill>
                  <a:srgbClr val="0070C0"/>
                </a:solidFill>
                <a:latin typeface="Times New Roman"/>
                <a:ea typeface="Calibri"/>
              </a:rPr>
              <a:t>игра не должна слишком возбуждать детей, так как последующее объяснение не будет воспринято должным образом</a:t>
            </a:r>
            <a:endParaRPr lang="ru-RU" dirty="0">
              <a:solidFill>
                <a:srgbClr val="0070C0"/>
              </a:solidFill>
            </a:endParaRPr>
          </a:p>
        </p:txBody>
      </p:sp>
      <p:sp>
        <p:nvSpPr>
          <p:cNvPr id="57" name="Прямоугольник 56"/>
          <p:cNvSpPr/>
          <p:nvPr/>
        </p:nvSpPr>
        <p:spPr>
          <a:xfrm>
            <a:off x="3424988" y="4417380"/>
            <a:ext cx="2304256" cy="192504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a:solidFill>
                  <a:schemeClr val="accent4">
                    <a:lumMod val="75000"/>
                  </a:schemeClr>
                </a:solidFill>
                <a:latin typeface="Times New Roman"/>
                <a:ea typeface="Calibri"/>
              </a:rPr>
              <a:t>характер деятельности всех детей должен быть продуман до мелочей</a:t>
            </a:r>
            <a:endParaRPr lang="ru-RU" dirty="0">
              <a:solidFill>
                <a:schemeClr val="accent4">
                  <a:lumMod val="75000"/>
                </a:schemeClr>
              </a:solidFill>
            </a:endParaRPr>
          </a:p>
        </p:txBody>
      </p:sp>
      <p:sp>
        <p:nvSpPr>
          <p:cNvPr id="58" name="Прямоугольник 57"/>
          <p:cNvSpPr/>
          <p:nvPr/>
        </p:nvSpPr>
        <p:spPr>
          <a:xfrm>
            <a:off x="6213256" y="4452760"/>
            <a:ext cx="2592288" cy="19088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a:solidFill>
                  <a:srgbClr val="7030A0"/>
                </a:solidFill>
              </a:rPr>
              <a:t>в конце игры должен быть подведен итог; необходимо обеспечить детей оборудованием для проведения игры</a:t>
            </a:r>
          </a:p>
        </p:txBody>
      </p:sp>
      <p:sp>
        <p:nvSpPr>
          <p:cNvPr id="59" name="Прямоугольник 58"/>
          <p:cNvSpPr/>
          <p:nvPr/>
        </p:nvSpPr>
        <p:spPr>
          <a:xfrm>
            <a:off x="7452320" y="2752597"/>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0" name="Прямоугольник 59"/>
          <p:cNvSpPr/>
          <p:nvPr/>
        </p:nvSpPr>
        <p:spPr>
          <a:xfrm>
            <a:off x="2482333" y="1692001"/>
            <a:ext cx="1872208" cy="17784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a:solidFill>
                  <a:schemeClr val="accent2">
                    <a:lumMod val="50000"/>
                  </a:schemeClr>
                </a:solidFill>
                <a:latin typeface="Times New Roman"/>
                <a:ea typeface="Calibri"/>
              </a:rPr>
              <a:t>игра должна соответствовать цели урока</a:t>
            </a:r>
            <a:endParaRPr lang="ru-RU" dirty="0">
              <a:solidFill>
                <a:schemeClr val="accent2">
                  <a:lumMod val="50000"/>
                </a:schemeClr>
              </a:solidFill>
            </a:endParaRPr>
          </a:p>
        </p:txBody>
      </p:sp>
      <p:sp>
        <p:nvSpPr>
          <p:cNvPr id="61" name="Прямоугольник 60"/>
          <p:cNvSpPr/>
          <p:nvPr/>
        </p:nvSpPr>
        <p:spPr>
          <a:xfrm>
            <a:off x="251520" y="1692001"/>
            <a:ext cx="1872208" cy="16535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a:solidFill>
                  <a:schemeClr val="accent4">
                    <a:lumMod val="50000"/>
                  </a:schemeClr>
                </a:solidFill>
                <a:latin typeface="Times New Roman"/>
                <a:ea typeface="Calibri"/>
              </a:rPr>
              <a:t>игра не должна быть скучной и надоедливой</a:t>
            </a:r>
            <a:endParaRPr lang="ru-RU" dirty="0">
              <a:solidFill>
                <a:schemeClr val="accent4">
                  <a:lumMod val="50000"/>
                </a:schemeClr>
              </a:solidFill>
            </a:endParaRPr>
          </a:p>
        </p:txBody>
      </p:sp>
      <p:sp>
        <p:nvSpPr>
          <p:cNvPr id="62" name="Прямоугольник 61"/>
          <p:cNvSpPr/>
          <p:nvPr/>
        </p:nvSpPr>
        <p:spPr>
          <a:xfrm>
            <a:off x="4809863" y="1694709"/>
            <a:ext cx="1838762" cy="17784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a:solidFill>
                  <a:schemeClr val="accent5">
                    <a:lumMod val="50000"/>
                  </a:schemeClr>
                </a:solidFill>
                <a:latin typeface="Times New Roman"/>
                <a:ea typeface="Calibri"/>
              </a:rPr>
              <a:t>инструкции должны быть четкими</a:t>
            </a:r>
            <a:endParaRPr lang="ru-RU" dirty="0">
              <a:solidFill>
                <a:schemeClr val="accent5">
                  <a:lumMod val="50000"/>
                </a:schemeClr>
              </a:solidFill>
            </a:endParaRPr>
          </a:p>
        </p:txBody>
      </p:sp>
      <p:sp>
        <p:nvSpPr>
          <p:cNvPr id="63" name="Прямоугольник 62"/>
          <p:cNvSpPr/>
          <p:nvPr/>
        </p:nvSpPr>
        <p:spPr>
          <a:xfrm>
            <a:off x="6845383" y="1768821"/>
            <a:ext cx="1872208" cy="161531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a:solidFill>
                  <a:schemeClr val="bg2">
                    <a:lumMod val="75000"/>
                  </a:schemeClr>
                </a:solidFill>
                <a:latin typeface="Times New Roman"/>
                <a:ea typeface="Calibri"/>
              </a:rPr>
              <a:t>игра должна быть развивающей</a:t>
            </a:r>
            <a:endParaRPr lang="ru-RU" dirty="0">
              <a:solidFill>
                <a:schemeClr val="bg2">
                  <a:lumMod val="75000"/>
                </a:schemeClr>
              </a:solidFill>
            </a:endParaRPr>
          </a:p>
        </p:txBody>
      </p:sp>
      <p:cxnSp>
        <p:nvCxnSpPr>
          <p:cNvPr id="71" name="Прямая соединительная линия 70"/>
          <p:cNvCxnSpPr>
            <a:stCxn id="55" idx="2"/>
            <a:endCxn id="57" idx="0"/>
          </p:cNvCxnSpPr>
          <p:nvPr/>
        </p:nvCxnSpPr>
        <p:spPr>
          <a:xfrm>
            <a:off x="4577116" y="1354638"/>
            <a:ext cx="0" cy="3062742"/>
          </a:xfrm>
          <a:prstGeom prst="line">
            <a:avLst/>
          </a:prstGeom>
        </p:spPr>
        <p:style>
          <a:lnRef idx="2">
            <a:schemeClr val="dk1"/>
          </a:lnRef>
          <a:fillRef idx="0">
            <a:schemeClr val="dk1"/>
          </a:fillRef>
          <a:effectRef idx="1">
            <a:schemeClr val="dk1"/>
          </a:effectRef>
          <a:fontRef idx="minor">
            <a:schemeClr val="tx1"/>
          </a:fontRef>
        </p:style>
      </p:cxnSp>
      <p:cxnSp>
        <p:nvCxnSpPr>
          <p:cNvPr id="73" name="Прямая соединительная линия 72"/>
          <p:cNvCxnSpPr>
            <a:endCxn id="56" idx="0"/>
          </p:cNvCxnSpPr>
          <p:nvPr/>
        </p:nvCxnSpPr>
        <p:spPr>
          <a:xfrm>
            <a:off x="1656948" y="3345572"/>
            <a:ext cx="0" cy="1071808"/>
          </a:xfrm>
          <a:prstGeom prst="line">
            <a:avLst/>
          </a:prstGeom>
        </p:spPr>
        <p:style>
          <a:lnRef idx="2">
            <a:schemeClr val="dk1"/>
          </a:lnRef>
          <a:fillRef idx="0">
            <a:schemeClr val="dk1"/>
          </a:fillRef>
          <a:effectRef idx="1">
            <a:schemeClr val="dk1"/>
          </a:effectRef>
          <a:fontRef idx="minor">
            <a:schemeClr val="tx1"/>
          </a:fontRef>
        </p:style>
      </p:cxnSp>
      <p:cxnSp>
        <p:nvCxnSpPr>
          <p:cNvPr id="75" name="Прямая соединительная линия 74"/>
          <p:cNvCxnSpPr>
            <a:endCxn id="58" idx="0"/>
          </p:cNvCxnSpPr>
          <p:nvPr/>
        </p:nvCxnSpPr>
        <p:spPr>
          <a:xfrm>
            <a:off x="7509400" y="3354438"/>
            <a:ext cx="0" cy="1098322"/>
          </a:xfrm>
          <a:prstGeom prst="line">
            <a:avLst/>
          </a:prstGeom>
        </p:spPr>
        <p:style>
          <a:lnRef idx="2">
            <a:schemeClr val="dk1"/>
          </a:lnRef>
          <a:fillRef idx="0">
            <a:schemeClr val="dk1"/>
          </a:fillRef>
          <a:effectRef idx="1">
            <a:schemeClr val="dk1"/>
          </a:effectRef>
          <a:fontRef idx="minor">
            <a:schemeClr val="tx1"/>
          </a:fontRef>
        </p:style>
      </p:cxnSp>
      <p:cxnSp>
        <p:nvCxnSpPr>
          <p:cNvPr id="77" name="Прямая соединительная линия 76"/>
          <p:cNvCxnSpPr>
            <a:endCxn id="60" idx="0"/>
          </p:cNvCxnSpPr>
          <p:nvPr/>
        </p:nvCxnSpPr>
        <p:spPr>
          <a:xfrm>
            <a:off x="3418437" y="1331963"/>
            <a:ext cx="0" cy="360038"/>
          </a:xfrm>
          <a:prstGeom prst="line">
            <a:avLst/>
          </a:prstGeom>
        </p:spPr>
        <p:style>
          <a:lnRef idx="2">
            <a:schemeClr val="dk1"/>
          </a:lnRef>
          <a:fillRef idx="0">
            <a:schemeClr val="dk1"/>
          </a:fillRef>
          <a:effectRef idx="1">
            <a:schemeClr val="dk1"/>
          </a:effectRef>
          <a:fontRef idx="minor">
            <a:schemeClr val="tx1"/>
          </a:fontRef>
        </p:style>
      </p:cxnSp>
      <p:cxnSp>
        <p:nvCxnSpPr>
          <p:cNvPr id="81" name="Прямая соединительная линия 80"/>
          <p:cNvCxnSpPr>
            <a:endCxn id="62" idx="0"/>
          </p:cNvCxnSpPr>
          <p:nvPr/>
        </p:nvCxnSpPr>
        <p:spPr>
          <a:xfrm flipH="1">
            <a:off x="5729244" y="1282896"/>
            <a:ext cx="5983" cy="411813"/>
          </a:xfrm>
          <a:prstGeom prst="line">
            <a:avLst/>
          </a:prstGeom>
        </p:spPr>
        <p:style>
          <a:lnRef idx="2">
            <a:schemeClr val="dk1"/>
          </a:lnRef>
          <a:fillRef idx="0">
            <a:schemeClr val="dk1"/>
          </a:fillRef>
          <a:effectRef idx="1">
            <a:schemeClr val="dk1"/>
          </a:effectRef>
          <a:fontRef idx="minor">
            <a:schemeClr val="tx1"/>
          </a:fontRef>
        </p:style>
      </p:cxnSp>
      <p:cxnSp>
        <p:nvCxnSpPr>
          <p:cNvPr id="83" name="Прямая соединительная линия 82"/>
          <p:cNvCxnSpPr>
            <a:endCxn id="63" idx="0"/>
          </p:cNvCxnSpPr>
          <p:nvPr/>
        </p:nvCxnSpPr>
        <p:spPr>
          <a:xfrm>
            <a:off x="7781487" y="1331963"/>
            <a:ext cx="0" cy="436858"/>
          </a:xfrm>
          <a:prstGeom prst="line">
            <a:avLst/>
          </a:prstGeom>
        </p:spPr>
        <p:style>
          <a:lnRef idx="2">
            <a:schemeClr val="dk1"/>
          </a:lnRef>
          <a:fillRef idx="0">
            <a:schemeClr val="dk1"/>
          </a:fillRef>
          <a:effectRef idx="1">
            <a:schemeClr val="dk1"/>
          </a:effectRef>
          <a:fontRef idx="minor">
            <a:schemeClr val="tx1"/>
          </a:fontRef>
        </p:style>
      </p:cxnSp>
      <p:cxnSp>
        <p:nvCxnSpPr>
          <p:cNvPr id="85" name="Прямая соединительная линия 84"/>
          <p:cNvCxnSpPr/>
          <p:nvPr/>
        </p:nvCxnSpPr>
        <p:spPr>
          <a:xfrm>
            <a:off x="1187624" y="1354638"/>
            <a:ext cx="0" cy="202154"/>
          </a:xfrm>
          <a:prstGeom prst="line">
            <a:avLst/>
          </a:prstGeom>
        </p:spPr>
        <p:style>
          <a:lnRef idx="2">
            <a:schemeClr val="dk1"/>
          </a:lnRef>
          <a:fillRef idx="0">
            <a:schemeClr val="dk1"/>
          </a:fillRef>
          <a:effectRef idx="1">
            <a:schemeClr val="dk1"/>
          </a:effectRef>
          <a:fontRef idx="minor">
            <a:schemeClr val="tx1"/>
          </a:fontRef>
        </p:style>
      </p:cxnSp>
      <p:cxnSp>
        <p:nvCxnSpPr>
          <p:cNvPr id="87" name="Прямая соединительная линия 86"/>
          <p:cNvCxnSpPr>
            <a:endCxn id="61" idx="0"/>
          </p:cNvCxnSpPr>
          <p:nvPr/>
        </p:nvCxnSpPr>
        <p:spPr>
          <a:xfrm>
            <a:off x="1187624" y="1331963"/>
            <a:ext cx="0" cy="360038"/>
          </a:xfrm>
          <a:prstGeom prst="line">
            <a:avLst/>
          </a:prstGeom>
        </p:spPr>
        <p:style>
          <a:lnRef idx="2">
            <a:schemeClr val="dk1"/>
          </a:lnRef>
          <a:fillRef idx="0">
            <a:schemeClr val="dk1"/>
          </a:fillRef>
          <a:effectRef idx="1">
            <a:schemeClr val="dk1"/>
          </a:effectRef>
          <a:fontRef idx="minor">
            <a:schemeClr val="tx1"/>
          </a:fontRef>
        </p:style>
      </p:cxnSp>
      <p:cxnSp>
        <p:nvCxnSpPr>
          <p:cNvPr id="105" name="Прямая соединительная линия 104"/>
          <p:cNvCxnSpPr/>
          <p:nvPr/>
        </p:nvCxnSpPr>
        <p:spPr>
          <a:xfrm flipV="1">
            <a:off x="7452320" y="1354638"/>
            <a:ext cx="0" cy="414183"/>
          </a:xfrm>
          <a:prstGeom prst="line">
            <a:avLst/>
          </a:prstGeom>
        </p:spPr>
        <p:style>
          <a:lnRef idx="2">
            <a:schemeClr val="dk1"/>
          </a:lnRef>
          <a:fillRef idx="0">
            <a:schemeClr val="dk1"/>
          </a:fillRef>
          <a:effectRef idx="1">
            <a:schemeClr val="dk1"/>
          </a:effectRef>
          <a:fontRef idx="minor">
            <a:schemeClr val="tx1"/>
          </a:fontRef>
        </p:style>
      </p:cxnSp>
      <p:cxnSp>
        <p:nvCxnSpPr>
          <p:cNvPr id="107" name="Прямая соединительная линия 106"/>
          <p:cNvCxnSpPr/>
          <p:nvPr/>
        </p:nvCxnSpPr>
        <p:spPr>
          <a:xfrm flipV="1">
            <a:off x="1656948" y="1331963"/>
            <a:ext cx="0" cy="360038"/>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 xmlns:p14="http://schemas.microsoft.com/office/powerpoint/2010/main" val="33804415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712968" cy="6408712"/>
          </a:xfrm>
        </p:spPr>
        <p:txBody>
          <a:bodyPr>
            <a:normAutofit lnSpcReduction="10000"/>
          </a:bodyPr>
          <a:lstStyle/>
          <a:p>
            <a:pPr marL="0" indent="0">
              <a:buNone/>
            </a:pPr>
            <a:r>
              <a:rPr lang="ru-RU" dirty="0" smtClean="0">
                <a:solidFill>
                  <a:srgbClr val="C00000"/>
                </a:solidFill>
              </a:rPr>
              <a:t>5. </a:t>
            </a:r>
            <a:r>
              <a:rPr lang="ru-RU" dirty="0">
                <a:solidFill>
                  <a:srgbClr val="C00000"/>
                </a:solidFill>
              </a:rPr>
              <a:t>Разработка и усовершенствование дидактических игр в зависимости от </a:t>
            </a:r>
            <a:r>
              <a:rPr lang="ru-RU" dirty="0" smtClean="0">
                <a:solidFill>
                  <a:srgbClr val="C00000"/>
                </a:solidFill>
              </a:rPr>
              <a:t> </a:t>
            </a:r>
            <a:r>
              <a:rPr lang="ru-RU" dirty="0">
                <a:solidFill>
                  <a:srgbClr val="C00000"/>
                </a:solidFill>
              </a:rPr>
              <a:t>цели и задач математического занятия</a:t>
            </a:r>
            <a:r>
              <a:rPr lang="ru-RU" dirty="0" smtClean="0">
                <a:solidFill>
                  <a:srgbClr val="C00000"/>
                </a:solidFill>
              </a:rPr>
              <a:t>.</a:t>
            </a:r>
          </a:p>
          <a:p>
            <a:r>
              <a:rPr lang="ru-RU" sz="2200" dirty="0"/>
              <a:t>Начиная с 2–3-летнего возраста, маленький человек пребывает в потоке телеинформации, где сменяемость передач, возможность переключения каналов, сама манера построения фильмов – все это мозаика, приучающая с детства воспринимать различные сведения вне явной, линейной связи друг с другом.</a:t>
            </a:r>
          </a:p>
          <a:p>
            <a:r>
              <a:rPr lang="ru-RU" sz="2200" dirty="0"/>
              <a:t>В традиционной (несовременной) культуре знания, как считает А. Моль, представляли собой прочную структуру, напоминающую ткань, образованную в результате совершенно определенного и строго соблюдаемого переплетения нитей. Знания же нашего современника напоминают переплетение по типу «войлока»</a:t>
            </a:r>
          </a:p>
          <a:p>
            <a:r>
              <a:rPr lang="ru-RU" sz="2200" dirty="0"/>
              <a:t>В связи с этим современное обучение должно стремиться к приобретению новых черт, отражающих как специфику современной культуры, так и  специфичность мировосприятия и мироощущения «нового» обучаемого.</a:t>
            </a:r>
          </a:p>
          <a:p>
            <a:pPr marL="0" indent="0">
              <a:buNone/>
            </a:pPr>
            <a:endParaRPr lang="ru-RU" dirty="0">
              <a:solidFill>
                <a:srgbClr val="C00000"/>
              </a:solidFill>
            </a:endParaRPr>
          </a:p>
          <a:p>
            <a:endParaRPr lang="ru-RU" dirty="0">
              <a:solidFill>
                <a:srgbClr val="C00000"/>
              </a:solidFill>
            </a:endParaRPr>
          </a:p>
        </p:txBody>
      </p:sp>
      <p:sp>
        <p:nvSpPr>
          <p:cNvPr id="3" name="Номер слайда 2"/>
          <p:cNvSpPr>
            <a:spLocks noGrp="1"/>
          </p:cNvSpPr>
          <p:nvPr>
            <p:ph type="sldNum" sz="quarter" idx="15"/>
          </p:nvPr>
        </p:nvSpPr>
        <p:spPr/>
        <p:txBody>
          <a:bodyPr/>
          <a:lstStyle/>
          <a:p>
            <a:fld id="{B657F442-5660-41CA-A484-1B44EF128213}" type="slidenum">
              <a:rPr lang="ru-RU" smtClean="0"/>
              <a:pPr/>
              <a:t>21</a:t>
            </a:fld>
            <a:endParaRPr lang="ru-RU"/>
          </a:p>
        </p:txBody>
      </p:sp>
    </p:spTree>
    <p:extLst>
      <p:ext uri="{BB962C8B-B14F-4D97-AF65-F5344CB8AC3E}">
        <p14:creationId xmlns="" xmlns:p14="http://schemas.microsoft.com/office/powerpoint/2010/main" val="3211868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5"/>
          </p:nvPr>
        </p:nvSpPr>
        <p:spPr/>
        <p:txBody>
          <a:bodyPr/>
          <a:lstStyle/>
          <a:p>
            <a:fld id="{B657F442-5660-41CA-A484-1B44EF128213}" type="slidenum">
              <a:rPr lang="ru-RU" smtClean="0"/>
              <a:pPr/>
              <a:t>22</a:t>
            </a:fld>
            <a:endParaRPr lang="ru-RU"/>
          </a:p>
        </p:txBody>
      </p:sp>
      <p:sp>
        <p:nvSpPr>
          <p:cNvPr id="7" name="Прямоугольник 6"/>
          <p:cNvSpPr/>
          <p:nvPr/>
        </p:nvSpPr>
        <p:spPr>
          <a:xfrm>
            <a:off x="179512" y="240934"/>
            <a:ext cx="8784976" cy="6732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a:solidFill>
                  <a:schemeClr val="bg1"/>
                </a:solidFill>
              </a:rPr>
              <a:t>Для усовершенствования скучного современного занятия </a:t>
            </a:r>
            <a:r>
              <a:rPr lang="ru-RU" dirty="0" smtClean="0">
                <a:solidFill>
                  <a:schemeClr val="bg1"/>
                </a:solidFill>
              </a:rPr>
              <a:t>необходимо</a:t>
            </a:r>
            <a:r>
              <a:rPr lang="ru-RU" dirty="0" smtClean="0"/>
              <a:t>:</a:t>
            </a:r>
            <a:endParaRPr lang="ru-RU" dirty="0"/>
          </a:p>
        </p:txBody>
      </p:sp>
      <p:sp>
        <p:nvSpPr>
          <p:cNvPr id="8" name="Прямоугольник 7"/>
          <p:cNvSpPr/>
          <p:nvPr/>
        </p:nvSpPr>
        <p:spPr>
          <a:xfrm>
            <a:off x="323528" y="1081825"/>
            <a:ext cx="3816424" cy="377741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smtClean="0">
                <a:solidFill>
                  <a:srgbClr val="7030A0"/>
                </a:solidFill>
              </a:rPr>
              <a:t>Чтобы </a:t>
            </a:r>
            <a:r>
              <a:rPr lang="ru-RU" dirty="0">
                <a:solidFill>
                  <a:srgbClr val="7030A0"/>
                </a:solidFill>
              </a:rPr>
              <a:t>на </a:t>
            </a:r>
            <a:r>
              <a:rPr lang="ru-RU" dirty="0" smtClean="0">
                <a:solidFill>
                  <a:srgbClr val="7030A0"/>
                </a:solidFill>
              </a:rPr>
              <a:t>занятии </a:t>
            </a:r>
            <a:r>
              <a:rPr lang="ru-RU" dirty="0">
                <a:solidFill>
                  <a:srgbClr val="7030A0"/>
                </a:solidFill>
              </a:rPr>
              <a:t>происходили какие-то события (имеются в виду именно события учебного характера). Но это должны быть события в полном смысле слова, которые привлекали бы внимание учащихся самим фактом своего существования и привлекали бы настолько, что ребенок, становясь участником происходящего учебного события, усваивал бы его содержательное ядро легко, на минимуме волевого усилия. </a:t>
            </a:r>
          </a:p>
        </p:txBody>
      </p:sp>
      <p:sp>
        <p:nvSpPr>
          <p:cNvPr id="10" name="Прямоугольник 9"/>
          <p:cNvSpPr/>
          <p:nvPr/>
        </p:nvSpPr>
        <p:spPr>
          <a:xfrm>
            <a:off x="323528" y="5157192"/>
            <a:ext cx="3816424" cy="13464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ru-RU" dirty="0">
                <a:solidFill>
                  <a:srgbClr val="7030A0"/>
                </a:solidFill>
              </a:rPr>
              <a:t>Для этого разрабатываются новые дидактические игры по математике.</a:t>
            </a:r>
          </a:p>
        </p:txBody>
      </p:sp>
      <p:sp>
        <p:nvSpPr>
          <p:cNvPr id="11" name="Прямоугольник 10"/>
          <p:cNvSpPr/>
          <p:nvPr/>
        </p:nvSpPr>
        <p:spPr>
          <a:xfrm>
            <a:off x="4788024" y="1073304"/>
            <a:ext cx="3816424" cy="7715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a:solidFill>
                  <a:srgbClr val="C00000"/>
                </a:solidFill>
              </a:rPr>
              <a:t>Необходимость пересмотра методов и содержания обучения </a:t>
            </a:r>
          </a:p>
        </p:txBody>
      </p:sp>
      <p:sp>
        <p:nvSpPr>
          <p:cNvPr id="13" name="Прямоугольник 12"/>
          <p:cNvSpPr/>
          <p:nvPr/>
        </p:nvSpPr>
        <p:spPr>
          <a:xfrm>
            <a:off x="4860032" y="2204864"/>
            <a:ext cx="3744416" cy="41547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ru-RU" dirty="0">
                <a:solidFill>
                  <a:srgbClr val="C00000"/>
                </a:solidFill>
              </a:rPr>
              <a:t>О</a:t>
            </a:r>
            <a:r>
              <a:rPr lang="ru-RU" dirty="0" smtClean="0">
                <a:solidFill>
                  <a:srgbClr val="C00000"/>
                </a:solidFill>
              </a:rPr>
              <a:t>боснована </a:t>
            </a:r>
            <a:r>
              <a:rPr lang="ru-RU" dirty="0">
                <a:solidFill>
                  <a:srgbClr val="C00000"/>
                </a:solidFill>
              </a:rPr>
              <a:t>в работах психологов и математиков, которые положили начало новым научным направлениям в разработке проблем математического развития дошкольников. Специалисты выясняли возможности интенсификации и оптимизации обучения, способствующие общему и математическому развитию ребенка, отмечали необходимость повышения теоретического уровня осваиваемых детьми знаний.</a:t>
            </a:r>
          </a:p>
        </p:txBody>
      </p:sp>
      <p:cxnSp>
        <p:nvCxnSpPr>
          <p:cNvPr id="20" name="Прямая со стрелкой 19"/>
          <p:cNvCxnSpPr>
            <a:endCxn id="8" idx="0"/>
          </p:cNvCxnSpPr>
          <p:nvPr/>
        </p:nvCxnSpPr>
        <p:spPr>
          <a:xfrm flipH="1">
            <a:off x="2231740" y="914158"/>
            <a:ext cx="1116124" cy="16766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Прямая со стрелкой 21"/>
          <p:cNvCxnSpPr>
            <a:stCxn id="8" idx="2"/>
            <a:endCxn id="10" idx="0"/>
          </p:cNvCxnSpPr>
          <p:nvPr/>
        </p:nvCxnSpPr>
        <p:spPr>
          <a:xfrm>
            <a:off x="2231740" y="4859240"/>
            <a:ext cx="0" cy="29795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Прямая со стрелкой 23"/>
          <p:cNvCxnSpPr>
            <a:endCxn id="11" idx="0"/>
          </p:cNvCxnSpPr>
          <p:nvPr/>
        </p:nvCxnSpPr>
        <p:spPr>
          <a:xfrm>
            <a:off x="5364088" y="914158"/>
            <a:ext cx="1332148" cy="15914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Прямая со стрелкой 25"/>
          <p:cNvCxnSpPr>
            <a:stCxn id="11" idx="2"/>
            <a:endCxn id="13" idx="0"/>
          </p:cNvCxnSpPr>
          <p:nvPr/>
        </p:nvCxnSpPr>
        <p:spPr>
          <a:xfrm>
            <a:off x="6696236" y="1844824"/>
            <a:ext cx="36004" cy="36004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 xmlns:p14="http://schemas.microsoft.com/office/powerpoint/2010/main" val="18509741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332656"/>
            <a:ext cx="8229600" cy="6120680"/>
          </a:xfrm>
        </p:spPr>
        <p:txBody>
          <a:bodyPr>
            <a:noAutofit/>
          </a:bodyPr>
          <a:lstStyle/>
          <a:p>
            <a:r>
              <a:rPr lang="ru-RU" sz="2400" dirty="0">
                <a:solidFill>
                  <a:srgbClr val="C00000"/>
                </a:solidFill>
              </a:rPr>
              <a:t>По словам Сорокиной А.И</a:t>
            </a:r>
            <a:r>
              <a:rPr lang="ru-RU" sz="2400" dirty="0"/>
              <a:t>., дидактическая игра - это игра познавательная, направленная на расширение, усугубление, систематизацию представлений детей об окружающем, воспитание познавательных интересов, развитие познавательных способностей. </a:t>
            </a:r>
            <a:endParaRPr lang="ru-RU" sz="2400" dirty="0" smtClean="0"/>
          </a:p>
          <a:p>
            <a:r>
              <a:rPr lang="ru-RU" sz="2400" dirty="0" smtClean="0">
                <a:solidFill>
                  <a:srgbClr val="C00000"/>
                </a:solidFill>
              </a:rPr>
              <a:t>По </a:t>
            </a:r>
            <a:r>
              <a:rPr lang="ru-RU" sz="2400" dirty="0">
                <a:solidFill>
                  <a:srgbClr val="C00000"/>
                </a:solidFill>
              </a:rPr>
              <a:t>словам Усовой А.П</a:t>
            </a:r>
            <a:r>
              <a:rPr lang="ru-RU" sz="2400" dirty="0"/>
              <a:t>., дидактические игры, игровые задания и приемы позволяют повысить восприимчивость детей, разнообразить учебную деятельность ребенка, вносят занимательность</a:t>
            </a:r>
            <a:r>
              <a:rPr lang="ru-RU" sz="2400" dirty="0" smtClean="0"/>
              <a:t>.</a:t>
            </a:r>
          </a:p>
          <a:p>
            <a:r>
              <a:rPr lang="ru-RU" sz="2400" dirty="0">
                <a:solidFill>
                  <a:srgbClr val="C00000"/>
                </a:solidFill>
              </a:rPr>
              <a:t>Дидактическая задача </a:t>
            </a:r>
            <a:r>
              <a:rPr lang="ru-RU" sz="2400" dirty="0"/>
              <a:t>определяется </a:t>
            </a:r>
            <a:r>
              <a:rPr lang="ru-RU" sz="2400" dirty="0" smtClean="0"/>
              <a:t>целью </a:t>
            </a:r>
            <a:r>
              <a:rPr lang="ru-RU" sz="2400" dirty="0"/>
              <a:t>обучающего и воспитывающего воздействия, она реализуется на протяжении всей игры через осуществление игровой задачи, игровых действий, итог ее решения обнаруживается в финале.</a:t>
            </a:r>
          </a:p>
        </p:txBody>
      </p:sp>
      <p:sp>
        <p:nvSpPr>
          <p:cNvPr id="3" name="Номер слайда 2"/>
          <p:cNvSpPr>
            <a:spLocks noGrp="1"/>
          </p:cNvSpPr>
          <p:nvPr>
            <p:ph type="sldNum" sz="quarter" idx="15"/>
          </p:nvPr>
        </p:nvSpPr>
        <p:spPr/>
        <p:txBody>
          <a:bodyPr/>
          <a:lstStyle/>
          <a:p>
            <a:fld id="{B657F442-5660-41CA-A484-1B44EF128213}" type="slidenum">
              <a:rPr lang="ru-RU" smtClean="0"/>
              <a:pPr/>
              <a:t>23</a:t>
            </a:fld>
            <a:endParaRPr lang="ru-RU"/>
          </a:p>
        </p:txBody>
      </p:sp>
    </p:spTree>
    <p:extLst>
      <p:ext uri="{BB962C8B-B14F-4D97-AF65-F5344CB8AC3E}">
        <p14:creationId xmlns="" xmlns:p14="http://schemas.microsoft.com/office/powerpoint/2010/main" val="3246519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88640"/>
            <a:ext cx="8229600" cy="6264696"/>
          </a:xfrm>
        </p:spPr>
        <p:txBody>
          <a:bodyPr/>
          <a:lstStyle/>
          <a:p>
            <a:pPr marL="0" indent="0">
              <a:buNone/>
            </a:pPr>
            <a:r>
              <a:rPr lang="ru-RU" dirty="0" smtClean="0"/>
              <a:t> </a:t>
            </a:r>
            <a:endParaRPr lang="ru-RU" dirty="0"/>
          </a:p>
        </p:txBody>
      </p:sp>
      <p:sp>
        <p:nvSpPr>
          <p:cNvPr id="3" name="Номер слайда 2"/>
          <p:cNvSpPr>
            <a:spLocks noGrp="1"/>
          </p:cNvSpPr>
          <p:nvPr>
            <p:ph type="sldNum" sz="quarter" idx="15"/>
          </p:nvPr>
        </p:nvSpPr>
        <p:spPr/>
        <p:txBody>
          <a:bodyPr/>
          <a:lstStyle/>
          <a:p>
            <a:fld id="{B657F442-5660-41CA-A484-1B44EF128213}" type="slidenum">
              <a:rPr lang="ru-RU" smtClean="0"/>
              <a:pPr/>
              <a:t>24</a:t>
            </a:fld>
            <a:endParaRPr lang="ru-RU"/>
          </a:p>
        </p:txBody>
      </p:sp>
      <p:sp>
        <p:nvSpPr>
          <p:cNvPr id="5" name="Овал 4"/>
          <p:cNvSpPr/>
          <p:nvPr/>
        </p:nvSpPr>
        <p:spPr>
          <a:xfrm>
            <a:off x="2339752" y="548680"/>
            <a:ext cx="4320480" cy="1404249"/>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a:solidFill>
                  <a:srgbClr val="002060"/>
                </a:solidFill>
              </a:rPr>
              <a:t>Дидактические игры могут решать разные учебные задачи</a:t>
            </a:r>
          </a:p>
        </p:txBody>
      </p:sp>
      <p:cxnSp>
        <p:nvCxnSpPr>
          <p:cNvPr id="9" name="Прямая соединительная линия 8"/>
          <p:cNvCxnSpPr>
            <a:stCxn id="5" idx="4"/>
          </p:cNvCxnSpPr>
          <p:nvPr/>
        </p:nvCxnSpPr>
        <p:spPr>
          <a:xfrm flipH="1">
            <a:off x="3434475" y="1952929"/>
            <a:ext cx="1065517" cy="86802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Прямая соединительная линия 10"/>
          <p:cNvCxnSpPr>
            <a:stCxn id="5" idx="4"/>
          </p:cNvCxnSpPr>
          <p:nvPr/>
        </p:nvCxnSpPr>
        <p:spPr>
          <a:xfrm>
            <a:off x="4499992" y="1952929"/>
            <a:ext cx="1327642" cy="806563"/>
          </a:xfrm>
          <a:prstGeom prst="line">
            <a:avLst/>
          </a:prstGeom>
        </p:spPr>
        <p:style>
          <a:lnRef idx="2">
            <a:schemeClr val="accent1"/>
          </a:lnRef>
          <a:fillRef idx="0">
            <a:schemeClr val="accent1"/>
          </a:fillRef>
          <a:effectRef idx="1">
            <a:schemeClr val="accent1"/>
          </a:effectRef>
          <a:fontRef idx="minor">
            <a:schemeClr val="tx1"/>
          </a:fontRef>
        </p:style>
      </p:cxnSp>
      <p:sp>
        <p:nvSpPr>
          <p:cNvPr id="26" name="Прямоугольник 25"/>
          <p:cNvSpPr/>
          <p:nvPr/>
        </p:nvSpPr>
        <p:spPr>
          <a:xfrm>
            <a:off x="5827634" y="2820955"/>
            <a:ext cx="2961340" cy="24186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ru-RU" dirty="0">
                <a:solidFill>
                  <a:srgbClr val="002060"/>
                </a:solidFill>
              </a:rPr>
              <a:t>Другие, построенные на материале различной степени трудности, дают возможность осуществлять дифференцированный подход к обучению детей с разным уровнем знаний.</a:t>
            </a:r>
          </a:p>
        </p:txBody>
      </p:sp>
      <p:sp>
        <p:nvSpPr>
          <p:cNvPr id="27" name="Прямоугольник 26"/>
          <p:cNvSpPr/>
          <p:nvPr/>
        </p:nvSpPr>
        <p:spPr>
          <a:xfrm>
            <a:off x="592998" y="2834705"/>
            <a:ext cx="2836706" cy="230032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a:solidFill>
                  <a:srgbClr val="002060"/>
                </a:solidFill>
              </a:rPr>
              <a:t>Одни игры помогают формировать и отрабатывать у учащихся навыки контроля и самоконтроля.</a:t>
            </a:r>
          </a:p>
        </p:txBody>
      </p:sp>
      <p:pic>
        <p:nvPicPr>
          <p:cNvPr id="614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532238" y="3140968"/>
            <a:ext cx="2236267" cy="3456384"/>
          </a:xfrm>
          <a:prstGeom prst="rect">
            <a:avLst/>
          </a:prstGeom>
          <a:ln/>
        </p:spPr>
        <p:style>
          <a:lnRef idx="2">
            <a:schemeClr val="accent1"/>
          </a:lnRef>
          <a:fillRef idx="1">
            <a:schemeClr val="lt1"/>
          </a:fillRef>
          <a:effectRef idx="0">
            <a:schemeClr val="accent1"/>
          </a:effectRef>
          <a:fontRef idx="minor">
            <a:schemeClr val="dk1"/>
          </a:fontRef>
        </p:style>
      </p:pic>
    </p:spTree>
    <p:extLst>
      <p:ext uri="{BB962C8B-B14F-4D97-AF65-F5344CB8AC3E}">
        <p14:creationId xmlns="" xmlns:p14="http://schemas.microsoft.com/office/powerpoint/2010/main" val="15542089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5"/>
          </p:nvPr>
        </p:nvSpPr>
        <p:spPr/>
        <p:txBody>
          <a:bodyPr/>
          <a:lstStyle/>
          <a:p>
            <a:fld id="{B657F442-5660-41CA-A484-1B44EF128213}" type="slidenum">
              <a:rPr lang="ru-RU" smtClean="0"/>
              <a:pPr/>
              <a:t>25</a:t>
            </a:fld>
            <a:endParaRPr lang="ru-RU"/>
          </a:p>
        </p:txBody>
      </p:sp>
      <p:sp>
        <p:nvSpPr>
          <p:cNvPr id="5" name="Прямоугольник 4"/>
          <p:cNvSpPr/>
          <p:nvPr/>
        </p:nvSpPr>
        <p:spPr>
          <a:xfrm>
            <a:off x="755576" y="404664"/>
            <a:ext cx="1584176" cy="55104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dirty="0">
                <a:solidFill>
                  <a:schemeClr val="bg1"/>
                </a:solidFill>
              </a:rPr>
              <a:t>С</a:t>
            </a:r>
            <a:r>
              <a:rPr lang="ru-RU" dirty="0" smtClean="0">
                <a:solidFill>
                  <a:schemeClr val="bg1"/>
                </a:solidFill>
              </a:rPr>
              <a:t>овершенствование </a:t>
            </a:r>
            <a:r>
              <a:rPr lang="ru-RU" dirty="0">
                <a:solidFill>
                  <a:schemeClr val="bg1"/>
                </a:solidFill>
              </a:rPr>
              <a:t>методики формирования элементарных математических представлений направлено на </a:t>
            </a:r>
          </a:p>
        </p:txBody>
      </p:sp>
      <p:sp>
        <p:nvSpPr>
          <p:cNvPr id="6" name="Прямоугольник 5"/>
          <p:cNvSpPr/>
          <p:nvPr/>
        </p:nvSpPr>
        <p:spPr>
          <a:xfrm>
            <a:off x="3072142" y="425026"/>
            <a:ext cx="5040560" cy="64807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dirty="0">
                <a:solidFill>
                  <a:schemeClr val="bg1"/>
                </a:solidFill>
              </a:rPr>
              <a:t>У</a:t>
            </a:r>
            <a:r>
              <a:rPr lang="ru-RU" dirty="0" smtClean="0">
                <a:solidFill>
                  <a:schemeClr val="bg1"/>
                </a:solidFill>
              </a:rPr>
              <a:t>точнение </a:t>
            </a:r>
            <a:r>
              <a:rPr lang="ru-RU" dirty="0">
                <a:solidFill>
                  <a:schemeClr val="bg1"/>
                </a:solidFill>
              </a:rPr>
              <a:t>содержания</a:t>
            </a:r>
          </a:p>
        </p:txBody>
      </p:sp>
      <p:sp>
        <p:nvSpPr>
          <p:cNvPr id="8" name="Прямоугольник 7"/>
          <p:cNvSpPr/>
          <p:nvPr/>
        </p:nvSpPr>
        <p:spPr>
          <a:xfrm>
            <a:off x="3072142" y="1412776"/>
            <a:ext cx="5070311" cy="120243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dirty="0">
                <a:solidFill>
                  <a:schemeClr val="bg1"/>
                </a:solidFill>
              </a:rPr>
              <a:t>П</a:t>
            </a:r>
            <a:r>
              <a:rPr lang="ru-RU" dirty="0" smtClean="0">
                <a:solidFill>
                  <a:schemeClr val="bg1"/>
                </a:solidFill>
              </a:rPr>
              <a:t>оиск </a:t>
            </a:r>
            <a:r>
              <a:rPr lang="ru-RU" dirty="0">
                <a:solidFill>
                  <a:schemeClr val="bg1"/>
                </a:solidFill>
              </a:rPr>
              <a:t>наиболее эффективных методов педагогического руководства математическим развитием детей</a:t>
            </a:r>
          </a:p>
        </p:txBody>
      </p:sp>
      <p:sp>
        <p:nvSpPr>
          <p:cNvPr id="9" name="Прямоугольник 8"/>
          <p:cNvSpPr/>
          <p:nvPr/>
        </p:nvSpPr>
        <p:spPr>
          <a:xfrm>
            <a:off x="3059832" y="2996952"/>
            <a:ext cx="5128087" cy="1647869"/>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dirty="0">
                <a:solidFill>
                  <a:schemeClr val="bg1"/>
                </a:solidFill>
              </a:rPr>
              <a:t>Р</a:t>
            </a:r>
            <a:r>
              <a:rPr lang="ru-RU" dirty="0" smtClean="0">
                <a:solidFill>
                  <a:schemeClr val="bg1"/>
                </a:solidFill>
              </a:rPr>
              <a:t>азработку </a:t>
            </a:r>
            <a:r>
              <a:rPr lang="ru-RU" dirty="0">
                <a:solidFill>
                  <a:schemeClr val="bg1"/>
                </a:solidFill>
              </a:rPr>
              <a:t>и внедрение в практику работы дошкольных учреждений новых дидактических средств, что соответствует требованиям реформы общеобразовательной и профессиональной школы</a:t>
            </a:r>
          </a:p>
        </p:txBody>
      </p:sp>
      <p:sp>
        <p:nvSpPr>
          <p:cNvPr id="10" name="Прямоугольник 9"/>
          <p:cNvSpPr/>
          <p:nvPr/>
        </p:nvSpPr>
        <p:spPr>
          <a:xfrm>
            <a:off x="3059833" y="5000712"/>
            <a:ext cx="5128086" cy="9144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r>
              <a:rPr lang="ru-RU" dirty="0">
                <a:solidFill>
                  <a:schemeClr val="bg1"/>
                </a:solidFill>
              </a:rPr>
              <a:t>С</a:t>
            </a:r>
            <a:r>
              <a:rPr lang="ru-RU" dirty="0" smtClean="0">
                <a:solidFill>
                  <a:schemeClr val="bg1"/>
                </a:solidFill>
              </a:rPr>
              <a:t>овершенствованию </a:t>
            </a:r>
            <a:r>
              <a:rPr lang="ru-RU" dirty="0">
                <a:solidFill>
                  <a:schemeClr val="bg1"/>
                </a:solidFill>
              </a:rPr>
              <a:t>среднего и высшего образования в нашей стране.</a:t>
            </a:r>
          </a:p>
        </p:txBody>
      </p:sp>
      <p:cxnSp>
        <p:nvCxnSpPr>
          <p:cNvPr id="14" name="Прямая со стрелкой 13"/>
          <p:cNvCxnSpPr>
            <a:endCxn id="6" idx="1"/>
          </p:cNvCxnSpPr>
          <p:nvPr/>
        </p:nvCxnSpPr>
        <p:spPr>
          <a:xfrm>
            <a:off x="2339752" y="749062"/>
            <a:ext cx="73239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Прямая со стрелкой 15"/>
          <p:cNvCxnSpPr>
            <a:endCxn id="8" idx="1"/>
          </p:cNvCxnSpPr>
          <p:nvPr/>
        </p:nvCxnSpPr>
        <p:spPr>
          <a:xfrm>
            <a:off x="2222854" y="2013992"/>
            <a:ext cx="84928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Прямая со стрелкой 17"/>
          <p:cNvCxnSpPr>
            <a:endCxn id="9" idx="1"/>
          </p:cNvCxnSpPr>
          <p:nvPr/>
        </p:nvCxnSpPr>
        <p:spPr>
          <a:xfrm>
            <a:off x="2339752" y="3820887"/>
            <a:ext cx="72008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Прямая со стрелкой 20"/>
          <p:cNvCxnSpPr>
            <a:endCxn id="10" idx="1"/>
          </p:cNvCxnSpPr>
          <p:nvPr/>
        </p:nvCxnSpPr>
        <p:spPr>
          <a:xfrm>
            <a:off x="2339752" y="5457912"/>
            <a:ext cx="720081"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 xmlns:p14="http://schemas.microsoft.com/office/powerpoint/2010/main" val="16613579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88640"/>
            <a:ext cx="8496944" cy="6480720"/>
          </a:xfrm>
        </p:spPr>
        <p:txBody>
          <a:bodyPr/>
          <a:lstStyle/>
          <a:p>
            <a:pPr marL="0" indent="0">
              <a:buNone/>
            </a:pPr>
            <a:r>
              <a:rPr lang="ru-RU" dirty="0" smtClean="0">
                <a:solidFill>
                  <a:srgbClr val="C00000"/>
                </a:solidFill>
              </a:rPr>
              <a:t>6.Значение </a:t>
            </a:r>
            <a:r>
              <a:rPr lang="ru-RU" dirty="0">
                <a:solidFill>
                  <a:srgbClr val="C00000"/>
                </a:solidFill>
              </a:rPr>
              <a:t>дидактических игр для развития познавательных интересов у </a:t>
            </a:r>
            <a:r>
              <a:rPr lang="ru-RU" dirty="0" smtClean="0">
                <a:solidFill>
                  <a:srgbClr val="C00000"/>
                </a:solidFill>
              </a:rPr>
              <a:t>дошкольников.</a:t>
            </a:r>
          </a:p>
          <a:p>
            <a:pPr marL="514350" indent="-514350">
              <a:buAutoNum type="arabicPeriod" startAt="6"/>
            </a:pPr>
            <a:endParaRPr lang="ru-RU" dirty="0">
              <a:solidFill>
                <a:srgbClr val="C00000"/>
              </a:solidFill>
            </a:endParaRPr>
          </a:p>
          <a:p>
            <a:pPr marL="514350" indent="-514350">
              <a:buAutoNum type="arabicPeriod" startAt="6"/>
            </a:pPr>
            <a:endParaRPr lang="ru-RU" dirty="0" smtClean="0">
              <a:solidFill>
                <a:srgbClr val="C00000"/>
              </a:solidFill>
            </a:endParaRPr>
          </a:p>
          <a:p>
            <a:pPr marL="514350" indent="-514350">
              <a:buAutoNum type="arabicPeriod" startAt="6"/>
            </a:pPr>
            <a:endParaRPr lang="ru-RU" dirty="0">
              <a:solidFill>
                <a:srgbClr val="C00000"/>
              </a:solidFill>
            </a:endParaRPr>
          </a:p>
        </p:txBody>
      </p:sp>
      <p:sp>
        <p:nvSpPr>
          <p:cNvPr id="3" name="Номер слайда 2"/>
          <p:cNvSpPr>
            <a:spLocks noGrp="1"/>
          </p:cNvSpPr>
          <p:nvPr>
            <p:ph type="sldNum" sz="quarter" idx="15"/>
          </p:nvPr>
        </p:nvSpPr>
        <p:spPr/>
        <p:txBody>
          <a:bodyPr/>
          <a:lstStyle/>
          <a:p>
            <a:fld id="{B657F442-5660-41CA-A484-1B44EF128213}" type="slidenum">
              <a:rPr lang="ru-RU" smtClean="0"/>
              <a:pPr/>
              <a:t>26</a:t>
            </a:fld>
            <a:endParaRPr lang="ru-RU"/>
          </a:p>
        </p:txBody>
      </p:sp>
      <p:sp>
        <p:nvSpPr>
          <p:cNvPr id="5" name="Скругленный прямоугольник 4"/>
          <p:cNvSpPr/>
          <p:nvPr/>
        </p:nvSpPr>
        <p:spPr>
          <a:xfrm>
            <a:off x="794878" y="1536985"/>
            <a:ext cx="7632848" cy="86409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sz="2000" dirty="0" smtClean="0">
                <a:solidFill>
                  <a:srgbClr val="C00000"/>
                </a:solidFill>
              </a:rPr>
              <a:t>Использование различных дидактических игр </a:t>
            </a:r>
            <a:r>
              <a:rPr lang="ru-RU" sz="2000" dirty="0">
                <a:solidFill>
                  <a:srgbClr val="C00000"/>
                </a:solidFill>
              </a:rPr>
              <a:t>на занятиях </a:t>
            </a:r>
            <a:r>
              <a:rPr lang="ru-RU" sz="2000" dirty="0" smtClean="0">
                <a:solidFill>
                  <a:srgbClr val="C00000"/>
                </a:solidFill>
              </a:rPr>
              <a:t>по математике способствует :</a:t>
            </a:r>
            <a:endParaRPr lang="ru-RU" sz="2000" dirty="0">
              <a:solidFill>
                <a:srgbClr val="C00000"/>
              </a:solidFill>
            </a:endParaRPr>
          </a:p>
        </p:txBody>
      </p:sp>
      <p:sp>
        <p:nvSpPr>
          <p:cNvPr id="7" name="Скругленный прямоугольник 6"/>
          <p:cNvSpPr/>
          <p:nvPr/>
        </p:nvSpPr>
        <p:spPr>
          <a:xfrm>
            <a:off x="813703" y="3068960"/>
            <a:ext cx="2232248" cy="2525885"/>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ru-RU" dirty="0"/>
              <a:t>Д</a:t>
            </a:r>
            <a:r>
              <a:rPr lang="ru-RU" dirty="0" smtClean="0"/>
              <a:t>ети </a:t>
            </a:r>
            <a:r>
              <a:rPr lang="ru-RU" dirty="0"/>
              <a:t>лучше усваивают программный материал, правильно выполняют сложные задания.</a:t>
            </a:r>
          </a:p>
        </p:txBody>
      </p:sp>
      <p:sp>
        <p:nvSpPr>
          <p:cNvPr id="8" name="Скругленный прямоугольник 7"/>
          <p:cNvSpPr/>
          <p:nvPr/>
        </p:nvSpPr>
        <p:spPr>
          <a:xfrm>
            <a:off x="3684969" y="3068960"/>
            <a:ext cx="1659138" cy="252028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dirty="0"/>
              <a:t>П</a:t>
            </a:r>
            <a:r>
              <a:rPr lang="ru-RU" dirty="0" smtClean="0"/>
              <a:t>овышается </a:t>
            </a:r>
            <a:r>
              <a:rPr lang="ru-RU" dirty="0"/>
              <a:t>эффективность педагогического </a:t>
            </a:r>
            <a:r>
              <a:rPr lang="ru-RU" dirty="0" smtClean="0"/>
              <a:t>процесса.</a:t>
            </a:r>
            <a:endParaRPr lang="ru-RU" dirty="0"/>
          </a:p>
        </p:txBody>
      </p:sp>
      <p:sp>
        <p:nvSpPr>
          <p:cNvPr id="9" name="Скругленный прямоугольник 8"/>
          <p:cNvSpPr/>
          <p:nvPr/>
        </p:nvSpPr>
        <p:spPr>
          <a:xfrm>
            <a:off x="6012160" y="3068960"/>
            <a:ext cx="2448272" cy="252028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ru-RU" dirty="0"/>
              <a:t>Р</a:t>
            </a:r>
            <a:r>
              <a:rPr lang="ru-RU" dirty="0" smtClean="0"/>
              <a:t>азвивается память и мышление </a:t>
            </a:r>
            <a:r>
              <a:rPr lang="ru-RU" dirty="0"/>
              <a:t>у детей, оказывая огромное влияние на умственное развитие ребенка. </a:t>
            </a:r>
          </a:p>
        </p:txBody>
      </p:sp>
      <p:cxnSp>
        <p:nvCxnSpPr>
          <p:cNvPr id="17" name="Прямая со стрелкой 16"/>
          <p:cNvCxnSpPr>
            <a:endCxn id="7" idx="0"/>
          </p:cNvCxnSpPr>
          <p:nvPr/>
        </p:nvCxnSpPr>
        <p:spPr>
          <a:xfrm>
            <a:off x="1929827" y="2401081"/>
            <a:ext cx="0" cy="66787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Прямая со стрелкой 18"/>
          <p:cNvCxnSpPr>
            <a:endCxn id="8" idx="0"/>
          </p:cNvCxnSpPr>
          <p:nvPr/>
        </p:nvCxnSpPr>
        <p:spPr>
          <a:xfrm>
            <a:off x="4514538" y="2401081"/>
            <a:ext cx="0" cy="66787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Прямая со стрелкой 20"/>
          <p:cNvCxnSpPr>
            <a:endCxn id="9" idx="0"/>
          </p:cNvCxnSpPr>
          <p:nvPr/>
        </p:nvCxnSpPr>
        <p:spPr>
          <a:xfrm>
            <a:off x="7236296" y="2401081"/>
            <a:ext cx="0" cy="66787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 xmlns:p14="http://schemas.microsoft.com/office/powerpoint/2010/main" val="23697691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5"/>
          </p:nvPr>
        </p:nvSpPr>
        <p:spPr/>
        <p:txBody>
          <a:bodyPr/>
          <a:lstStyle/>
          <a:p>
            <a:fld id="{B657F442-5660-41CA-A484-1B44EF128213}" type="slidenum">
              <a:rPr lang="ru-RU" smtClean="0"/>
              <a:pPr/>
              <a:t>27</a:t>
            </a:fld>
            <a:endParaRPr lang="ru-RU"/>
          </a:p>
        </p:txBody>
      </p:sp>
      <p:sp>
        <p:nvSpPr>
          <p:cNvPr id="5" name="Прямоугольник с двумя вырезанными противолежащими углами 4"/>
          <p:cNvSpPr/>
          <p:nvPr/>
        </p:nvSpPr>
        <p:spPr>
          <a:xfrm>
            <a:off x="467544" y="116632"/>
            <a:ext cx="5328592" cy="792088"/>
          </a:xfrm>
          <a:prstGeom prst="snip2Diag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a:solidFill>
                  <a:schemeClr val="bg1"/>
                </a:solidFill>
              </a:rPr>
              <a:t>Играя и занимаясь с детьми,  воспитатель  способствует  развитию  у  них</a:t>
            </a:r>
          </a:p>
          <a:p>
            <a:pPr algn="ctr"/>
            <a:r>
              <a:rPr lang="ru-RU" dirty="0">
                <a:solidFill>
                  <a:schemeClr val="bg1"/>
                </a:solidFill>
              </a:rPr>
              <a:t>умений и способностей:</a:t>
            </a:r>
          </a:p>
        </p:txBody>
      </p:sp>
      <p:sp>
        <p:nvSpPr>
          <p:cNvPr id="6" name="Прямоугольник с двумя вырезанными противолежащими углами 5"/>
          <p:cNvSpPr/>
          <p:nvPr/>
        </p:nvSpPr>
        <p:spPr>
          <a:xfrm>
            <a:off x="827584" y="1134934"/>
            <a:ext cx="6480720" cy="1152128"/>
          </a:xfrm>
          <a:prstGeom prst="snip2Diag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dirty="0">
                <a:solidFill>
                  <a:srgbClr val="C00000"/>
                </a:solidFill>
              </a:rPr>
              <a:t>оперировать   свойствами,   отношениями   объектов,   числами;   выявлять</a:t>
            </a:r>
          </a:p>
          <a:p>
            <a:pPr algn="ctr"/>
            <a:r>
              <a:rPr lang="ru-RU" dirty="0">
                <a:solidFill>
                  <a:srgbClr val="C00000"/>
                </a:solidFill>
              </a:rPr>
              <a:t>простейшие изменения и зависимости объектов по форме, величине</a:t>
            </a:r>
          </a:p>
        </p:txBody>
      </p:sp>
      <p:sp>
        <p:nvSpPr>
          <p:cNvPr id="7" name="Прямоугольник с двумя вырезанными противолежащими углами 6"/>
          <p:cNvSpPr/>
          <p:nvPr/>
        </p:nvSpPr>
        <p:spPr>
          <a:xfrm>
            <a:off x="1592777" y="2492896"/>
            <a:ext cx="6170984" cy="1368152"/>
          </a:xfrm>
          <a:prstGeom prst="snip2Diag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ru-RU" dirty="0">
                <a:solidFill>
                  <a:srgbClr val="002060"/>
                </a:solidFill>
              </a:rPr>
              <a:t>сравнивать,   обобщать   группы   предметов,    соотносить,    вычленять</a:t>
            </a:r>
          </a:p>
          <a:p>
            <a:pPr algn="ctr"/>
            <a:r>
              <a:rPr lang="ru-RU" dirty="0">
                <a:solidFill>
                  <a:srgbClr val="002060"/>
                </a:solidFill>
              </a:rPr>
              <a:t>закономерности чередования и следования, оперировать в плане  представлений,</a:t>
            </a:r>
          </a:p>
          <a:p>
            <a:pPr algn="ctr"/>
            <a:r>
              <a:rPr lang="ru-RU" dirty="0">
                <a:solidFill>
                  <a:srgbClr val="002060"/>
                </a:solidFill>
              </a:rPr>
              <a:t>стремиться к творчеству</a:t>
            </a:r>
          </a:p>
        </p:txBody>
      </p:sp>
      <p:sp>
        <p:nvSpPr>
          <p:cNvPr id="8" name="Прямоугольник с двумя вырезанными противолежащими углами 7"/>
          <p:cNvSpPr/>
          <p:nvPr/>
        </p:nvSpPr>
        <p:spPr>
          <a:xfrm>
            <a:off x="2090678" y="4077073"/>
            <a:ext cx="6170984" cy="1152128"/>
          </a:xfrm>
          <a:prstGeom prst="snip2Diag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ru-RU" dirty="0">
                <a:solidFill>
                  <a:srgbClr val="7030A0"/>
                </a:solidFill>
              </a:rPr>
              <a:t>проявлять инициативу в деятельности,  самостоятельность  в  уточнении  или</a:t>
            </a:r>
          </a:p>
          <a:p>
            <a:pPr algn="ctr"/>
            <a:r>
              <a:rPr lang="ru-RU" dirty="0">
                <a:solidFill>
                  <a:srgbClr val="7030A0"/>
                </a:solidFill>
              </a:rPr>
              <a:t>выдвижении цели, в ходе рассуждений, в выполнении и достижении результата</a:t>
            </a:r>
          </a:p>
        </p:txBody>
      </p:sp>
      <p:sp>
        <p:nvSpPr>
          <p:cNvPr id="9" name="Прямоугольник с двумя вырезанными противолежащими углами 8"/>
          <p:cNvSpPr/>
          <p:nvPr/>
        </p:nvSpPr>
        <p:spPr>
          <a:xfrm>
            <a:off x="2569866" y="5445224"/>
            <a:ext cx="6170984" cy="1296144"/>
          </a:xfrm>
          <a:prstGeom prst="snip2Diag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ru-RU" dirty="0">
                <a:solidFill>
                  <a:schemeClr val="accent4">
                    <a:lumMod val="50000"/>
                  </a:schemeClr>
                </a:solidFill>
              </a:rPr>
              <a:t>рассказывать о выполняемом  или  выполненном  действии,  разговаривать  со</a:t>
            </a:r>
          </a:p>
          <a:p>
            <a:pPr algn="ctr"/>
            <a:r>
              <a:rPr lang="ru-RU" dirty="0">
                <a:solidFill>
                  <a:schemeClr val="accent4">
                    <a:lumMod val="50000"/>
                  </a:schemeClr>
                </a:solidFill>
              </a:rPr>
              <a:t>взрослыми, сверстниками  по  поводу  содержания  игрового  (практического)</a:t>
            </a:r>
          </a:p>
          <a:p>
            <a:pPr algn="ctr"/>
            <a:r>
              <a:rPr lang="ru-RU" dirty="0">
                <a:solidFill>
                  <a:schemeClr val="accent4">
                    <a:lumMod val="50000"/>
                  </a:schemeClr>
                </a:solidFill>
              </a:rPr>
              <a:t>действия</a:t>
            </a:r>
          </a:p>
        </p:txBody>
      </p:sp>
      <p:cxnSp>
        <p:nvCxnSpPr>
          <p:cNvPr id="25" name="Прямая со стрелкой 24"/>
          <p:cNvCxnSpPr/>
          <p:nvPr/>
        </p:nvCxnSpPr>
        <p:spPr>
          <a:xfrm>
            <a:off x="1331640" y="908720"/>
            <a:ext cx="0" cy="2160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Прямая со стрелкой 28"/>
          <p:cNvCxnSpPr/>
          <p:nvPr/>
        </p:nvCxnSpPr>
        <p:spPr>
          <a:xfrm>
            <a:off x="2569866" y="2276872"/>
            <a:ext cx="0" cy="2160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Прямая со стрелкой 30"/>
          <p:cNvCxnSpPr/>
          <p:nvPr/>
        </p:nvCxnSpPr>
        <p:spPr>
          <a:xfrm>
            <a:off x="3851920" y="3861048"/>
            <a:ext cx="0" cy="2160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 name="Прямая соединительная линия 34"/>
          <p:cNvCxnSpPr/>
          <p:nvPr/>
        </p:nvCxnSpPr>
        <p:spPr>
          <a:xfrm>
            <a:off x="2569866" y="908720"/>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37" name="Прямая соединительная линия 36"/>
          <p:cNvCxnSpPr/>
          <p:nvPr/>
        </p:nvCxnSpPr>
        <p:spPr>
          <a:xfrm>
            <a:off x="3707904" y="908720"/>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42" name="Прямая соединительная линия 41"/>
          <p:cNvCxnSpPr/>
          <p:nvPr/>
        </p:nvCxnSpPr>
        <p:spPr>
          <a:xfrm>
            <a:off x="3851920" y="2276872"/>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44" name="Прямая соединительная линия 43"/>
          <p:cNvCxnSpPr/>
          <p:nvPr/>
        </p:nvCxnSpPr>
        <p:spPr>
          <a:xfrm>
            <a:off x="5004048" y="908720"/>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46" name="Прямая соединительная линия 45"/>
          <p:cNvCxnSpPr/>
          <p:nvPr/>
        </p:nvCxnSpPr>
        <p:spPr>
          <a:xfrm>
            <a:off x="5176170" y="2276872"/>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5004048" y="2276872"/>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50" name="Прямая соединительная линия 49"/>
          <p:cNvCxnSpPr/>
          <p:nvPr/>
        </p:nvCxnSpPr>
        <p:spPr>
          <a:xfrm>
            <a:off x="5004048" y="3861048"/>
            <a:ext cx="0" cy="216025"/>
          </a:xfrm>
          <a:prstGeom prst="line">
            <a:avLst/>
          </a:prstGeom>
        </p:spPr>
        <p:style>
          <a:lnRef idx="2">
            <a:schemeClr val="dk1"/>
          </a:lnRef>
          <a:fillRef idx="0">
            <a:schemeClr val="dk1"/>
          </a:fillRef>
          <a:effectRef idx="1">
            <a:schemeClr val="dk1"/>
          </a:effectRef>
          <a:fontRef idx="minor">
            <a:schemeClr val="tx1"/>
          </a:fontRef>
        </p:style>
      </p:cxnSp>
      <p:cxnSp>
        <p:nvCxnSpPr>
          <p:cNvPr id="52" name="Прямая со стрелкой 51"/>
          <p:cNvCxnSpPr/>
          <p:nvPr/>
        </p:nvCxnSpPr>
        <p:spPr>
          <a:xfrm>
            <a:off x="5004048" y="5229201"/>
            <a:ext cx="0" cy="21602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 xmlns:p14="http://schemas.microsoft.com/office/powerpoint/2010/main" val="67536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188640"/>
            <a:ext cx="8507288" cy="6480720"/>
          </a:xfrm>
        </p:spPr>
        <p:txBody>
          <a:bodyPr/>
          <a:lstStyle/>
          <a:p>
            <a:pPr marL="0" indent="0">
              <a:buNone/>
            </a:pPr>
            <a:r>
              <a:rPr lang="ru-RU" dirty="0" smtClean="0">
                <a:solidFill>
                  <a:srgbClr val="C00000"/>
                </a:solidFill>
              </a:rPr>
              <a:t>7.Заключение.</a:t>
            </a:r>
          </a:p>
          <a:p>
            <a:pPr marL="0" indent="0">
              <a:buNone/>
            </a:pPr>
            <a:r>
              <a:rPr lang="ru-RU" sz="2400" dirty="0" smtClean="0">
                <a:latin typeface="Times New Roman"/>
              </a:rPr>
              <a:t>Основное значение дидактических игр – это обеспечивать </a:t>
            </a:r>
            <a:r>
              <a:rPr lang="ru-RU" sz="2400" dirty="0" err="1" smtClean="0">
                <a:latin typeface="Times New Roman"/>
              </a:rPr>
              <a:t>упражняемость</a:t>
            </a:r>
            <a:r>
              <a:rPr lang="ru-RU" sz="2400" dirty="0" smtClean="0">
                <a:latin typeface="Times New Roman"/>
              </a:rPr>
              <a:t> детей в различении, выделении, назывании множеств предметов, чисел, геометрических фигур, направлений и т.д.  </a:t>
            </a:r>
          </a:p>
          <a:p>
            <a:pPr marL="0" indent="0">
              <a:buNone/>
            </a:pPr>
            <a:r>
              <a:rPr lang="ru-RU" sz="2400" dirty="0" smtClean="0">
                <a:latin typeface="Times New Roman"/>
              </a:rPr>
              <a:t>В </a:t>
            </a:r>
            <a:r>
              <a:rPr lang="ru-RU" sz="2400" dirty="0">
                <a:latin typeface="Times New Roman"/>
              </a:rPr>
              <a:t>дидактических играх есть возможность формировать новые знания, знакомить детей со способами действий. Каждая из игр решает конкретную задачу совершенствования математических представлений детей</a:t>
            </a:r>
            <a:r>
              <a:rPr lang="ru-RU" sz="2400" dirty="0" smtClean="0">
                <a:latin typeface="Times New Roman"/>
              </a:rPr>
              <a:t>.</a:t>
            </a:r>
          </a:p>
          <a:p>
            <a:pPr marL="0" indent="0">
              <a:buNone/>
            </a:pPr>
            <a:r>
              <a:rPr lang="ru-RU" sz="2400" dirty="0" smtClean="0">
                <a:latin typeface="Times New Roman"/>
              </a:rPr>
              <a:t>Целенаправленное  </a:t>
            </a:r>
            <a:r>
              <a:rPr lang="ru-RU" sz="2400" dirty="0">
                <a:latin typeface="Times New Roman"/>
              </a:rPr>
              <a:t>развитие  элементарных  математических   </a:t>
            </a:r>
            <a:r>
              <a:rPr lang="ru-RU" sz="2400" dirty="0" smtClean="0">
                <a:latin typeface="Times New Roman"/>
              </a:rPr>
              <a:t>представлений должно </a:t>
            </a:r>
            <a:r>
              <a:rPr lang="ru-RU" sz="2400" dirty="0">
                <a:latin typeface="Times New Roman"/>
              </a:rPr>
              <a:t>осуществляться на протяжении всего дошкольного периода.</a:t>
            </a:r>
            <a:endParaRPr lang="ru-RU" sz="2400" dirty="0">
              <a:solidFill>
                <a:srgbClr val="C00000"/>
              </a:solidFill>
            </a:endParaRPr>
          </a:p>
        </p:txBody>
      </p:sp>
      <p:sp>
        <p:nvSpPr>
          <p:cNvPr id="3" name="Номер слайда 2"/>
          <p:cNvSpPr>
            <a:spLocks noGrp="1"/>
          </p:cNvSpPr>
          <p:nvPr>
            <p:ph type="sldNum" sz="quarter" idx="15"/>
          </p:nvPr>
        </p:nvSpPr>
        <p:spPr/>
        <p:txBody>
          <a:bodyPr/>
          <a:lstStyle/>
          <a:p>
            <a:fld id="{B657F442-5660-41CA-A484-1B44EF128213}" type="slidenum">
              <a:rPr lang="ru-RU" smtClean="0"/>
              <a:pPr/>
              <a:t>28</a:t>
            </a:fld>
            <a:endParaRPr lang="ru-RU"/>
          </a:p>
        </p:txBody>
      </p:sp>
      <p:pic>
        <p:nvPicPr>
          <p:cNvPr id="1126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940152" y="4797152"/>
            <a:ext cx="2016224" cy="1584176"/>
          </a:xfrm>
          <a:prstGeom prst="rect">
            <a:avLst/>
          </a:prstGeom>
          <a:ln/>
        </p:spPr>
        <p:style>
          <a:lnRef idx="2">
            <a:schemeClr val="accent1">
              <a:shade val="50000"/>
            </a:schemeClr>
          </a:lnRef>
          <a:fillRef idx="1">
            <a:schemeClr val="accent1"/>
          </a:fillRef>
          <a:effectRef idx="0">
            <a:schemeClr val="accent1"/>
          </a:effectRef>
          <a:fontRef idx="minor">
            <a:schemeClr val="lt1"/>
          </a:fontRef>
        </p:style>
      </p:pic>
    </p:spTree>
    <p:extLst>
      <p:ext uri="{BB962C8B-B14F-4D97-AF65-F5344CB8AC3E}">
        <p14:creationId xmlns="" xmlns:p14="http://schemas.microsoft.com/office/powerpoint/2010/main" val="3966526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88640"/>
            <a:ext cx="8229600" cy="6264696"/>
          </a:xfrm>
        </p:spPr>
        <p:txBody>
          <a:bodyPr>
            <a:normAutofit/>
          </a:bodyPr>
          <a:lstStyle/>
          <a:p>
            <a:pPr marL="0" indent="0">
              <a:buNone/>
            </a:pPr>
            <a:r>
              <a:rPr lang="ru-RU" sz="2800" dirty="0" smtClean="0">
                <a:solidFill>
                  <a:srgbClr val="C00000"/>
                </a:solidFill>
              </a:rPr>
              <a:t>8.Список  используемой литературы:</a:t>
            </a:r>
          </a:p>
          <a:p>
            <a:pPr marL="457200" indent="-457200">
              <a:buClr>
                <a:srgbClr val="C00000"/>
              </a:buClr>
              <a:buFont typeface="+mj-lt"/>
              <a:buAutoNum type="arabicPeriod"/>
            </a:pPr>
            <a:r>
              <a:rPr lang="ru-RU" sz="2200" dirty="0" smtClean="0"/>
              <a:t> </a:t>
            </a:r>
            <a:r>
              <a:rPr lang="ru-RU" sz="2200" dirty="0" err="1"/>
              <a:t>Леушина</a:t>
            </a:r>
            <a:r>
              <a:rPr lang="ru-RU" sz="2200" dirty="0"/>
              <a:t> </a:t>
            </a:r>
            <a:r>
              <a:rPr lang="ru-RU" sz="2200" dirty="0" smtClean="0"/>
              <a:t> А.М</a:t>
            </a:r>
            <a:r>
              <a:rPr lang="ru-RU" sz="2200" dirty="0"/>
              <a:t>. Формирование элементарных математических представлений у детей дошкольного возраста. - М., 1974.</a:t>
            </a:r>
          </a:p>
          <a:p>
            <a:pPr marL="457200" indent="-457200">
              <a:buClr>
                <a:srgbClr val="C00000"/>
              </a:buClr>
              <a:buFont typeface="+mj-lt"/>
              <a:buAutoNum type="arabicPeriod"/>
            </a:pPr>
            <a:r>
              <a:rPr lang="ru-RU" sz="2200" dirty="0" smtClean="0"/>
              <a:t>  Математика </a:t>
            </a:r>
            <a:r>
              <a:rPr lang="ru-RU" sz="2200" dirty="0"/>
              <a:t>от трех до семи (Учебно-методическое пособие для воспитателей детских садов) </a:t>
            </a:r>
          </a:p>
          <a:p>
            <a:pPr marL="457200" indent="-457200">
              <a:buClr>
                <a:srgbClr val="C00000"/>
              </a:buClr>
              <a:buFont typeface="+mj-lt"/>
              <a:buAutoNum type="arabicPeriod"/>
            </a:pPr>
            <a:r>
              <a:rPr lang="ru-RU" sz="2200" dirty="0" smtClean="0"/>
              <a:t>Михайлова </a:t>
            </a:r>
            <a:r>
              <a:rPr lang="ru-RU" sz="2200" dirty="0"/>
              <a:t>З.А. Игровые занимательные задачи для дошкольников - М</a:t>
            </a:r>
            <a:r>
              <a:rPr lang="ru-RU" sz="2200" dirty="0" smtClean="0"/>
              <a:t>. Просвещение</a:t>
            </a:r>
            <a:r>
              <a:rPr lang="ru-RU" sz="2200" dirty="0"/>
              <a:t>, </a:t>
            </a:r>
            <a:r>
              <a:rPr lang="ru-RU" sz="2200" dirty="0" smtClean="0"/>
              <a:t>1987</a:t>
            </a:r>
          </a:p>
          <a:p>
            <a:pPr marL="457200" indent="-457200">
              <a:buClr>
                <a:srgbClr val="C00000"/>
              </a:buClr>
              <a:buFont typeface="+mj-lt"/>
              <a:buAutoNum type="arabicPeriod"/>
            </a:pPr>
            <a:r>
              <a:rPr lang="ru-RU" sz="2400" dirty="0" smtClean="0"/>
              <a:t>Сорокина А.И. Дидактические </a:t>
            </a:r>
            <a:r>
              <a:rPr lang="ru-RU" sz="2400" dirty="0"/>
              <a:t>игры в детском </a:t>
            </a:r>
            <a:r>
              <a:rPr lang="ru-RU" sz="2400" dirty="0" smtClean="0"/>
              <a:t>саду</a:t>
            </a:r>
            <a:endParaRPr lang="ru-RU" sz="2200" dirty="0" smtClean="0"/>
          </a:p>
          <a:p>
            <a:pPr marL="457200" indent="-457200">
              <a:buClr>
                <a:srgbClr val="C00000"/>
              </a:buClr>
              <a:buFont typeface="+mj-lt"/>
              <a:buAutoNum type="arabicPeriod"/>
            </a:pPr>
            <a:r>
              <a:rPr lang="ru-RU" sz="2200" dirty="0" smtClean="0"/>
              <a:t>Щербакова Е.И.  Методика обучения математике в детском саду - М: Академия</a:t>
            </a:r>
          </a:p>
          <a:p>
            <a:pPr marL="457200" indent="-457200">
              <a:buClr>
                <a:srgbClr val="C00000"/>
              </a:buClr>
              <a:buFont typeface="+mj-lt"/>
              <a:buAutoNum type="arabicPeriod"/>
            </a:pPr>
            <a:r>
              <a:rPr lang="ru-RU" sz="2200" dirty="0" smtClean="0"/>
              <a:t>Формирование </a:t>
            </a:r>
            <a:r>
              <a:rPr lang="ru-RU" sz="2200" dirty="0"/>
              <a:t>элементарных математических представлений у дошкольников/ под ред. А.А. Столяра. - М.: Просвещение, 1988.</a:t>
            </a:r>
          </a:p>
          <a:p>
            <a:pPr marL="0" indent="0">
              <a:buNone/>
            </a:pPr>
            <a:endParaRPr lang="ru-RU" dirty="0" smtClean="0"/>
          </a:p>
          <a:p>
            <a:pPr marL="0" indent="0">
              <a:buNone/>
            </a:pPr>
            <a:endParaRPr lang="ru-RU" dirty="0"/>
          </a:p>
          <a:p>
            <a:pPr marL="0" indent="0">
              <a:buNone/>
            </a:pPr>
            <a:endParaRPr lang="ru-RU" dirty="0"/>
          </a:p>
          <a:p>
            <a:endParaRPr lang="ru-RU" dirty="0"/>
          </a:p>
        </p:txBody>
      </p:sp>
      <p:sp>
        <p:nvSpPr>
          <p:cNvPr id="3" name="Номер слайда 2"/>
          <p:cNvSpPr>
            <a:spLocks noGrp="1"/>
          </p:cNvSpPr>
          <p:nvPr>
            <p:ph type="sldNum" sz="quarter" idx="15"/>
          </p:nvPr>
        </p:nvSpPr>
        <p:spPr/>
        <p:txBody>
          <a:bodyPr/>
          <a:lstStyle/>
          <a:p>
            <a:fld id="{B657F442-5660-41CA-A484-1B44EF128213}" type="slidenum">
              <a:rPr lang="ru-RU" smtClean="0"/>
              <a:pPr/>
              <a:t>29</a:t>
            </a:fld>
            <a:endParaRPr lang="ru-RU"/>
          </a:p>
        </p:txBody>
      </p:sp>
    </p:spTree>
    <p:extLst>
      <p:ext uri="{BB962C8B-B14F-4D97-AF65-F5344CB8AC3E}">
        <p14:creationId xmlns="" xmlns:p14="http://schemas.microsoft.com/office/powerpoint/2010/main" val="2280858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764704"/>
            <a:ext cx="8229600" cy="5760640"/>
          </a:xfrm>
        </p:spPr>
        <p:txBody>
          <a:bodyPr>
            <a:normAutofit fontScale="92500" lnSpcReduction="20000"/>
          </a:bodyPr>
          <a:lstStyle/>
          <a:p>
            <a:r>
              <a:rPr lang="ru-RU" dirty="0"/>
              <a:t>Огромную роль в умственном воспитании и развитии интеллекта играет математика. В настоящее время, в эпоху компьютерной революции встречающаяся точка зрения, выражаемая словами: "Не каждый будет математиком", безнадежно устарела.</a:t>
            </a:r>
          </a:p>
          <a:p>
            <a:r>
              <a:rPr lang="ru-RU" dirty="0"/>
              <a:t>Сегодня, и тем более в дальнейшем математика необходима людям различных профессий. В математике заложены огромные возможности для развития мышления младших школьников, в процессе их обучения с самого раннего возраста.</a:t>
            </a:r>
          </a:p>
          <a:p>
            <a:r>
              <a:rPr lang="ru-RU" dirty="0"/>
              <a:t>Народная мудрость создала дидактическую игру, которая является для младшего школьника наиболее подходящей формой обучения. Младший школьник пишет, читает, отвечает на вопросы, но эта работа не затрагивает его мыслей, не вызывает интереса. Он пассивен. Конечно, что-то он усваивает, но пассивное восприятие и усвоение не могут быть опорой прочных знаний</a:t>
            </a:r>
            <a:r>
              <a:rPr lang="ru-RU" dirty="0" smtClean="0"/>
              <a:t>.</a:t>
            </a:r>
          </a:p>
          <a:p>
            <a:endParaRPr lang="ru-RU" dirty="0"/>
          </a:p>
        </p:txBody>
      </p:sp>
      <p:sp>
        <p:nvSpPr>
          <p:cNvPr id="3" name="Номер слайда 2"/>
          <p:cNvSpPr>
            <a:spLocks noGrp="1"/>
          </p:cNvSpPr>
          <p:nvPr>
            <p:ph type="sldNum" sz="quarter" idx="15"/>
          </p:nvPr>
        </p:nvSpPr>
        <p:spPr/>
        <p:txBody>
          <a:bodyPr/>
          <a:lstStyle/>
          <a:p>
            <a:fld id="{B657F442-5660-41CA-A484-1B44EF128213}" type="slidenum">
              <a:rPr lang="ru-RU" smtClean="0"/>
              <a:pPr/>
              <a:t>3</a:t>
            </a:fld>
            <a:endParaRPr lang="ru-RU"/>
          </a:p>
        </p:txBody>
      </p:sp>
      <p:sp>
        <p:nvSpPr>
          <p:cNvPr id="4" name="Заголовок 3"/>
          <p:cNvSpPr>
            <a:spLocks noGrp="1"/>
          </p:cNvSpPr>
          <p:nvPr>
            <p:ph type="title"/>
          </p:nvPr>
        </p:nvSpPr>
        <p:spPr>
          <a:xfrm>
            <a:off x="457200" y="152400"/>
            <a:ext cx="8229600" cy="684312"/>
          </a:xfrm>
        </p:spPr>
        <p:txBody>
          <a:bodyPr>
            <a:normAutofit fontScale="90000"/>
          </a:bodyPr>
          <a:lstStyle/>
          <a:p>
            <a:r>
              <a:rPr lang="ru-RU" dirty="0" smtClean="0">
                <a:solidFill>
                  <a:srgbClr val="C00000"/>
                </a:solidFill>
              </a:rPr>
              <a:t>1.Введение.</a:t>
            </a:r>
            <a:endParaRPr lang="ru-RU" dirty="0">
              <a:solidFill>
                <a:srgbClr val="C00000"/>
              </a:solidFill>
            </a:endParaRPr>
          </a:p>
        </p:txBody>
      </p:sp>
    </p:spTree>
    <p:extLst>
      <p:ext uri="{BB962C8B-B14F-4D97-AF65-F5344CB8AC3E}">
        <p14:creationId xmlns="" xmlns:p14="http://schemas.microsoft.com/office/powerpoint/2010/main" val="2142727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88640"/>
            <a:ext cx="8229600" cy="6480720"/>
          </a:xfrm>
        </p:spPr>
        <p:txBody>
          <a:bodyPr>
            <a:normAutofit/>
          </a:bodyPr>
          <a:lstStyle/>
          <a:p>
            <a:r>
              <a:rPr lang="ru-RU" sz="2400" dirty="0"/>
              <a:t>К.Д. Ушинский видел в игре серьезное занятие, в котором он усваивает и преобразует действительность: "Для дитяти игра - действительность, и действительность гораздо более интересная, чем та, которая его окружает. Интереснее она для ее ребенка именно потому, что понятнее она ему, потому, что отчасти есть его собственное создание… В действительной жизни дитя, существо, не имеющее никакой </a:t>
            </a:r>
            <a:r>
              <a:rPr lang="ru-RU" sz="2400" dirty="0" smtClean="0"/>
              <a:t>самостоятельности…в </a:t>
            </a:r>
            <a:r>
              <a:rPr lang="ru-RU" sz="2400" dirty="0"/>
              <a:t>игре дитя уже зреющий человек, пробует свои силы и самостоятельно распоряжается своими же созданиями</a:t>
            </a:r>
            <a:r>
              <a:rPr lang="ru-RU" sz="2400" dirty="0" smtClean="0"/>
              <a:t>".</a:t>
            </a:r>
          </a:p>
          <a:p>
            <a:endParaRPr lang="ru-RU" sz="2400" dirty="0"/>
          </a:p>
        </p:txBody>
      </p:sp>
      <p:sp>
        <p:nvSpPr>
          <p:cNvPr id="3" name="Номер слайда 2"/>
          <p:cNvSpPr>
            <a:spLocks noGrp="1"/>
          </p:cNvSpPr>
          <p:nvPr>
            <p:ph type="sldNum" sz="quarter" idx="15"/>
          </p:nvPr>
        </p:nvSpPr>
        <p:spPr/>
        <p:txBody>
          <a:bodyPr/>
          <a:lstStyle/>
          <a:p>
            <a:fld id="{B657F442-5660-41CA-A484-1B44EF128213}" type="slidenum">
              <a:rPr lang="ru-RU" smtClean="0"/>
              <a:pPr/>
              <a:t>4</a:t>
            </a:fld>
            <a:endParaRPr lang="ru-RU"/>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588224" y="4077072"/>
            <a:ext cx="2158380" cy="2592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649039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1124744"/>
            <a:ext cx="8229600" cy="5400600"/>
          </a:xfrm>
        </p:spPr>
        <p:txBody>
          <a:bodyPr>
            <a:normAutofit/>
          </a:bodyPr>
          <a:lstStyle/>
          <a:p>
            <a:pPr marL="0" indent="0">
              <a:buNone/>
            </a:pPr>
            <a:r>
              <a:rPr lang="ru-RU" sz="2000" dirty="0"/>
              <a:t>Главная задача дошкольного учреждения в области обучения состоит в том, чтобы, начиная с раннего возраста, наряду с передачей детям знаний, умений и навыков формировать определенный уровень мыслительных способностей, готовить ребенка физически и психически к умственной работе. В решении этой задачи существенную помощь и могут оказать дидактические игры</a:t>
            </a:r>
            <a:r>
              <a:rPr lang="ru-RU" sz="2000" dirty="0" smtClean="0"/>
              <a:t>.</a:t>
            </a:r>
          </a:p>
          <a:p>
            <a:pPr marL="0" indent="0">
              <a:buNone/>
            </a:pPr>
            <a:r>
              <a:rPr lang="ru-RU" sz="2000" b="1" dirty="0" smtClean="0">
                <a:solidFill>
                  <a:srgbClr val="C00000"/>
                </a:solidFill>
              </a:rPr>
              <a:t>Дидактические игры </a:t>
            </a:r>
            <a:r>
              <a:rPr lang="ru-RU" sz="2000" dirty="0" smtClean="0"/>
              <a:t>— одно из средств воспитания и обучения детей дошкольного возраста. Огромный </a:t>
            </a:r>
            <a:r>
              <a:rPr lang="ru-RU" sz="2000" dirty="0"/>
              <a:t>вклад в разработку советской теории игры внесла Н. К. Крупская. Она придавала большое значение игре как одному </a:t>
            </a:r>
            <a:r>
              <a:rPr lang="ru-RU" sz="2000" dirty="0" smtClean="0"/>
              <a:t>из средств коммунистического </a:t>
            </a:r>
            <a:r>
              <a:rPr lang="ru-RU" sz="2000" dirty="0"/>
              <a:t>воспитания и формирования личности советских детей: «Игра для них - учёба, игра для них - труд, игра для них — серьезная форма воспитания. Игра для дошкольников — способ познания </a:t>
            </a:r>
            <a:r>
              <a:rPr lang="ru-RU" sz="2000" dirty="0" smtClean="0"/>
              <a:t>окружающего мира. </a:t>
            </a:r>
            <a:r>
              <a:rPr lang="ru-RU" sz="2000" dirty="0"/>
              <a:t>Играя, он изучает цвета, форму, свойства материала, пространственные отношения, числовые отношения, изучает </a:t>
            </a:r>
            <a:r>
              <a:rPr lang="ru-RU" sz="2000" dirty="0" smtClean="0"/>
              <a:t>растения</a:t>
            </a:r>
            <a:r>
              <a:rPr lang="ru-RU" sz="2000" dirty="0"/>
              <a:t>, животных».</a:t>
            </a:r>
          </a:p>
        </p:txBody>
      </p:sp>
      <p:sp>
        <p:nvSpPr>
          <p:cNvPr id="3" name="Номер слайда 2"/>
          <p:cNvSpPr>
            <a:spLocks noGrp="1"/>
          </p:cNvSpPr>
          <p:nvPr>
            <p:ph type="sldNum" sz="quarter" idx="15"/>
          </p:nvPr>
        </p:nvSpPr>
        <p:spPr/>
        <p:txBody>
          <a:bodyPr/>
          <a:lstStyle/>
          <a:p>
            <a:fld id="{B657F442-5660-41CA-A484-1B44EF128213}" type="slidenum">
              <a:rPr lang="ru-RU" smtClean="0"/>
              <a:pPr/>
              <a:t>5</a:t>
            </a:fld>
            <a:endParaRPr lang="ru-RU"/>
          </a:p>
        </p:txBody>
      </p:sp>
      <p:sp>
        <p:nvSpPr>
          <p:cNvPr id="4" name="Заголовок 3"/>
          <p:cNvSpPr>
            <a:spLocks noGrp="1"/>
          </p:cNvSpPr>
          <p:nvPr>
            <p:ph type="title"/>
          </p:nvPr>
        </p:nvSpPr>
        <p:spPr>
          <a:xfrm>
            <a:off x="467544" y="260648"/>
            <a:ext cx="8229600" cy="792088"/>
          </a:xfrm>
        </p:spPr>
        <p:txBody>
          <a:bodyPr>
            <a:noAutofit/>
          </a:bodyPr>
          <a:lstStyle/>
          <a:p>
            <a:pPr algn="ctr"/>
            <a:r>
              <a:rPr lang="ru-RU" sz="2800" dirty="0" smtClean="0">
                <a:solidFill>
                  <a:srgbClr val="C00000"/>
                </a:solidFill>
              </a:rPr>
              <a:t>2.Роль дидактической игры на занятиях по математике в ДОУ.</a:t>
            </a:r>
            <a:endParaRPr lang="ru-RU" sz="2800" dirty="0">
              <a:solidFill>
                <a:srgbClr val="C00000"/>
              </a:solidFill>
            </a:endParaRPr>
          </a:p>
        </p:txBody>
      </p:sp>
    </p:spTree>
    <p:extLst>
      <p:ext uri="{BB962C8B-B14F-4D97-AF65-F5344CB8AC3E}">
        <p14:creationId xmlns="" xmlns:p14="http://schemas.microsoft.com/office/powerpoint/2010/main" val="2676572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60648"/>
            <a:ext cx="8229600" cy="6120680"/>
          </a:xfrm>
        </p:spPr>
        <p:txBody>
          <a:bodyPr>
            <a:noAutofit/>
          </a:bodyPr>
          <a:lstStyle/>
          <a:p>
            <a:endParaRPr lang="ru-RU" sz="2000" dirty="0" smtClean="0"/>
          </a:p>
          <a:p>
            <a:r>
              <a:rPr lang="ru-RU" sz="2000" dirty="0" smtClean="0"/>
              <a:t>   В </a:t>
            </a:r>
            <a:r>
              <a:rPr lang="ru-RU" sz="2000" dirty="0"/>
              <a:t>игре ребенок развивается физически, приучается преодолевать трудности. У него воспитывается сообразительность, находчивость, инициатива. Надежда Константиновна отмечает, что приобретать знания можно не только сидя над книгой, а через игру, которая должна помочь детям познать жизнь, познать самих себя</a:t>
            </a:r>
            <a:r>
              <a:rPr lang="ru-RU" sz="2000" dirty="0" smtClean="0"/>
              <a:t>.</a:t>
            </a:r>
          </a:p>
          <a:p>
            <a:endParaRPr lang="ru-RU" sz="2000" dirty="0"/>
          </a:p>
          <a:p>
            <a:r>
              <a:rPr lang="ru-RU" sz="2000" dirty="0"/>
              <a:t>«Программа воспитания в детском саду» предъявляет к дидактическим играм большие требования. В ней говорится: «С помощью дидактических игр воспитатель осуществляет сенсорное воспитание детей, развивает познавательные процессы (любознательность, понимание взаимосвязи простейших явлений и т. д.). Он использует игру как средство развития мышления, речи, воображения, памяти, расширения и закрепления представлений об окружающей жизни</a:t>
            </a:r>
            <a:r>
              <a:rPr lang="ru-RU" sz="2000" dirty="0" smtClean="0"/>
              <a:t>».</a:t>
            </a:r>
          </a:p>
          <a:p>
            <a:endParaRPr lang="ru-RU" sz="2000" dirty="0"/>
          </a:p>
        </p:txBody>
      </p:sp>
      <p:sp>
        <p:nvSpPr>
          <p:cNvPr id="3" name="Номер слайда 2"/>
          <p:cNvSpPr>
            <a:spLocks noGrp="1"/>
          </p:cNvSpPr>
          <p:nvPr>
            <p:ph type="sldNum" sz="quarter" idx="15"/>
          </p:nvPr>
        </p:nvSpPr>
        <p:spPr/>
        <p:txBody>
          <a:bodyPr/>
          <a:lstStyle/>
          <a:p>
            <a:fld id="{B657F442-5660-41CA-A484-1B44EF128213}" type="slidenum">
              <a:rPr lang="ru-RU" smtClean="0"/>
              <a:pPr/>
              <a:t>6</a:t>
            </a:fld>
            <a:endParaRPr lang="ru-RU"/>
          </a:p>
        </p:txBody>
      </p:sp>
    </p:spTree>
    <p:extLst>
      <p:ext uri="{BB962C8B-B14F-4D97-AF65-F5344CB8AC3E}">
        <p14:creationId xmlns="" xmlns:p14="http://schemas.microsoft.com/office/powerpoint/2010/main" val="3852438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260648"/>
            <a:ext cx="8229600" cy="6408712"/>
          </a:xfrm>
        </p:spPr>
        <p:txBody>
          <a:bodyPr>
            <a:noAutofit/>
          </a:bodyPr>
          <a:lstStyle/>
          <a:p>
            <a:pPr>
              <a:buNone/>
            </a:pPr>
            <a:endParaRPr lang="ru-RU" sz="2000" dirty="0" smtClean="0"/>
          </a:p>
          <a:p>
            <a:pPr>
              <a:buNone/>
            </a:pPr>
            <a:endParaRPr lang="ru-RU" sz="2000" dirty="0"/>
          </a:p>
          <a:p>
            <a:r>
              <a:rPr lang="ru-RU" sz="2000" dirty="0" smtClean="0"/>
              <a:t>Обучение </a:t>
            </a:r>
            <a:r>
              <a:rPr lang="ru-RU" sz="2000" dirty="0"/>
              <a:t>математике детей дошкольного возраста немыслимо без использования дидактических занимательных игр. При этом роль несложного занимательного математического материала определяется с учетом возрастных особенностей детей и задач всестороннего развития и воспитания: активизировать умственную деятельность, заинтересовывать </a:t>
            </a:r>
            <a:r>
              <a:rPr lang="ru-RU" sz="2000" dirty="0" smtClean="0"/>
              <a:t>математическим </a:t>
            </a:r>
            <a:r>
              <a:rPr lang="ru-RU" sz="2000" dirty="0"/>
              <a:t>материалом, увлекать и развлекать детей, развивать ум, расширять, углублять математические представления, закреплять полученные знания и умения, упражнять в применении в других видах деятельности, новой обстановке</a:t>
            </a:r>
            <a:r>
              <a:rPr lang="ru-RU" sz="2000" dirty="0" smtClean="0"/>
              <a:t>.</a:t>
            </a:r>
            <a:r>
              <a:rPr lang="ru-RU" sz="2000" dirty="0"/>
              <a:t> дидактическая игра - это целенаправленная творческая деятельность, в процессе которой обучаемые глубже и ярче постигают явления окружающей действительности и познают мир.</a:t>
            </a:r>
          </a:p>
          <a:p>
            <a:endParaRPr lang="ru-RU" sz="2000" dirty="0"/>
          </a:p>
        </p:txBody>
      </p:sp>
      <p:sp>
        <p:nvSpPr>
          <p:cNvPr id="3" name="Номер слайда 2"/>
          <p:cNvSpPr>
            <a:spLocks noGrp="1"/>
          </p:cNvSpPr>
          <p:nvPr>
            <p:ph type="sldNum" sz="quarter" idx="15"/>
          </p:nvPr>
        </p:nvSpPr>
        <p:spPr/>
        <p:txBody>
          <a:bodyPr/>
          <a:lstStyle/>
          <a:p>
            <a:fld id="{B657F442-5660-41CA-A484-1B44EF128213}" type="slidenum">
              <a:rPr lang="ru-RU" smtClean="0"/>
              <a:pPr/>
              <a:t>7</a:t>
            </a:fld>
            <a:endParaRPr lang="ru-RU"/>
          </a:p>
        </p:txBody>
      </p:sp>
    </p:spTree>
    <p:extLst>
      <p:ext uri="{BB962C8B-B14F-4D97-AF65-F5344CB8AC3E}">
        <p14:creationId xmlns="" xmlns:p14="http://schemas.microsoft.com/office/powerpoint/2010/main" val="443359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60648"/>
            <a:ext cx="8229600" cy="6408712"/>
          </a:xfrm>
        </p:spPr>
        <p:txBody>
          <a:bodyPr>
            <a:normAutofit/>
          </a:bodyPr>
          <a:lstStyle/>
          <a:p>
            <a:r>
              <a:rPr lang="ru-RU" sz="2000" dirty="0"/>
              <a:t>Помимо закрепления и расширения имеющихся у ребенка знаний, в игре у него воспитываются такие качества, </a:t>
            </a:r>
            <a:r>
              <a:rPr lang="ru-RU" sz="2000" dirty="0" smtClean="0"/>
              <a:t>как:</a:t>
            </a:r>
          </a:p>
          <a:p>
            <a:r>
              <a:rPr lang="ru-RU" sz="2000" dirty="0" smtClean="0"/>
              <a:t> находчивость; </a:t>
            </a:r>
          </a:p>
          <a:p>
            <a:r>
              <a:rPr lang="ru-RU" sz="2000" dirty="0" smtClean="0"/>
              <a:t>сообразительность,</a:t>
            </a:r>
          </a:p>
          <a:p>
            <a:r>
              <a:rPr lang="ru-RU" sz="2000" dirty="0" smtClean="0"/>
              <a:t>инициатива, </a:t>
            </a:r>
          </a:p>
          <a:p>
            <a:r>
              <a:rPr lang="ru-RU" sz="2000" dirty="0" smtClean="0"/>
              <a:t>усидчивость, </a:t>
            </a:r>
          </a:p>
          <a:p>
            <a:r>
              <a:rPr lang="ru-RU" sz="2000" dirty="0" smtClean="0"/>
              <a:t>умение </a:t>
            </a:r>
            <a:r>
              <a:rPr lang="ru-RU" sz="2000" dirty="0"/>
              <a:t>преодолевать </a:t>
            </a:r>
            <a:r>
              <a:rPr lang="ru-RU" sz="2000" dirty="0" smtClean="0"/>
              <a:t>трудности, </a:t>
            </a:r>
          </a:p>
          <a:p>
            <a:r>
              <a:rPr lang="ru-RU" sz="2000" dirty="0" smtClean="0"/>
              <a:t>считаться </a:t>
            </a:r>
            <a:r>
              <a:rPr lang="ru-RU" sz="2000" dirty="0"/>
              <a:t>с товарищами, т. е. умение жить в коллективе сверстников</a:t>
            </a:r>
            <a:r>
              <a:rPr lang="ru-RU" sz="2000" dirty="0" smtClean="0"/>
              <a:t>.</a:t>
            </a:r>
          </a:p>
          <a:p>
            <a:endParaRPr lang="ru-RU" sz="2400" dirty="0"/>
          </a:p>
        </p:txBody>
      </p:sp>
      <p:sp>
        <p:nvSpPr>
          <p:cNvPr id="3" name="Номер слайда 2"/>
          <p:cNvSpPr>
            <a:spLocks noGrp="1"/>
          </p:cNvSpPr>
          <p:nvPr>
            <p:ph type="sldNum" sz="quarter" idx="15"/>
          </p:nvPr>
        </p:nvSpPr>
        <p:spPr/>
        <p:txBody>
          <a:bodyPr/>
          <a:lstStyle/>
          <a:p>
            <a:fld id="{B657F442-5660-41CA-A484-1B44EF128213}" type="slidenum">
              <a:rPr lang="ru-RU" smtClean="0"/>
              <a:pPr/>
              <a:t>8</a:t>
            </a:fld>
            <a:endParaRPr lang="ru-RU"/>
          </a:p>
        </p:txBody>
      </p:sp>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982493" y="3717032"/>
            <a:ext cx="3045891" cy="2880320"/>
          </a:xfrm>
          <a:prstGeom prst="rect">
            <a:avLst/>
          </a:prstGeom>
          <a:ln/>
        </p:spPr>
        <p:style>
          <a:lnRef idx="2">
            <a:schemeClr val="dk1"/>
          </a:lnRef>
          <a:fillRef idx="1">
            <a:schemeClr val="lt1"/>
          </a:fillRef>
          <a:effectRef idx="0">
            <a:schemeClr val="dk1"/>
          </a:effectRef>
          <a:fontRef idx="minor">
            <a:schemeClr val="dk1"/>
          </a:fontRef>
        </p:style>
      </p:pic>
      <p:pic>
        <p:nvPicPr>
          <p:cNvPr id="1030"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99592" y="3717032"/>
            <a:ext cx="2808312" cy="2880320"/>
          </a:xfrm>
          <a:prstGeom prst="rect">
            <a:avLst/>
          </a:prstGeom>
          <a:ln/>
        </p:spPr>
        <p:style>
          <a:lnRef idx="2">
            <a:schemeClr val="dk1"/>
          </a:lnRef>
          <a:fillRef idx="1">
            <a:schemeClr val="lt1"/>
          </a:fillRef>
          <a:effectRef idx="0">
            <a:schemeClr val="dk1"/>
          </a:effectRef>
          <a:fontRef idx="minor">
            <a:schemeClr val="dk1"/>
          </a:fontRef>
        </p:style>
      </p:pic>
    </p:spTree>
    <p:extLst>
      <p:ext uri="{BB962C8B-B14F-4D97-AF65-F5344CB8AC3E}">
        <p14:creationId xmlns="" xmlns:p14="http://schemas.microsoft.com/office/powerpoint/2010/main" val="475750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435280" cy="6336704"/>
          </a:xfrm>
        </p:spPr>
        <p:txBody>
          <a:bodyPr/>
          <a:lstStyle/>
          <a:p>
            <a:pPr marL="0" indent="0">
              <a:buNone/>
            </a:pPr>
            <a:r>
              <a:rPr lang="ru-RU" sz="2800" spc="-100" dirty="0" smtClean="0">
                <a:ln w="3200">
                  <a:solidFill>
                    <a:srgbClr val="444D26">
                      <a:shade val="75000"/>
                      <a:alpha val="25000"/>
                    </a:srgbClr>
                  </a:solidFill>
                  <a:prstDash val="solid"/>
                  <a:round/>
                </a:ln>
                <a:solidFill>
                  <a:srgbClr val="C00000"/>
                </a:solidFill>
                <a:effectLst>
                  <a:innerShdw blurRad="50800" dist="25400" dir="13500000">
                    <a:prstClr val="black">
                      <a:alpha val="70000"/>
                    </a:prstClr>
                  </a:innerShdw>
                </a:effectLst>
                <a:ea typeface="+mj-ea"/>
                <a:cs typeface="+mj-cs"/>
              </a:rPr>
              <a:t>3.</a:t>
            </a:r>
            <a:r>
              <a:rPr lang="ru-RU" sz="2400" spc="-100" dirty="0" smtClean="0">
                <a:ln w="3200">
                  <a:solidFill>
                    <a:srgbClr val="444D26">
                      <a:shade val="75000"/>
                      <a:alpha val="25000"/>
                    </a:srgbClr>
                  </a:solidFill>
                  <a:prstDash val="solid"/>
                  <a:round/>
                </a:ln>
                <a:solidFill>
                  <a:srgbClr val="C00000"/>
                </a:solidFill>
                <a:effectLst>
                  <a:innerShdw blurRad="50800" dist="25400" dir="13500000">
                    <a:prstClr val="black">
                      <a:alpha val="70000"/>
                    </a:prstClr>
                  </a:innerShdw>
                </a:effectLst>
                <a:ea typeface="+mj-ea"/>
                <a:cs typeface="+mj-cs"/>
              </a:rPr>
              <a:t> </a:t>
            </a:r>
            <a:r>
              <a:rPr lang="ru-RU" sz="2800" spc="-100" dirty="0" smtClean="0">
                <a:ln w="3200">
                  <a:solidFill>
                    <a:srgbClr val="444D26">
                      <a:shade val="75000"/>
                      <a:alpha val="25000"/>
                    </a:srgbClr>
                  </a:solidFill>
                  <a:prstDash val="solid"/>
                  <a:round/>
                </a:ln>
                <a:solidFill>
                  <a:srgbClr val="C00000"/>
                </a:solidFill>
                <a:effectLst>
                  <a:innerShdw blurRad="50800" dist="25400" dir="13500000">
                    <a:prstClr val="black">
                      <a:alpha val="70000"/>
                    </a:prstClr>
                  </a:innerShdw>
                </a:effectLst>
                <a:ea typeface="+mj-ea"/>
                <a:cs typeface="+mj-cs"/>
              </a:rPr>
              <a:t>Классификация  дидактических игр.</a:t>
            </a:r>
          </a:p>
          <a:p>
            <a:pPr marL="0" indent="0">
              <a:buNone/>
            </a:pPr>
            <a:r>
              <a:rPr lang="ru-RU" sz="2400" spc="-100" dirty="0" smtClean="0">
                <a:ln w="3200">
                  <a:solidFill>
                    <a:srgbClr val="444D26">
                      <a:shade val="75000"/>
                      <a:alpha val="25000"/>
                    </a:srgbClr>
                  </a:solidFill>
                  <a:prstDash val="solid"/>
                  <a:round/>
                </a:ln>
                <a:solidFill>
                  <a:schemeClr val="bg1"/>
                </a:solidFill>
                <a:effectLst>
                  <a:innerShdw blurRad="50800" dist="25400" dir="13500000">
                    <a:prstClr val="black">
                      <a:alpha val="70000"/>
                    </a:prstClr>
                  </a:innerShdw>
                </a:effectLst>
                <a:ea typeface="+mj-ea"/>
                <a:cs typeface="+mj-cs"/>
              </a:rPr>
              <a:t>По  характеру  познавательной </a:t>
            </a:r>
            <a:r>
              <a:rPr lang="ru-RU" sz="2400" spc="-100" dirty="0">
                <a:ln w="3200">
                  <a:solidFill>
                    <a:srgbClr val="444D26">
                      <a:shade val="75000"/>
                      <a:alpha val="25000"/>
                    </a:srgbClr>
                  </a:solidFill>
                  <a:prstDash val="solid"/>
                  <a:round/>
                </a:ln>
                <a:solidFill>
                  <a:schemeClr val="bg1"/>
                </a:solidFill>
                <a:effectLst>
                  <a:innerShdw blurRad="50800" dist="25400" dir="13500000">
                    <a:prstClr val="black">
                      <a:alpha val="70000"/>
                    </a:prstClr>
                  </a:innerShdw>
                </a:effectLst>
                <a:ea typeface="+mj-ea"/>
                <a:cs typeface="+mj-cs"/>
              </a:rPr>
              <a:t>деятельности дидактические игры можно отнести к следующим группам:</a:t>
            </a:r>
            <a:br>
              <a:rPr lang="ru-RU" sz="2400" spc="-100" dirty="0">
                <a:ln w="3200">
                  <a:solidFill>
                    <a:srgbClr val="444D26">
                      <a:shade val="75000"/>
                      <a:alpha val="25000"/>
                    </a:srgbClr>
                  </a:solidFill>
                  <a:prstDash val="solid"/>
                  <a:round/>
                </a:ln>
                <a:solidFill>
                  <a:schemeClr val="bg1"/>
                </a:solidFill>
                <a:effectLst>
                  <a:innerShdw blurRad="50800" dist="25400" dir="13500000">
                    <a:prstClr val="black">
                      <a:alpha val="70000"/>
                    </a:prstClr>
                  </a:innerShdw>
                </a:effectLst>
                <a:ea typeface="+mj-ea"/>
                <a:cs typeface="+mj-cs"/>
              </a:rPr>
            </a:br>
            <a:endParaRPr lang="ru-RU" dirty="0">
              <a:solidFill>
                <a:schemeClr val="bg1"/>
              </a:solidFill>
            </a:endParaRPr>
          </a:p>
        </p:txBody>
      </p:sp>
      <p:sp>
        <p:nvSpPr>
          <p:cNvPr id="3" name="Номер слайда 2"/>
          <p:cNvSpPr>
            <a:spLocks noGrp="1"/>
          </p:cNvSpPr>
          <p:nvPr>
            <p:ph type="sldNum" sz="quarter" idx="15"/>
          </p:nvPr>
        </p:nvSpPr>
        <p:spPr/>
        <p:txBody>
          <a:bodyPr/>
          <a:lstStyle/>
          <a:p>
            <a:fld id="{B657F442-5660-41CA-A484-1B44EF128213}" type="slidenum">
              <a:rPr lang="ru-RU" smtClean="0"/>
              <a:pPr/>
              <a:t>9</a:t>
            </a:fld>
            <a:endParaRPr lang="ru-RU"/>
          </a:p>
        </p:txBody>
      </p:sp>
      <p:sp>
        <p:nvSpPr>
          <p:cNvPr id="8" name="Скругленный прямоугольник 7"/>
          <p:cNvSpPr/>
          <p:nvPr/>
        </p:nvSpPr>
        <p:spPr>
          <a:xfrm>
            <a:off x="611560" y="1988839"/>
            <a:ext cx="3312368" cy="1584177"/>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ru-RU" dirty="0" smtClean="0">
                <a:solidFill>
                  <a:schemeClr val="bg1"/>
                </a:solidFill>
              </a:rPr>
              <a:t>Игры</a:t>
            </a:r>
            <a:r>
              <a:rPr lang="ru-RU" dirty="0">
                <a:solidFill>
                  <a:schemeClr val="bg1"/>
                </a:solidFill>
              </a:rPr>
              <a:t>, требующие от детей исполнительной деятельности. С помощью этих игр дети выполняют действия по образцу.</a:t>
            </a:r>
          </a:p>
        </p:txBody>
      </p:sp>
      <p:sp>
        <p:nvSpPr>
          <p:cNvPr id="9" name="Скругленный прямоугольник 8"/>
          <p:cNvSpPr/>
          <p:nvPr/>
        </p:nvSpPr>
        <p:spPr>
          <a:xfrm>
            <a:off x="611560" y="4365104"/>
            <a:ext cx="3312368" cy="134644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ru-RU" dirty="0" smtClean="0">
                <a:solidFill>
                  <a:schemeClr val="bg1"/>
                </a:solidFill>
              </a:rPr>
              <a:t>Игры</a:t>
            </a:r>
            <a:r>
              <a:rPr lang="ru-RU" dirty="0">
                <a:solidFill>
                  <a:schemeClr val="bg1"/>
                </a:solidFill>
              </a:rPr>
              <a:t>, с помощью которых дети изменяют примеры и задачи в другие, логически связанные с ним.</a:t>
            </a:r>
          </a:p>
        </p:txBody>
      </p:sp>
      <p:sp>
        <p:nvSpPr>
          <p:cNvPr id="10" name="Скругленный прямоугольник 9"/>
          <p:cNvSpPr/>
          <p:nvPr/>
        </p:nvSpPr>
        <p:spPr>
          <a:xfrm>
            <a:off x="5076056" y="1988838"/>
            <a:ext cx="3456384" cy="1584178"/>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ru-RU" dirty="0" smtClean="0">
                <a:solidFill>
                  <a:schemeClr val="bg1"/>
                </a:solidFill>
              </a:rPr>
              <a:t>Игры</a:t>
            </a:r>
            <a:r>
              <a:rPr lang="ru-RU" dirty="0">
                <a:solidFill>
                  <a:schemeClr val="bg1"/>
                </a:solidFill>
              </a:rPr>
              <a:t>, требующие воспроизведения действия. Они направлены на формирование вычислительных навыков и навыков правописания.</a:t>
            </a:r>
          </a:p>
        </p:txBody>
      </p:sp>
      <p:sp>
        <p:nvSpPr>
          <p:cNvPr id="11" name="Скругленный прямоугольник 10"/>
          <p:cNvSpPr/>
          <p:nvPr/>
        </p:nvSpPr>
        <p:spPr>
          <a:xfrm>
            <a:off x="5093063" y="4365104"/>
            <a:ext cx="3456384" cy="1346448"/>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u-RU" dirty="0" smtClean="0">
                <a:solidFill>
                  <a:schemeClr val="bg1"/>
                </a:solidFill>
              </a:rPr>
              <a:t>Игры</a:t>
            </a:r>
            <a:r>
              <a:rPr lang="ru-RU" dirty="0">
                <a:solidFill>
                  <a:schemeClr val="bg1"/>
                </a:solidFill>
              </a:rPr>
              <a:t>, включающие элементы поиска и творчества.</a:t>
            </a:r>
          </a:p>
        </p:txBody>
      </p:sp>
      <p:cxnSp>
        <p:nvCxnSpPr>
          <p:cNvPr id="13" name="Прямая соединительная линия 12"/>
          <p:cNvCxnSpPr>
            <a:endCxn id="10" idx="0"/>
          </p:cNvCxnSpPr>
          <p:nvPr/>
        </p:nvCxnSpPr>
        <p:spPr>
          <a:xfrm>
            <a:off x="4361884" y="1268760"/>
            <a:ext cx="2442364" cy="7200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a:endCxn id="8" idx="0"/>
          </p:cNvCxnSpPr>
          <p:nvPr/>
        </p:nvCxnSpPr>
        <p:spPr>
          <a:xfrm flipH="1">
            <a:off x="2267744" y="1268760"/>
            <a:ext cx="2088232" cy="720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a:endCxn id="9" idx="0"/>
          </p:cNvCxnSpPr>
          <p:nvPr/>
        </p:nvCxnSpPr>
        <p:spPr>
          <a:xfrm flipH="1">
            <a:off x="2267744" y="1268760"/>
            <a:ext cx="2088232" cy="30963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4364801" y="1268760"/>
            <a:ext cx="2537287" cy="273630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8919914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727</TotalTime>
  <Words>3374</Words>
  <Application>Microsoft Office PowerPoint</Application>
  <PresentationFormat>Экран (4:3)</PresentationFormat>
  <Paragraphs>200</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Бумажная</vt:lpstr>
      <vt:lpstr>Презентация на тему: «Дидактические  игры на занятиях по математике»</vt:lpstr>
      <vt:lpstr>План:</vt:lpstr>
      <vt:lpstr>1.Введение.</vt:lpstr>
      <vt:lpstr>Слайд 4</vt:lpstr>
      <vt:lpstr>2.Роль дидактической игры на занятиях по математике в ДОУ.</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4. Место и продолжительность проведения дидактических игр на занятиях по математике.</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тему: «Дидактические игры на занятиях по математике.»</dc:title>
  <dc:creator>света</dc:creator>
  <cp:lastModifiedBy>User</cp:lastModifiedBy>
  <cp:revision>62</cp:revision>
  <dcterms:created xsi:type="dcterms:W3CDTF">2011-03-23T17:51:26Z</dcterms:created>
  <dcterms:modified xsi:type="dcterms:W3CDTF">2015-03-15T16:53:29Z</dcterms:modified>
</cp:coreProperties>
</file>