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етрова КВ" initials="ПК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3011" autoAdjust="0"/>
  </p:normalViewPr>
  <p:slideViewPr>
    <p:cSldViewPr>
      <p:cViewPr varScale="1">
        <p:scale>
          <a:sx n="69" d="100"/>
          <a:sy n="69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C721EF-269C-4AA0-8036-43F3A13DCBA4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56EF8F2-021E-46B9-BFCB-CD188FE8800F}">
      <dgm:prSet custT="1"/>
      <dgm:spPr/>
      <dgm:t>
        <a:bodyPr/>
        <a:lstStyle/>
        <a:p>
          <a:pPr rtl="0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Логопед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DD0493C8-D0C1-4A43-AE9F-2E488134CCDE}" type="parTrans" cxnId="{ECE670E1-6274-4EE8-A68F-4226C7933082}">
      <dgm:prSet/>
      <dgm:spPr/>
      <dgm:t>
        <a:bodyPr/>
        <a:lstStyle/>
        <a:p>
          <a:endParaRPr lang="ru-RU"/>
        </a:p>
      </dgm:t>
    </dgm:pt>
    <dgm:pt modelId="{59480248-DC99-400E-BA18-E9D23B29F2B6}" type="sibTrans" cxnId="{ECE670E1-6274-4EE8-A68F-4226C7933082}">
      <dgm:prSet/>
      <dgm:spPr/>
      <dgm:t>
        <a:bodyPr/>
        <a:lstStyle/>
        <a:p>
          <a:endParaRPr lang="ru-RU"/>
        </a:p>
      </dgm:t>
    </dgm:pt>
    <dgm:pt modelId="{8AF983DA-1477-4F55-B44C-741BD6657696}">
      <dgm:prSet custT="1"/>
      <dgm:spPr/>
      <dgm:t>
        <a:bodyPr/>
        <a:lstStyle/>
        <a:p>
          <a:pPr rtl="0"/>
          <a:endParaRPr lang="ru-RU" sz="2800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Педагоги </a:t>
          </a:r>
          <a:r>
            <a:rPr lang="ru-RU" sz="2500" dirty="0" smtClean="0"/>
            <a:t>                </a:t>
          </a:r>
          <a:endParaRPr lang="ru-RU" sz="2500" dirty="0"/>
        </a:p>
      </dgm:t>
    </dgm:pt>
    <dgm:pt modelId="{947AB366-A787-4052-83EB-0C81F5C809E3}" type="parTrans" cxnId="{4B5B3D28-4739-4CB7-A06D-BA807C81E0FA}">
      <dgm:prSet/>
      <dgm:spPr/>
      <dgm:t>
        <a:bodyPr/>
        <a:lstStyle/>
        <a:p>
          <a:endParaRPr lang="ru-RU"/>
        </a:p>
      </dgm:t>
    </dgm:pt>
    <dgm:pt modelId="{E8F4823E-A91F-4C34-96C7-C035F89B4087}" type="sibTrans" cxnId="{4B5B3D28-4739-4CB7-A06D-BA807C81E0FA}">
      <dgm:prSet/>
      <dgm:spPr/>
      <dgm:t>
        <a:bodyPr/>
        <a:lstStyle/>
        <a:p>
          <a:endParaRPr lang="ru-RU"/>
        </a:p>
      </dgm:t>
    </dgm:pt>
    <dgm:pt modelId="{50D8771C-351A-49A1-B747-F91EB4AD1055}">
      <dgm:prSet custT="1"/>
      <dgm:spPr/>
      <dgm:t>
        <a:bodyPr/>
        <a:lstStyle/>
        <a:p>
          <a:pPr rtl="0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Ребенок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D6BB6C97-4409-4359-B37D-29B80A60AE24}" type="parTrans" cxnId="{B61B052D-68E9-4ED3-902F-563A1561C232}">
      <dgm:prSet/>
      <dgm:spPr/>
      <dgm:t>
        <a:bodyPr/>
        <a:lstStyle/>
        <a:p>
          <a:endParaRPr lang="ru-RU"/>
        </a:p>
      </dgm:t>
    </dgm:pt>
    <dgm:pt modelId="{B1EEFFC0-D3AD-4147-AD23-47FDD7835489}" type="sibTrans" cxnId="{B61B052D-68E9-4ED3-902F-563A1561C232}">
      <dgm:prSet/>
      <dgm:spPr/>
      <dgm:t>
        <a:bodyPr/>
        <a:lstStyle/>
        <a:p>
          <a:endParaRPr lang="ru-RU"/>
        </a:p>
      </dgm:t>
    </dgm:pt>
    <dgm:pt modelId="{4E3D4AE5-8983-4690-A637-67024290CC15}">
      <dgm:prSet custT="1"/>
      <dgm:spPr/>
      <dgm:t>
        <a:bodyPr/>
        <a:lstStyle/>
        <a:p>
          <a:pPr rtl="0"/>
          <a:endParaRPr lang="ru-RU" sz="2800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Родители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BEF30631-1402-464F-8572-D95EFE44DC42}" type="parTrans" cxnId="{E6BB4FAB-CB12-4084-A832-D48852C60CC9}">
      <dgm:prSet/>
      <dgm:spPr/>
      <dgm:t>
        <a:bodyPr/>
        <a:lstStyle/>
        <a:p>
          <a:endParaRPr lang="ru-RU"/>
        </a:p>
      </dgm:t>
    </dgm:pt>
    <dgm:pt modelId="{52E1BD44-15ED-4107-84DC-5BE8E809EEFD}" type="sibTrans" cxnId="{E6BB4FAB-CB12-4084-A832-D48852C60CC9}">
      <dgm:prSet/>
      <dgm:spPr/>
      <dgm:t>
        <a:bodyPr/>
        <a:lstStyle/>
        <a:p>
          <a:endParaRPr lang="ru-RU"/>
        </a:p>
      </dgm:t>
    </dgm:pt>
    <dgm:pt modelId="{0402AE13-E6FD-429B-98FF-BB8EE477CDBE}" type="pres">
      <dgm:prSet presAssocID="{18C721EF-269C-4AA0-8036-43F3A13DCBA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1C5B78-9FFD-4DAA-9BE1-7BC640D46133}" type="pres">
      <dgm:prSet presAssocID="{F56EF8F2-021E-46B9-BFCB-CD188FE8800F}" presName="node" presStyleLbl="node1" presStyleIdx="0" presStyleCnt="4" custScaleY="302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38433-0BD7-4944-9D8D-E449F4A8FC85}" type="pres">
      <dgm:prSet presAssocID="{59480248-DC99-400E-BA18-E9D23B29F2B6}" presName="sibTrans" presStyleLbl="sibTrans2D1" presStyleIdx="0" presStyleCnt="3"/>
      <dgm:spPr/>
      <dgm:t>
        <a:bodyPr/>
        <a:lstStyle/>
        <a:p>
          <a:endParaRPr lang="ru-RU"/>
        </a:p>
      </dgm:t>
    </dgm:pt>
    <dgm:pt modelId="{3AECC475-109C-4D7C-B315-5E1A496153FA}" type="pres">
      <dgm:prSet presAssocID="{59480248-DC99-400E-BA18-E9D23B29F2B6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634022C7-F8F2-4912-A682-9B0220306B95}" type="pres">
      <dgm:prSet presAssocID="{8AF983DA-1477-4F55-B44C-741BD6657696}" presName="node" presStyleLbl="node1" presStyleIdx="1" presStyleCnt="4" custScaleY="302363" custLinFactNeighborX="-5256" custLinFactNeighborY="4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A26CA-D85E-4D31-87BC-36B8D1D08567}" type="pres">
      <dgm:prSet presAssocID="{E8F4823E-A91F-4C34-96C7-C035F89B408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51D5DC18-77EB-4854-A224-D4BB3AE09A5D}" type="pres">
      <dgm:prSet presAssocID="{E8F4823E-A91F-4C34-96C7-C035F89B4087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148A96CF-FB6E-4551-9840-450E1D5A8131}" type="pres">
      <dgm:prSet presAssocID="{50D8771C-351A-49A1-B747-F91EB4AD1055}" presName="node" presStyleLbl="node1" presStyleIdx="2" presStyleCnt="4" custScaleY="302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00589-10D4-4C56-9E17-19288E363730}" type="pres">
      <dgm:prSet presAssocID="{B1EEFFC0-D3AD-4147-AD23-47FDD7835489}" presName="sibTrans" presStyleLbl="sibTrans2D1" presStyleIdx="2" presStyleCnt="3"/>
      <dgm:spPr/>
      <dgm:t>
        <a:bodyPr/>
        <a:lstStyle/>
        <a:p>
          <a:endParaRPr lang="ru-RU"/>
        </a:p>
      </dgm:t>
    </dgm:pt>
    <dgm:pt modelId="{D9C91146-3F08-413A-802F-5E0C1DC32981}" type="pres">
      <dgm:prSet presAssocID="{B1EEFFC0-D3AD-4147-AD23-47FDD7835489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8333227E-8631-4098-AD3E-17D759DAD366}" type="pres">
      <dgm:prSet presAssocID="{4E3D4AE5-8983-4690-A637-67024290CC15}" presName="node" presStyleLbl="node1" presStyleIdx="3" presStyleCnt="4" custScaleY="300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592C80-958B-4A96-84C9-206C076C37D6}" type="presOf" srcId="{50D8771C-351A-49A1-B747-F91EB4AD1055}" destId="{148A96CF-FB6E-4551-9840-450E1D5A8131}" srcOrd="0" destOrd="0" presId="urn:microsoft.com/office/officeart/2005/8/layout/process1"/>
    <dgm:cxn modelId="{E6BB4FAB-CB12-4084-A832-D48852C60CC9}" srcId="{18C721EF-269C-4AA0-8036-43F3A13DCBA4}" destId="{4E3D4AE5-8983-4690-A637-67024290CC15}" srcOrd="3" destOrd="0" parTransId="{BEF30631-1402-464F-8572-D95EFE44DC42}" sibTransId="{52E1BD44-15ED-4107-84DC-5BE8E809EEFD}"/>
    <dgm:cxn modelId="{C96E8BE0-AFEF-401A-98B0-951903E8FE48}" type="presOf" srcId="{F56EF8F2-021E-46B9-BFCB-CD188FE8800F}" destId="{481C5B78-9FFD-4DAA-9BE1-7BC640D46133}" srcOrd="0" destOrd="0" presId="urn:microsoft.com/office/officeart/2005/8/layout/process1"/>
    <dgm:cxn modelId="{87A09ABF-EA87-4D8A-99A9-A090F2467506}" type="presOf" srcId="{B1EEFFC0-D3AD-4147-AD23-47FDD7835489}" destId="{D9C91146-3F08-413A-802F-5E0C1DC32981}" srcOrd="1" destOrd="0" presId="urn:microsoft.com/office/officeart/2005/8/layout/process1"/>
    <dgm:cxn modelId="{DD64DC81-9608-4585-B65C-250BBF8DD4BF}" type="presOf" srcId="{B1EEFFC0-D3AD-4147-AD23-47FDD7835489}" destId="{58500589-10D4-4C56-9E17-19288E363730}" srcOrd="0" destOrd="0" presId="urn:microsoft.com/office/officeart/2005/8/layout/process1"/>
    <dgm:cxn modelId="{3D668F56-645B-4100-BB10-F99A4649BA97}" type="presOf" srcId="{E8F4823E-A91F-4C34-96C7-C035F89B4087}" destId="{D80A26CA-D85E-4D31-87BC-36B8D1D08567}" srcOrd="0" destOrd="0" presId="urn:microsoft.com/office/officeart/2005/8/layout/process1"/>
    <dgm:cxn modelId="{159B229B-F55C-4C3C-A296-DBFA7EAD2C62}" type="presOf" srcId="{4E3D4AE5-8983-4690-A637-67024290CC15}" destId="{8333227E-8631-4098-AD3E-17D759DAD366}" srcOrd="0" destOrd="0" presId="urn:microsoft.com/office/officeart/2005/8/layout/process1"/>
    <dgm:cxn modelId="{A1B9EEC2-EBA8-49F8-B53C-171553F1BACC}" type="presOf" srcId="{59480248-DC99-400E-BA18-E9D23B29F2B6}" destId="{6FA38433-0BD7-4944-9D8D-E449F4A8FC85}" srcOrd="0" destOrd="0" presId="urn:microsoft.com/office/officeart/2005/8/layout/process1"/>
    <dgm:cxn modelId="{E8A5B153-BB75-4F7B-AC21-40933EDCC4C1}" type="presOf" srcId="{8AF983DA-1477-4F55-B44C-741BD6657696}" destId="{634022C7-F8F2-4912-A682-9B0220306B95}" srcOrd="0" destOrd="0" presId="urn:microsoft.com/office/officeart/2005/8/layout/process1"/>
    <dgm:cxn modelId="{ECE670E1-6274-4EE8-A68F-4226C7933082}" srcId="{18C721EF-269C-4AA0-8036-43F3A13DCBA4}" destId="{F56EF8F2-021E-46B9-BFCB-CD188FE8800F}" srcOrd="0" destOrd="0" parTransId="{DD0493C8-D0C1-4A43-AE9F-2E488134CCDE}" sibTransId="{59480248-DC99-400E-BA18-E9D23B29F2B6}"/>
    <dgm:cxn modelId="{D0D3FF89-8D00-4A84-A791-BFC4F69D5812}" type="presOf" srcId="{E8F4823E-A91F-4C34-96C7-C035F89B4087}" destId="{51D5DC18-77EB-4854-A224-D4BB3AE09A5D}" srcOrd="1" destOrd="0" presId="urn:microsoft.com/office/officeart/2005/8/layout/process1"/>
    <dgm:cxn modelId="{4B5B3D28-4739-4CB7-A06D-BA807C81E0FA}" srcId="{18C721EF-269C-4AA0-8036-43F3A13DCBA4}" destId="{8AF983DA-1477-4F55-B44C-741BD6657696}" srcOrd="1" destOrd="0" parTransId="{947AB366-A787-4052-83EB-0C81F5C809E3}" sibTransId="{E8F4823E-A91F-4C34-96C7-C035F89B4087}"/>
    <dgm:cxn modelId="{F67119A3-A1C0-40B6-B4EC-39BD89D9A1EB}" type="presOf" srcId="{59480248-DC99-400E-BA18-E9D23B29F2B6}" destId="{3AECC475-109C-4D7C-B315-5E1A496153FA}" srcOrd="1" destOrd="0" presId="urn:microsoft.com/office/officeart/2005/8/layout/process1"/>
    <dgm:cxn modelId="{B61B052D-68E9-4ED3-902F-563A1561C232}" srcId="{18C721EF-269C-4AA0-8036-43F3A13DCBA4}" destId="{50D8771C-351A-49A1-B747-F91EB4AD1055}" srcOrd="2" destOrd="0" parTransId="{D6BB6C97-4409-4359-B37D-29B80A60AE24}" sibTransId="{B1EEFFC0-D3AD-4147-AD23-47FDD7835489}"/>
    <dgm:cxn modelId="{F3F7CBB0-EB47-4C9A-AAB2-EC56C8C8C282}" type="presOf" srcId="{18C721EF-269C-4AA0-8036-43F3A13DCBA4}" destId="{0402AE13-E6FD-429B-98FF-BB8EE477CDBE}" srcOrd="0" destOrd="0" presId="urn:microsoft.com/office/officeart/2005/8/layout/process1"/>
    <dgm:cxn modelId="{605B44D4-44AC-4C38-B2A0-658E99FD150F}" type="presParOf" srcId="{0402AE13-E6FD-429B-98FF-BB8EE477CDBE}" destId="{481C5B78-9FFD-4DAA-9BE1-7BC640D46133}" srcOrd="0" destOrd="0" presId="urn:microsoft.com/office/officeart/2005/8/layout/process1"/>
    <dgm:cxn modelId="{5A4BB04E-8486-44B9-BDB1-B6E1D9A86D87}" type="presParOf" srcId="{0402AE13-E6FD-429B-98FF-BB8EE477CDBE}" destId="{6FA38433-0BD7-4944-9D8D-E449F4A8FC85}" srcOrd="1" destOrd="0" presId="urn:microsoft.com/office/officeart/2005/8/layout/process1"/>
    <dgm:cxn modelId="{4C023509-E432-4053-AD19-517E897F858C}" type="presParOf" srcId="{6FA38433-0BD7-4944-9D8D-E449F4A8FC85}" destId="{3AECC475-109C-4D7C-B315-5E1A496153FA}" srcOrd="0" destOrd="0" presId="urn:microsoft.com/office/officeart/2005/8/layout/process1"/>
    <dgm:cxn modelId="{58D182CE-A6A9-478C-A591-C7C5D4D1391A}" type="presParOf" srcId="{0402AE13-E6FD-429B-98FF-BB8EE477CDBE}" destId="{634022C7-F8F2-4912-A682-9B0220306B95}" srcOrd="2" destOrd="0" presId="urn:microsoft.com/office/officeart/2005/8/layout/process1"/>
    <dgm:cxn modelId="{45D8291D-FC9C-4A1E-ACEE-788CE075D3BC}" type="presParOf" srcId="{0402AE13-E6FD-429B-98FF-BB8EE477CDBE}" destId="{D80A26CA-D85E-4D31-87BC-36B8D1D08567}" srcOrd="3" destOrd="0" presId="urn:microsoft.com/office/officeart/2005/8/layout/process1"/>
    <dgm:cxn modelId="{60E6DAF7-EE7C-49E2-B5AC-BFB6727DC79A}" type="presParOf" srcId="{D80A26CA-D85E-4D31-87BC-36B8D1D08567}" destId="{51D5DC18-77EB-4854-A224-D4BB3AE09A5D}" srcOrd="0" destOrd="0" presId="urn:microsoft.com/office/officeart/2005/8/layout/process1"/>
    <dgm:cxn modelId="{6D5BA699-6195-4859-8FB0-833D501DAAA2}" type="presParOf" srcId="{0402AE13-E6FD-429B-98FF-BB8EE477CDBE}" destId="{148A96CF-FB6E-4551-9840-450E1D5A8131}" srcOrd="4" destOrd="0" presId="urn:microsoft.com/office/officeart/2005/8/layout/process1"/>
    <dgm:cxn modelId="{804FAABA-53F6-458A-AA22-CCBD4388DA75}" type="presParOf" srcId="{0402AE13-E6FD-429B-98FF-BB8EE477CDBE}" destId="{58500589-10D4-4C56-9E17-19288E363730}" srcOrd="5" destOrd="0" presId="urn:microsoft.com/office/officeart/2005/8/layout/process1"/>
    <dgm:cxn modelId="{46499114-7CDF-4B74-B742-ED939BB286DB}" type="presParOf" srcId="{58500589-10D4-4C56-9E17-19288E363730}" destId="{D9C91146-3F08-413A-802F-5E0C1DC32981}" srcOrd="0" destOrd="0" presId="urn:microsoft.com/office/officeart/2005/8/layout/process1"/>
    <dgm:cxn modelId="{D1763655-54FC-4396-AFBB-A1F0CEAF4EA6}" type="presParOf" srcId="{0402AE13-E6FD-429B-98FF-BB8EE477CDBE}" destId="{8333227E-8631-4098-AD3E-17D759DAD36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1C5B78-9FFD-4DAA-9BE1-7BC640D46133}">
      <dsp:nvSpPr>
        <dsp:cNvPr id="0" name=""/>
        <dsp:cNvSpPr/>
      </dsp:nvSpPr>
      <dsp:spPr>
        <a:xfrm>
          <a:off x="7631" y="-17657"/>
          <a:ext cx="1579680" cy="45612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Логопед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898" y="28610"/>
        <a:ext cx="1487146" cy="4468744"/>
      </dsp:txXfrm>
    </dsp:sp>
    <dsp:sp modelId="{6FA38433-0BD7-4944-9D8D-E449F4A8FC85}">
      <dsp:nvSpPr>
        <dsp:cNvPr id="0" name=""/>
        <dsp:cNvSpPr/>
      </dsp:nvSpPr>
      <dsp:spPr>
        <a:xfrm>
          <a:off x="1736976" y="2067101"/>
          <a:ext cx="317290" cy="3917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1736976" y="2145453"/>
        <a:ext cx="222103" cy="235056"/>
      </dsp:txXfrm>
    </dsp:sp>
    <dsp:sp modelId="{634022C7-F8F2-4912-A682-9B0220306B95}">
      <dsp:nvSpPr>
        <dsp:cNvPr id="0" name=""/>
        <dsp:cNvSpPr/>
      </dsp:nvSpPr>
      <dsp:spPr>
        <a:xfrm>
          <a:off x="2185972" y="-17657"/>
          <a:ext cx="1579680" cy="4561278"/>
        </a:xfrm>
        <a:prstGeom prst="roundRect">
          <a:avLst>
            <a:gd name="adj" fmla="val 1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Педагоги </a:t>
          </a:r>
          <a:r>
            <a:rPr lang="ru-RU" sz="2500" kern="1200" dirty="0" smtClean="0"/>
            <a:t>                </a:t>
          </a:r>
          <a:endParaRPr lang="ru-RU" sz="2500" kern="1200" dirty="0"/>
        </a:p>
      </dsp:txBody>
      <dsp:txXfrm>
        <a:off x="2232239" y="28610"/>
        <a:ext cx="1487146" cy="4468744"/>
      </dsp:txXfrm>
    </dsp:sp>
    <dsp:sp modelId="{D80A26CA-D85E-4D31-87BC-36B8D1D08567}">
      <dsp:nvSpPr>
        <dsp:cNvPr id="0" name=""/>
        <dsp:cNvSpPr/>
      </dsp:nvSpPr>
      <dsp:spPr>
        <a:xfrm>
          <a:off x="3931923" y="2067101"/>
          <a:ext cx="352494" cy="3917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931923" y="2145453"/>
        <a:ext cx="246746" cy="235056"/>
      </dsp:txXfrm>
    </dsp:sp>
    <dsp:sp modelId="{148A96CF-FB6E-4551-9840-450E1D5A8131}">
      <dsp:nvSpPr>
        <dsp:cNvPr id="0" name=""/>
        <dsp:cNvSpPr/>
      </dsp:nvSpPr>
      <dsp:spPr>
        <a:xfrm>
          <a:off x="4430736" y="-17657"/>
          <a:ext cx="1579680" cy="4561278"/>
        </a:xfrm>
        <a:prstGeom prst="roundRect">
          <a:avLst>
            <a:gd name="adj" fmla="val 1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Ребенок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7003" y="28610"/>
        <a:ext cx="1487146" cy="4468744"/>
      </dsp:txXfrm>
    </dsp:sp>
    <dsp:sp modelId="{58500589-10D4-4C56-9E17-19288E363730}">
      <dsp:nvSpPr>
        <dsp:cNvPr id="0" name=""/>
        <dsp:cNvSpPr/>
      </dsp:nvSpPr>
      <dsp:spPr>
        <a:xfrm>
          <a:off x="6168384" y="2067101"/>
          <a:ext cx="334892" cy="3917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6168384" y="2145453"/>
        <a:ext cx="234424" cy="235056"/>
      </dsp:txXfrm>
    </dsp:sp>
    <dsp:sp modelId="{8333227E-8631-4098-AD3E-17D759DAD366}">
      <dsp:nvSpPr>
        <dsp:cNvPr id="0" name=""/>
        <dsp:cNvSpPr/>
      </dsp:nvSpPr>
      <dsp:spPr>
        <a:xfrm>
          <a:off x="6642288" y="0"/>
          <a:ext cx="1579680" cy="4525963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Родители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688555" y="46267"/>
        <a:ext cx="1487146" cy="4433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214290"/>
            <a:ext cx="8358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Особенности формирования грамматически правильной речи у детей  разных возрастных групп</a:t>
            </a:r>
          </a:p>
          <a:p>
            <a:endParaRPr lang="ru-RU" sz="4000" dirty="0" smtClean="0"/>
          </a:p>
          <a:p>
            <a:r>
              <a:rPr lang="ru-RU" sz="4000" dirty="0" smtClean="0"/>
              <a:t>Целевой возраст: воспитатели ДОУ</a:t>
            </a:r>
          </a:p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5000636"/>
            <a:ext cx="72152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Презентацию подготовила: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воспитатель ГДБОУ д/с №67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Богданова О.С.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Грамматическая речь детей 6-и лет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643578"/>
          </a:xfrm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●Существительные множественного числа родительного падежа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●Согласовывать существительные и прилагательные в роде и числе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●Согласовывать существительные и числительные  в роде и числе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●Существительные в единственном и множественном </a:t>
            </a:r>
            <a:r>
              <a:rPr lang="ru-RU" sz="2800" dirty="0">
                <a:latin typeface="Times New Roman"/>
                <a:cs typeface="Times New Roman"/>
              </a:rPr>
              <a:t>ч</a:t>
            </a:r>
            <a:r>
              <a:rPr lang="ru-RU" sz="2800" dirty="0" smtClean="0">
                <a:latin typeface="Times New Roman"/>
                <a:cs typeface="Times New Roman"/>
              </a:rPr>
              <a:t>исле с уменьшительно-ласкательными суффиксами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●Детенышей животных (домашних и диких)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●Предложно-падежные конструкции  с предлогами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●Составлять предложения разных типов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Грамматическая речь у детей 7-и лет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  <a:ln w="57150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●Однокоренные слова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●Согласовывать существительные и прилагательные (числительные) в роде и числе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●Трудные формы повелительного и сослагательного наклонения глаголов 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●Приставочные глаголы 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●Глаголы совершенного вида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●Прилагательные от существительных: относительные (из чего сделаны?), притяжательные (чей</a:t>
            </a:r>
            <a:r>
              <a:rPr lang="ru-RU" sz="2800" dirty="0">
                <a:latin typeface="Times New Roman"/>
                <a:cs typeface="Times New Roman"/>
              </a:rPr>
              <a:t>?</a:t>
            </a:r>
            <a:r>
              <a:rPr lang="ru-RU" sz="2800" dirty="0" smtClean="0">
                <a:latin typeface="Times New Roman"/>
                <a:cs typeface="Times New Roman"/>
              </a:rPr>
              <a:t> чья? </a:t>
            </a:r>
            <a:r>
              <a:rPr lang="ru-RU" sz="2800" dirty="0">
                <a:latin typeface="Times New Roman"/>
                <a:cs typeface="Times New Roman"/>
              </a:rPr>
              <a:t>ч</a:t>
            </a:r>
            <a:r>
              <a:rPr lang="ru-RU" sz="2800" dirty="0" smtClean="0">
                <a:latin typeface="Times New Roman"/>
                <a:cs typeface="Times New Roman"/>
              </a:rPr>
              <a:t>ье?)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●Трудные формы существительных родит. падежа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●Предложно-падежные конструкции с предлогами 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●Предложения разных типов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Дидактические игры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K:\фотки\P31711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600200"/>
            <a:ext cx="7143799" cy="497207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Дидактические игры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●Существительные: один-много, кто вышел, кто что любит, кому - что, кого нет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●Прилагательные: кто это и какой, назови ласково, чья это часть, сравни, назови правильно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●Глаголы: что делает, что видел, кто что хочет, прикажи, сегодня-завтра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●Числительное: кому сколько, на каком месте, посчитаем детенышей, продолжи счет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●Местоимение: я - мы, у кого игрушка, это кому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●Наречие: когда это делаем, вчера-сегодня-завтра, скажи наоборот, куда движется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  <a:ln w="5715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Используемая методическая литература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715016"/>
          </a:xfrm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●Александрова Т.В., Практические задания по формированию грамматического строя речи у дошкольников, Санкт-Петербург, Детство-Пресс,2005</a:t>
            </a:r>
          </a:p>
          <a:p>
            <a:pPr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●Бойкова С.В., Развитие лексики и грамматического строя речи у дошкольников, СПб, КАРО, 2005</a:t>
            </a:r>
          </a:p>
          <a:p>
            <a:pPr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●</a:t>
            </a:r>
            <a:r>
              <a:rPr lang="ru-RU" sz="1800" dirty="0" err="1" smtClean="0">
                <a:latin typeface="Times New Roman"/>
                <a:cs typeface="Times New Roman"/>
              </a:rPr>
              <a:t>Большакова.С.В</a:t>
            </a:r>
            <a:r>
              <a:rPr lang="ru-RU" sz="1800" dirty="0" smtClean="0">
                <a:latin typeface="Times New Roman"/>
                <a:cs typeface="Times New Roman"/>
              </a:rPr>
              <a:t>., Работа логопеда с дошкольниками, игры, упражнения, М:АПО, 1996  и т.д.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●Гвоздев А.Н., Вопросы изучения детской речи, Санкт-Петербург,</a:t>
            </a:r>
          </a:p>
          <a:p>
            <a:pPr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     Детство-Пресс, 2007</a:t>
            </a:r>
          </a:p>
          <a:p>
            <a:pPr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●Селиверстов В.И., Игры в логопедической работе с детьми,        М:Просвещение,1987</a:t>
            </a:r>
          </a:p>
          <a:p>
            <a:pPr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●Соловьева О.И., Говори правильно, М:Просвещение, ОНИКС, 2001</a:t>
            </a:r>
          </a:p>
          <a:p>
            <a:pPr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 ●Ушакова О.С., Развитие речи детей, М:Просвещение, 2001</a:t>
            </a:r>
          </a:p>
          <a:p>
            <a:pPr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●Ушакова О.С., Придумай слово, М:Просвещение, 1996</a:t>
            </a:r>
          </a:p>
          <a:p>
            <a:pPr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 ●Тихеева Е.И., Развитие речи детей, М:Просвещение, 1976</a:t>
            </a:r>
          </a:p>
          <a:p>
            <a:pPr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●Филичева Т.Б., Чиркина Г.В., Устранения общего недоразвития речи у детей дошкольного возраста, М:Айрис-Экспресс,2005</a:t>
            </a:r>
          </a:p>
          <a:p>
            <a:pPr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●</a:t>
            </a:r>
            <a:r>
              <a:rPr lang="en-US" sz="1800" dirty="0" err="1" smtClean="0">
                <a:latin typeface="Times New Roman"/>
                <a:cs typeface="Times New Roman"/>
              </a:rPr>
              <a:t>powerpoint</a:t>
            </a:r>
            <a:r>
              <a:rPr lang="en-US" sz="1800" dirty="0" smtClean="0">
                <a:latin typeface="Times New Roman"/>
                <a:cs typeface="Times New Roman"/>
              </a:rPr>
              <a:t> 4 you.ru/</a:t>
            </a:r>
            <a:r>
              <a:rPr lang="en-US" sz="1800" dirty="0" err="1" smtClean="0">
                <a:latin typeface="Times New Roman"/>
                <a:cs typeface="Times New Roman"/>
              </a:rPr>
              <a:t>kartinki-dlya-prezenta-na-deti-shkola</a:t>
            </a:r>
            <a:endParaRPr lang="en-US" sz="18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1800" dirty="0" smtClean="0">
                <a:latin typeface="Times New Roman"/>
                <a:cs typeface="Times New Roman"/>
              </a:rPr>
              <a:t>●</a:t>
            </a:r>
            <a:r>
              <a:rPr lang="ru-RU" sz="1800" smtClean="0">
                <a:latin typeface="Times New Roman"/>
                <a:cs typeface="Times New Roman"/>
              </a:rPr>
              <a:t>фото  групповых дидактических </a:t>
            </a:r>
            <a:r>
              <a:rPr lang="ru-RU" sz="1800" dirty="0" smtClean="0">
                <a:latin typeface="Times New Roman"/>
                <a:cs typeface="Times New Roman"/>
              </a:rPr>
              <a:t>игр </a:t>
            </a:r>
          </a:p>
          <a:p>
            <a:pPr>
              <a:buNone/>
            </a:pPr>
            <a:endParaRPr lang="ru-RU" sz="19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sz="19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sz="19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sz="19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sz="19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sz="19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42910" y="285728"/>
            <a:ext cx="7858180" cy="1938992"/>
          </a:xfrm>
          <a:prstGeom prst="rect">
            <a:avLst/>
          </a:prstGeom>
          <a:solidFill>
            <a:srgbClr val="FFC000"/>
          </a:solidFill>
          <a:ln w="762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Особенности формирования грамматически правильной речи у детей разных возрастных групп</a:t>
            </a:r>
            <a:endParaRPr lang="ru-RU" sz="4000" dirty="0"/>
          </a:p>
        </p:txBody>
      </p:sp>
      <p:pic>
        <p:nvPicPr>
          <p:cNvPr id="13314" name="Picture 2" descr="http://powerpoint4you.ru/wp-content/uploads/thumb/98c73c99c_150x15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571744"/>
            <a:ext cx="4357718" cy="385765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2357430"/>
            <a:ext cx="3000396" cy="1938992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Речь                ребенка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428604"/>
            <a:ext cx="3357586" cy="58477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Воспитание ЗКР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380" y="285728"/>
            <a:ext cx="3214710" cy="107721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Грамматический строй речи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5286388"/>
            <a:ext cx="3143272" cy="76944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Связная речь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9322" y="5143512"/>
            <a:ext cx="2571768" cy="107721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Словарная        работа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2143116"/>
            <a:ext cx="4572032" cy="1446550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Причины речевых                    недостатков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237" y="285728"/>
            <a:ext cx="3051534" cy="107721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Поздняя диагностика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376225" y="276017"/>
            <a:ext cx="4313640" cy="107721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Некомпетентность родителей и  педагогов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429388" y="4643446"/>
            <a:ext cx="2357454" cy="156966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Пассивность родителей и педагогов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00364" y="5000636"/>
            <a:ext cx="3143272" cy="107721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/>
              <a:t>Неосведомлен</a:t>
            </a:r>
            <a:r>
              <a:rPr lang="en-US" sz="3200" dirty="0" smtClean="0"/>
              <a:t> </a:t>
            </a:r>
            <a:r>
              <a:rPr lang="ru-RU" sz="3200" dirty="0" err="1" smtClean="0"/>
              <a:t>ность</a:t>
            </a:r>
            <a:r>
              <a:rPr lang="ru-RU" sz="3200" dirty="0" smtClean="0"/>
              <a:t> родителей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3" y="5000636"/>
            <a:ext cx="2571767" cy="107721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Недооценка важности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Положительные результаты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512168"/>
          </a:xfrm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Профессиональные знания и умения воспитателя по формированию грамматического строя речи у детей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525963"/>
          </a:xfrm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●</a:t>
            </a:r>
            <a:r>
              <a:rPr lang="ru-RU" sz="3100" dirty="0" smtClean="0">
                <a:latin typeface="Times New Roman"/>
                <a:cs typeface="Times New Roman"/>
              </a:rPr>
              <a:t>Знание всех разделов грамматики и основных направлений по возрасту детей</a:t>
            </a:r>
          </a:p>
          <a:p>
            <a:pPr>
              <a:buNone/>
            </a:pPr>
            <a:r>
              <a:rPr lang="ru-RU" sz="3100" dirty="0" smtClean="0">
                <a:latin typeface="Times New Roman"/>
                <a:cs typeface="Times New Roman"/>
              </a:rPr>
              <a:t>●Умение создать хорошую языковую среду </a:t>
            </a:r>
          </a:p>
          <a:p>
            <a:pPr>
              <a:buNone/>
            </a:pPr>
            <a:r>
              <a:rPr lang="ru-RU" sz="3100" dirty="0" smtClean="0">
                <a:latin typeface="Times New Roman"/>
                <a:cs typeface="Times New Roman"/>
              </a:rPr>
              <a:t>●Культура речи</a:t>
            </a:r>
          </a:p>
          <a:p>
            <a:pPr>
              <a:buNone/>
            </a:pPr>
            <a:r>
              <a:rPr lang="ru-RU" sz="3100" dirty="0" smtClean="0">
                <a:latin typeface="Times New Roman"/>
                <a:cs typeface="Times New Roman"/>
              </a:rPr>
              <a:t>●Дидактические игры</a:t>
            </a:r>
          </a:p>
          <a:p>
            <a:pPr>
              <a:buNone/>
            </a:pPr>
            <a:r>
              <a:rPr lang="ru-RU" sz="3100" dirty="0" smtClean="0">
                <a:latin typeface="Times New Roman"/>
                <a:cs typeface="Times New Roman"/>
              </a:rPr>
              <a:t>●Методическая литература</a:t>
            </a:r>
          </a:p>
          <a:p>
            <a:pPr>
              <a:buNone/>
            </a:pPr>
            <a:r>
              <a:rPr lang="ru-RU" sz="3100" dirty="0" smtClean="0">
                <a:latin typeface="Times New Roman"/>
                <a:cs typeface="Times New Roman"/>
              </a:rPr>
              <a:t>●Материал на стенды для родителей, консультации</a:t>
            </a: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57150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●Родительские собрания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●Семинары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●Развлечения, праздники, досуги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●Папки-передвижки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●Консультации (групповые, индивидуальные)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●Открытые занятия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●Педагогические недели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●Оформление стендов</a:t>
            </a:r>
          </a:p>
          <a:p>
            <a:pPr>
              <a:buNone/>
            </a:pPr>
            <a:endParaRPr lang="ru-RU" dirty="0">
              <a:latin typeface="Times New Roman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Работа с родителями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Грамматическая речь у детей 4-х лет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  <a:ln w="57150"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000" dirty="0" smtClean="0">
                <a:latin typeface="Times New Roman"/>
                <a:cs typeface="Times New Roman"/>
              </a:rPr>
              <a:t>●Существительные в именительном </a:t>
            </a:r>
            <a:r>
              <a:rPr lang="ru-RU" sz="3000" dirty="0">
                <a:latin typeface="Times New Roman"/>
                <a:cs typeface="Times New Roman"/>
              </a:rPr>
              <a:t>п</a:t>
            </a:r>
            <a:r>
              <a:rPr lang="ru-RU" sz="3000" dirty="0" smtClean="0">
                <a:latin typeface="Times New Roman"/>
                <a:cs typeface="Times New Roman"/>
              </a:rPr>
              <a:t>адеже (единственное и множественное число)</a:t>
            </a:r>
          </a:p>
          <a:p>
            <a:pPr>
              <a:buNone/>
            </a:pPr>
            <a:r>
              <a:rPr lang="ru-RU" sz="3000" dirty="0" smtClean="0">
                <a:latin typeface="Times New Roman"/>
                <a:cs typeface="Times New Roman"/>
              </a:rPr>
              <a:t>● Существительные родительного падежа единственного числа</a:t>
            </a:r>
          </a:p>
          <a:p>
            <a:pPr>
              <a:buNone/>
            </a:pPr>
            <a:r>
              <a:rPr lang="ru-RU" sz="3000" dirty="0" smtClean="0">
                <a:latin typeface="Times New Roman"/>
                <a:cs typeface="Times New Roman"/>
              </a:rPr>
              <a:t>●Существительные с уменьшительно-ласкательными суффиксами</a:t>
            </a:r>
          </a:p>
          <a:p>
            <a:pPr>
              <a:buNone/>
            </a:pPr>
            <a:r>
              <a:rPr lang="ru-RU" sz="3000" dirty="0" smtClean="0">
                <a:latin typeface="Times New Roman"/>
                <a:cs typeface="Times New Roman"/>
              </a:rPr>
              <a:t>●Названия животных и детенышей в единственном и множественном </a:t>
            </a:r>
            <a:r>
              <a:rPr lang="ru-RU" sz="3000" dirty="0">
                <a:latin typeface="Times New Roman"/>
                <a:cs typeface="Times New Roman"/>
              </a:rPr>
              <a:t>ч</a:t>
            </a:r>
            <a:r>
              <a:rPr lang="ru-RU" sz="3000" dirty="0" smtClean="0">
                <a:latin typeface="Times New Roman"/>
                <a:cs typeface="Times New Roman"/>
              </a:rPr>
              <a:t>исле с уменьшительно-ласкательными суффиксами</a:t>
            </a:r>
          </a:p>
          <a:p>
            <a:pPr>
              <a:buNone/>
            </a:pPr>
            <a:r>
              <a:rPr lang="ru-RU" sz="3000" dirty="0" smtClean="0">
                <a:latin typeface="Times New Roman"/>
                <a:cs typeface="Times New Roman"/>
              </a:rPr>
              <a:t>●Согласовывать существительные и прилагательные в роде и числе</a:t>
            </a:r>
          </a:p>
          <a:p>
            <a:pPr>
              <a:buNone/>
            </a:pPr>
            <a:r>
              <a:rPr lang="ru-RU" sz="3000" dirty="0" smtClean="0">
                <a:latin typeface="Times New Roman"/>
                <a:cs typeface="Times New Roman"/>
              </a:rPr>
              <a:t>●Предложно-падежные конструкции с предлогами </a:t>
            </a:r>
          </a:p>
          <a:p>
            <a:pPr>
              <a:buNone/>
            </a:pPr>
            <a:r>
              <a:rPr lang="ru-RU" sz="3000" dirty="0" smtClean="0">
                <a:latin typeface="Times New Roman"/>
                <a:cs typeface="Times New Roman"/>
              </a:rPr>
              <a:t>●Простые и сложные предложения по картинкам совместно со взрослым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857256"/>
          </a:xfrm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Грамматическая речь у детей 5-и лет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500726"/>
          </a:xfrm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:</a:t>
            </a:r>
            <a:r>
              <a:rPr lang="ru-RU" sz="2800" dirty="0" smtClean="0">
                <a:latin typeface="Times New Roman"/>
                <a:cs typeface="Times New Roman"/>
              </a:rPr>
              <a:t>●Существительные родительного падежа единственного и множественного числа 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●Согласовывать существительные с прилагательными в роде, числе, падеже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●Глаголы с повелительным наклонением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●Предложно-падежные конструкции с предлогами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●Названия животных и их детенышей в единственном и множественном числе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●Согласовывать слова в предложении</a:t>
            </a:r>
          </a:p>
          <a:p>
            <a:pPr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●Составлять предложения разных типов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657</Words>
  <Application>Microsoft Office PowerPoint</Application>
  <PresentationFormat>Экран (4:3)</PresentationFormat>
  <Paragraphs>100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Положительные результаты</vt:lpstr>
      <vt:lpstr>Профессиональные знания и умения воспитателя по формированию грамматического строя речи у детей</vt:lpstr>
      <vt:lpstr>Работа с родителями</vt:lpstr>
      <vt:lpstr>Грамматическая речь у детей 4-х лет</vt:lpstr>
      <vt:lpstr>Грамматическая речь у детей 5-и лет</vt:lpstr>
      <vt:lpstr>Грамматическая речь детей 6-и лет</vt:lpstr>
      <vt:lpstr>Грамматическая речь у детей 7-и лет</vt:lpstr>
      <vt:lpstr>Дидактические игры</vt:lpstr>
      <vt:lpstr>Дидактические игры</vt:lpstr>
      <vt:lpstr>Используемая методическая литература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формирования грамматически правильной речи у детей разных возрастных групп.</dc:title>
  <dc:creator>СВЕТА</dc:creator>
  <cp:lastModifiedBy>PCASUS</cp:lastModifiedBy>
  <cp:revision>86</cp:revision>
  <dcterms:modified xsi:type="dcterms:W3CDTF">2015-03-23T06:46:25Z</dcterms:modified>
</cp:coreProperties>
</file>