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17" r:id="rId2"/>
    <p:sldId id="318" r:id="rId3"/>
    <p:sldId id="324" r:id="rId4"/>
    <p:sldId id="313" r:id="rId5"/>
    <p:sldId id="312" r:id="rId6"/>
    <p:sldId id="273" r:id="rId7"/>
    <p:sldId id="314" r:id="rId8"/>
    <p:sldId id="322" r:id="rId9"/>
    <p:sldId id="323" r:id="rId10"/>
    <p:sldId id="282" r:id="rId11"/>
    <p:sldId id="284" r:id="rId12"/>
    <p:sldId id="319" r:id="rId13"/>
    <p:sldId id="320" r:id="rId14"/>
    <p:sldId id="321" r:id="rId15"/>
    <p:sldId id="288" r:id="rId16"/>
    <p:sldId id="31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4E9F8-EA3F-46F0-9009-6E6C391B23CE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1BED6-9800-42B4-AEA7-E4DF7806D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1656E7-601A-416E-9724-A236A776A97D}" type="slidenum">
              <a:rPr lang="ru-RU"/>
              <a:pPr/>
              <a:t>6</a:t>
            </a:fld>
            <a:endParaRPr lang="ru-RU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№1107</a:t>
            </a:r>
            <a:r>
              <a:rPr lang="en-US"/>
              <a:t>. </a:t>
            </a:r>
            <a:r>
              <a:rPr lang="ru-RU"/>
              <a:t> Математика 5 класс. Н.Я.Виленкин.</a:t>
            </a:r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375AC-A19D-4982-8AA7-0325FEE526F3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0BA37-B25A-401B-A389-8EB2BA56B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5.gif"/><Relationship Id="rId9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9.bin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21.bin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90113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488" y="2690336"/>
            <a:ext cx="58579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Презентацию подготовила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Копылова Елена  Алексеевна, 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учитель начальных классов МБОУСОШ №10 станицы Новопокровской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Краснодарского края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785794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Точки на осях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координат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.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  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Урок математики в 4 классе.</a:t>
            </a: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14290"/>
            <a:ext cx="557280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«Хочу  всё  знать»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38" y="1357313"/>
          <a:ext cx="3119442" cy="2930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907"/>
                <a:gridCol w="519907"/>
                <a:gridCol w="519907"/>
                <a:gridCol w="519907"/>
                <a:gridCol w="519907"/>
                <a:gridCol w="519907"/>
              </a:tblGrid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7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7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7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9163" y="3548063"/>
            <a:ext cx="366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1788" y="4200525"/>
            <a:ext cx="449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0750" y="2571750"/>
            <a:ext cx="438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25" y="4194175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28688" y="20716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33450" y="1593850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5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08050" y="1089025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6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8263" y="41925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54363" y="41925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652838" y="418623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5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151313" y="4194175"/>
            <a:ext cx="449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6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8050" y="3046413"/>
            <a:ext cx="4492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219200" y="4286250"/>
            <a:ext cx="3786188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-529431" y="2529682"/>
            <a:ext cx="3502025" cy="142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20750" y="40719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0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90675" y="3411538"/>
            <a:ext cx="635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 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632075" y="3405188"/>
            <a:ext cx="496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.Т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678238" y="3408363"/>
            <a:ext cx="5603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.И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584325" y="1460500"/>
            <a:ext cx="5254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.В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627313" y="1460500"/>
            <a:ext cx="5222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.Ь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155950" y="1449388"/>
            <a:ext cx="561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.Й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679825" y="1941513"/>
            <a:ext cx="5540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.Н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589088" y="2427288"/>
            <a:ext cx="523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.К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082675" y="2924175"/>
            <a:ext cx="517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.У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632075" y="2428875"/>
            <a:ext cx="511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.С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572125" y="128587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(3,3)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572125" y="1928813"/>
            <a:ext cx="96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572125" y="2571750"/>
            <a:ext cx="96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(5,4)</a:t>
            </a:r>
            <a:endParaRPr lang="ru-RU" b="1"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91175" y="3209925"/>
            <a:ext cx="965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610225" y="3906838"/>
            <a:ext cx="963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(4,5)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572375" y="128587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(1,3)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572375" y="2000250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572375" y="271462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(3,1)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500166" y="-116112"/>
            <a:ext cx="6572296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Синий     кит</a:t>
            </a:r>
            <a:endParaRPr lang="ru-RU" sz="8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5" name="Рисунок 44" descr="1272612313_637d753717d7b57c735e7e4258bcae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727" y="1071546"/>
            <a:ext cx="8072462" cy="5429288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1857364"/>
          <a:ext cx="5929350" cy="238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</a:tblGrid>
              <a:tr h="597298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643063" y="4257675"/>
            <a:ext cx="6786562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227807" y="2856706"/>
            <a:ext cx="2857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TextBox 12"/>
          <p:cNvSpPr txBox="1">
            <a:spLocks noChangeArrowheads="1"/>
          </p:cNvSpPr>
          <p:nvPr/>
        </p:nvSpPr>
        <p:spPr bwMode="auto">
          <a:xfrm>
            <a:off x="1214438" y="4000500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0</a:t>
            </a:r>
          </a:p>
        </p:txBody>
      </p:sp>
      <p:sp>
        <p:nvSpPr>
          <p:cNvPr id="7174" name="TextBox 13"/>
          <p:cNvSpPr txBox="1">
            <a:spLocks noChangeArrowheads="1"/>
          </p:cNvSpPr>
          <p:nvPr/>
        </p:nvSpPr>
        <p:spPr bwMode="auto">
          <a:xfrm>
            <a:off x="44338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5</a:t>
            </a:r>
          </a:p>
        </p:txBody>
      </p:sp>
      <p:sp>
        <p:nvSpPr>
          <p:cNvPr id="7175" name="TextBox 14"/>
          <p:cNvSpPr txBox="1">
            <a:spLocks noChangeArrowheads="1"/>
          </p:cNvSpPr>
          <p:nvPr/>
        </p:nvSpPr>
        <p:spPr bwMode="auto">
          <a:xfrm>
            <a:off x="3830638" y="421957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7176" name="TextBox 15"/>
          <p:cNvSpPr txBox="1">
            <a:spLocks noChangeArrowheads="1"/>
          </p:cNvSpPr>
          <p:nvPr/>
        </p:nvSpPr>
        <p:spPr bwMode="auto">
          <a:xfrm>
            <a:off x="32146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7177" name="TextBox 16"/>
          <p:cNvSpPr txBox="1">
            <a:spLocks noChangeArrowheads="1"/>
          </p:cNvSpPr>
          <p:nvPr/>
        </p:nvSpPr>
        <p:spPr bwMode="auto">
          <a:xfrm>
            <a:off x="26431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7178" name="TextBox 17"/>
          <p:cNvSpPr txBox="1">
            <a:spLocks noChangeArrowheads="1"/>
          </p:cNvSpPr>
          <p:nvPr/>
        </p:nvSpPr>
        <p:spPr bwMode="auto">
          <a:xfrm>
            <a:off x="2000250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</a:p>
        </p:txBody>
      </p:sp>
      <p:sp>
        <p:nvSpPr>
          <p:cNvPr id="7179" name="TextBox 18"/>
          <p:cNvSpPr txBox="1">
            <a:spLocks noChangeArrowheads="1"/>
          </p:cNvSpPr>
          <p:nvPr/>
        </p:nvSpPr>
        <p:spPr bwMode="auto">
          <a:xfrm>
            <a:off x="1214438" y="157162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7180" name="TextBox 19"/>
          <p:cNvSpPr txBox="1">
            <a:spLocks noChangeArrowheads="1"/>
          </p:cNvSpPr>
          <p:nvPr/>
        </p:nvSpPr>
        <p:spPr bwMode="auto">
          <a:xfrm>
            <a:off x="1214438" y="22018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7181" name="TextBox 20"/>
          <p:cNvSpPr txBox="1">
            <a:spLocks noChangeArrowheads="1"/>
          </p:cNvSpPr>
          <p:nvPr/>
        </p:nvSpPr>
        <p:spPr bwMode="auto">
          <a:xfrm>
            <a:off x="1214438" y="27860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7182" name="TextBox 21"/>
          <p:cNvSpPr txBox="1">
            <a:spLocks noChangeArrowheads="1"/>
          </p:cNvSpPr>
          <p:nvPr/>
        </p:nvSpPr>
        <p:spPr bwMode="auto">
          <a:xfrm>
            <a:off x="1214438" y="33575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</a:p>
        </p:txBody>
      </p:sp>
      <p:sp>
        <p:nvSpPr>
          <p:cNvPr id="7183" name="TextBox 23"/>
          <p:cNvSpPr txBox="1">
            <a:spLocks noChangeArrowheads="1"/>
          </p:cNvSpPr>
          <p:nvPr/>
        </p:nvSpPr>
        <p:spPr bwMode="auto">
          <a:xfrm>
            <a:off x="7286625" y="4214813"/>
            <a:ext cx="785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10</a:t>
            </a:r>
          </a:p>
        </p:txBody>
      </p:sp>
      <p:sp>
        <p:nvSpPr>
          <p:cNvPr id="7184" name="TextBox 24"/>
          <p:cNvSpPr txBox="1">
            <a:spLocks noChangeArrowheads="1"/>
          </p:cNvSpPr>
          <p:nvPr/>
        </p:nvSpPr>
        <p:spPr bwMode="auto">
          <a:xfrm>
            <a:off x="6786563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9</a:t>
            </a:r>
          </a:p>
        </p:txBody>
      </p:sp>
      <p:sp>
        <p:nvSpPr>
          <p:cNvPr id="7185" name="TextBox 25"/>
          <p:cNvSpPr txBox="1">
            <a:spLocks noChangeArrowheads="1"/>
          </p:cNvSpPr>
          <p:nvPr/>
        </p:nvSpPr>
        <p:spPr bwMode="auto">
          <a:xfrm>
            <a:off x="62245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8</a:t>
            </a:r>
          </a:p>
        </p:txBody>
      </p:sp>
      <p:sp>
        <p:nvSpPr>
          <p:cNvPr id="7186" name="TextBox 26"/>
          <p:cNvSpPr txBox="1">
            <a:spLocks noChangeArrowheads="1"/>
          </p:cNvSpPr>
          <p:nvPr/>
        </p:nvSpPr>
        <p:spPr bwMode="auto">
          <a:xfrm>
            <a:off x="5572125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7</a:t>
            </a:r>
          </a:p>
        </p:txBody>
      </p:sp>
      <p:sp>
        <p:nvSpPr>
          <p:cNvPr id="7187" name="TextBox 27"/>
          <p:cNvSpPr txBox="1">
            <a:spLocks noChangeArrowheads="1"/>
          </p:cNvSpPr>
          <p:nvPr/>
        </p:nvSpPr>
        <p:spPr bwMode="auto">
          <a:xfrm>
            <a:off x="50180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6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2652713" y="3571875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5013325" y="3554413"/>
            <a:ext cx="379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6215063" y="2928938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7381875" y="3544888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7373938" y="2951163"/>
            <a:ext cx="3794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6786563" y="2347913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810375" y="1727200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6197600" y="1165225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6215063" y="2357438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3238500" y="2344738"/>
            <a:ext cx="377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1474788" y="2938463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 rot="10800000">
            <a:off x="1643063" y="3643313"/>
            <a:ext cx="1204912" cy="6429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 flipV="1">
            <a:off x="2857500" y="4257675"/>
            <a:ext cx="23399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3443288" y="3070225"/>
            <a:ext cx="2986087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5400000" flipH="1" flipV="1">
            <a:off x="5784056" y="2464594"/>
            <a:ext cx="121443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1643063" y="3071813"/>
            <a:ext cx="1762125" cy="5572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6667500" y="2749550"/>
            <a:ext cx="64293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357938" y="1857375"/>
            <a:ext cx="652462" cy="5953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>
            <a:off x="7251700" y="3963988"/>
            <a:ext cx="642937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16200000" flipH="1">
            <a:off x="6988969" y="3083719"/>
            <a:ext cx="595312" cy="5715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10800000">
            <a:off x="6429375" y="3643313"/>
            <a:ext cx="1136650" cy="6302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10800000" flipV="1">
            <a:off x="5214938" y="3643313"/>
            <a:ext cx="1214437" cy="6429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8858280" cy="6858000"/>
        </p:xfrm>
        <a:graphic>
          <a:graphicData uri="http://schemas.openxmlformats.org/presentationml/2006/ole">
            <p:oleObj spid="_x0000_s115714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714348" y="398197"/>
            <a:ext cx="814393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Реши  уравнения  и узнаешь длину  в метрах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а) взрослого  синего  кита: 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(14 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Х – 20) : 5 = 80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                                                   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30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б) новорождённого китёнка: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360 : (С 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3 + 12) = 10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                                                     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8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16738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500034" y="973302"/>
            <a:ext cx="8143932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Найди  значение  выражения  и  узнаешь  массу  синего  кита в  тоннах</a:t>
            </a:r>
            <a:r>
              <a:rPr lang="ru-RU" sz="32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b="1" i="1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270 + (4478 - 1598) : 144 – (2438 – 44 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55) 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5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3857620" y="5000636"/>
            <a:ext cx="100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200</a:t>
            </a:r>
            <a:endParaRPr kumimoji="0" lang="en-US" sz="36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26978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428604"/>
            <a:ext cx="63579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Проверь задачу: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571472" y="1772708"/>
            <a:ext cx="75009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39 : 3 = 13 (к м/ч.) – скорость за 1 час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 startAt="2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13 – 4 = 9 (к м/ч.) – скорость  уменьшилась  на 4км. в  час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 startAt="2"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arenR" startAt="3"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9 </a:t>
            </a:r>
            <a:r>
              <a:rPr lang="ru-RU" sz="2800" b="1" i="1" baseline="30000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 = 18 (км.) проплыл за 2 часа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arenR" startAt="3"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синий кит проплыл 18 км. за 2 час.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1\Рабочий стол\ск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1625" y="1571625"/>
            <a:ext cx="5286375" cy="52863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Постройте точки: (0;</a:t>
            </a:r>
            <a:r>
              <a:rPr lang="en-US" sz="2800" b="1" dirty="0" smtClean="0">
                <a:solidFill>
                  <a:srgbClr val="0070C0"/>
                </a:solidFill>
              </a:rPr>
              <a:t>0</a:t>
            </a:r>
            <a:r>
              <a:rPr lang="ru-RU" sz="2800" b="1" dirty="0" smtClean="0">
                <a:solidFill>
                  <a:srgbClr val="0070C0"/>
                </a:solidFill>
              </a:rPr>
              <a:t>), (0;8), (7;1)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Соедините прямыми линиями. 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endParaRPr lang="ru-RU" sz="2800" b="1" dirty="0">
              <a:solidFill>
                <a:srgbClr val="0070C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4214813" y="2286000"/>
            <a:ext cx="1714500" cy="17145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214813" y="4000500"/>
            <a:ext cx="1714500" cy="21431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4203700" y="2279650"/>
            <a:ext cx="1709738" cy="1924050"/>
          </a:xfrm>
          <a:custGeom>
            <a:avLst/>
            <a:gdLst>
              <a:gd name="connsiteX0" fmla="*/ 11875 w 1710047"/>
              <a:gd name="connsiteY0" fmla="*/ 1923803 h 1923803"/>
              <a:gd name="connsiteX1" fmla="*/ 0 w 1710047"/>
              <a:gd name="connsiteY1" fmla="*/ 0 h 1923803"/>
              <a:gd name="connsiteX2" fmla="*/ 1710047 w 1710047"/>
              <a:gd name="connsiteY2" fmla="*/ 1698172 h 1923803"/>
              <a:gd name="connsiteX3" fmla="*/ 11875 w 1710047"/>
              <a:gd name="connsiteY3" fmla="*/ 1923803 h 192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047" h="1923803">
                <a:moveTo>
                  <a:pt x="11875" y="1923803"/>
                </a:moveTo>
                <a:cubicBezTo>
                  <a:pt x="7917" y="1282535"/>
                  <a:pt x="3958" y="641268"/>
                  <a:pt x="0" y="0"/>
                </a:cubicBezTo>
                <a:lnTo>
                  <a:pt x="1710047" y="1698172"/>
                </a:lnTo>
                <a:lnTo>
                  <a:pt x="11875" y="1923803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643042" y="2071678"/>
            <a:ext cx="300036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Молодцы!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16" y="5214950"/>
            <a:ext cx="2143140" cy="523220"/>
          </a:xfrm>
          <a:prstGeom prst="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Century Gothic" pitchFamily="34" charset="0"/>
              </a:rPr>
              <a:t> Проверка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9429784" cy="6858000"/>
        </p:xfrm>
        <a:graphic>
          <a:graphicData uri="http://schemas.openxmlformats.org/presentationml/2006/ole">
            <p:oleObj spid="_x0000_s91137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Интернет  ресурсы: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r>
              <a:rPr lang="en-US" sz="2400" b="1" i="1" dirty="0" smtClean="0">
                <a:solidFill>
                  <a:srgbClr val="7030A0"/>
                </a:solidFill>
                <a:cs typeface="Arial" charset="0"/>
              </a:rPr>
              <a:t>1</a:t>
            </a:r>
            <a:r>
              <a:rPr lang="ru-RU" sz="2800" b="1" i="1" dirty="0" smtClean="0">
                <a:solidFill>
                  <a:srgbClr val="7030A0"/>
                </a:solidFill>
                <a:cs typeface="Arial" charset="0"/>
              </a:rPr>
              <a:t>.</a:t>
            </a:r>
            <a:r>
              <a:rPr lang="en-US" sz="2800" i="1" dirty="0" smtClean="0">
                <a:solidFill>
                  <a:srgbClr val="7030A0"/>
                </a:solidFill>
                <a:cs typeface="Arial" charset="0"/>
              </a:rPr>
              <a:t>http://pedsovet.su</a:t>
            </a:r>
            <a:endParaRPr lang="ru-RU" sz="2800" i="1" dirty="0" smtClean="0">
              <a:solidFill>
                <a:srgbClr val="7030A0"/>
              </a:solidFill>
              <a:cs typeface="Arial" charset="0"/>
            </a:endParaRPr>
          </a:p>
          <a:p>
            <a:r>
              <a:rPr lang="ru-RU" sz="2800" i="1" dirty="0" smtClean="0">
                <a:solidFill>
                  <a:srgbClr val="7030A0"/>
                </a:solidFill>
                <a:cs typeface="Arial" charset="0"/>
              </a:rPr>
              <a:t>2</a:t>
            </a:r>
            <a:r>
              <a:rPr lang="ru-RU" sz="2800" b="1" dirty="0" smtClean="0">
                <a:solidFill>
                  <a:srgbClr val="7030A0"/>
                </a:solidFill>
                <a:cs typeface="Arial" charset="0"/>
              </a:rPr>
              <a:t>.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http://www.kostyor.ru/archives/9-09/zelen.p</a:t>
            </a:r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http://www.1zoom.ru/14/foto/180592/403</a:t>
            </a:r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http://foto.mail.ru/mail/yorkina.alex/45</a:t>
            </a:r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http://manganinia.livejournal.com/4223.html</a:t>
            </a:r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1472" y="3714752"/>
            <a:ext cx="7286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en-US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www.pro-kitov.info/galery3.php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857224" y="5072075"/>
            <a:ext cx="66437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www.liveinternet.ru/users/pannat...38516161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0" y="0"/>
          <a:ext cx="9001156" cy="6643710"/>
        </p:xfrm>
        <a:graphic>
          <a:graphicData uri="http://schemas.openxmlformats.org/presentationml/2006/ole">
            <p:oleObj spid="_x0000_s93187" name="Слайд" r:id="rId3" imgW="4569051" imgH="3425913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71670" y="785794"/>
            <a:ext cx="4857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Прочитай  числа:</a:t>
            </a:r>
          </a:p>
        </p:txBody>
      </p:sp>
      <p:pic>
        <p:nvPicPr>
          <p:cNvPr id="7" name="Picture 2" descr="C:\Users\Саргы\AppData\Roaming\Ahead\NDVD_186.jpg"/>
          <p:cNvPicPr>
            <a:picLocks noChangeAspect="1" noChangeArrowheads="1"/>
          </p:cNvPicPr>
          <p:nvPr/>
        </p:nvPicPr>
        <p:blipFill>
          <a:blip r:embed="rId4" cstate="print"/>
          <a:srcRect r="-1673"/>
          <a:stretch>
            <a:fillRect/>
          </a:stretch>
        </p:blipFill>
        <p:spPr bwMode="auto">
          <a:xfrm>
            <a:off x="4071934" y="3143248"/>
            <a:ext cx="4786346" cy="3416707"/>
          </a:xfrm>
          <a:prstGeom prst="round2Diag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2000239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6600"/>
                </a:solidFill>
              </a:rPr>
              <a:t>450.300.625     83.000.504     609.204.305</a:t>
            </a:r>
          </a:p>
          <a:p>
            <a:pPr algn="just"/>
            <a:r>
              <a:rPr lang="ru-RU" sz="3200" b="1" dirty="0" smtClean="0">
                <a:solidFill>
                  <a:srgbClr val="006600"/>
                </a:solidFill>
              </a:rPr>
              <a:t>169.425.619     41.660.110     504.118.02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0" y="0"/>
          <a:ext cx="9001156" cy="6643710"/>
        </p:xfrm>
        <a:graphic>
          <a:graphicData uri="http://schemas.openxmlformats.org/presentationml/2006/ole">
            <p:oleObj spid="_x0000_s132098" name="Слайд" r:id="rId3" imgW="4569051" imgH="3425913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28662" y="571480"/>
            <a:ext cx="7429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Назови числа в порядке возрастания:</a:t>
            </a:r>
          </a:p>
        </p:txBody>
      </p:sp>
      <p:pic>
        <p:nvPicPr>
          <p:cNvPr id="9" name="Picture 2" descr="C:\Users\Саргы\AppData\Roaming\Ahead\NDVD_2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857496"/>
            <a:ext cx="3000396" cy="3492264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7158" y="2143116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12.896     20.070   435.600   3.988   1.005    235.675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3143248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1.005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3143248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3.988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3143248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12.896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7686" y="3143248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20.070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214818"/>
            <a:ext cx="1857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235.675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43174" y="4214818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435.600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1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7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4400" y="6248400"/>
            <a:ext cx="457200" cy="406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08200" y="3683000"/>
            <a:ext cx="4483100" cy="2032000"/>
            <a:chOff x="3120" y="2848"/>
            <a:chExt cx="2344" cy="1088"/>
          </a:xfrm>
        </p:grpSpPr>
        <p:sp>
          <p:nvSpPr>
            <p:cNvPr id="405509" name="Freeform 5"/>
            <p:cNvSpPr>
              <a:spLocks/>
            </p:cNvSpPr>
            <p:nvPr/>
          </p:nvSpPr>
          <p:spPr bwMode="auto">
            <a:xfrm>
              <a:off x="3120" y="3189"/>
              <a:ext cx="2344" cy="747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272" y="392"/>
                </a:cxn>
                <a:cxn ang="0">
                  <a:pos x="792" y="640"/>
                </a:cxn>
                <a:cxn ang="0">
                  <a:pos x="1640" y="632"/>
                </a:cxn>
                <a:cxn ang="0">
                  <a:pos x="2080" y="392"/>
                </a:cxn>
                <a:cxn ang="0">
                  <a:pos x="2344" y="0"/>
                </a:cxn>
              </a:cxnLst>
              <a:rect l="0" t="0" r="r" b="b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33CCCC"/>
                </a:gs>
                <a:gs pos="100000">
                  <a:schemeClr val="bg1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5510" name="Oval 6"/>
            <p:cNvSpPr>
              <a:spLocks noChangeArrowheads="1"/>
            </p:cNvSpPr>
            <p:nvPr/>
          </p:nvSpPr>
          <p:spPr bwMode="auto">
            <a:xfrm>
              <a:off x="3120" y="2848"/>
              <a:ext cx="2344" cy="7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05511" name="Picture 7" descr="uz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8" y="3626"/>
              <a:ext cx="1496" cy="252"/>
            </a:xfrm>
            <a:prstGeom prst="rect">
              <a:avLst/>
            </a:prstGeom>
            <a:noFill/>
          </p:spPr>
        </p:pic>
      </p:grpSp>
      <p:pic>
        <p:nvPicPr>
          <p:cNvPr id="405535" name="Picture 31" descr="afficher_image5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7413" y="2493963"/>
            <a:ext cx="2212975" cy="3979862"/>
          </a:xfrm>
          <a:prstGeom prst="rect">
            <a:avLst/>
          </a:prstGeom>
          <a:noFill/>
        </p:spPr>
      </p:pic>
      <p:sp>
        <p:nvSpPr>
          <p:cNvPr id="405536" name="Text Box 32"/>
          <p:cNvSpPr txBox="1">
            <a:spLocks noChangeArrowheads="1"/>
          </p:cNvSpPr>
          <p:nvPr/>
        </p:nvSpPr>
        <p:spPr bwMode="auto">
          <a:xfrm>
            <a:off x="34925" y="238125"/>
            <a:ext cx="909637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При каких значениях </a:t>
            </a:r>
            <a:r>
              <a:rPr lang="ru-RU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ru-RU" sz="2800" b="1" dirty="0"/>
              <a:t> дробь       </a:t>
            </a:r>
            <a:r>
              <a:rPr lang="ru-RU" sz="2800" b="1" dirty="0" smtClean="0"/>
              <a:t>   будет </a:t>
            </a:r>
            <a:r>
              <a:rPr lang="ru-RU" sz="2800" b="1" dirty="0"/>
              <a:t>неправильной?</a:t>
            </a:r>
          </a:p>
        </p:txBody>
      </p:sp>
      <p:graphicFrame>
        <p:nvGraphicFramePr>
          <p:cNvPr id="405537" name="Object 33"/>
          <p:cNvGraphicFramePr>
            <a:graphicFrameLocks noChangeAspect="1"/>
          </p:cNvGraphicFramePr>
          <p:nvPr/>
        </p:nvGraphicFramePr>
        <p:xfrm>
          <a:off x="4786314" y="0"/>
          <a:ext cx="714380" cy="1509713"/>
        </p:xfrm>
        <a:graphic>
          <a:graphicData uri="http://schemas.openxmlformats.org/presentationml/2006/ole">
            <p:oleObj spid="_x0000_s64514" name="Формула" r:id="rId5" imgW="152280" imgH="393480" progId="Equation.3">
              <p:embed/>
            </p:oleObj>
          </a:graphicData>
        </a:graphic>
      </p:graphicFrame>
      <p:sp>
        <p:nvSpPr>
          <p:cNvPr id="405538" name="Text Box 34"/>
          <p:cNvSpPr txBox="1">
            <a:spLocks noChangeArrowheads="1"/>
          </p:cNvSpPr>
          <p:nvPr/>
        </p:nvSpPr>
        <p:spPr bwMode="auto">
          <a:xfrm>
            <a:off x="161925" y="15811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405552" name="Text Box 48"/>
          <p:cNvSpPr txBox="1">
            <a:spLocks noChangeArrowheads="1"/>
          </p:cNvSpPr>
          <p:nvPr/>
        </p:nvSpPr>
        <p:spPr bwMode="auto">
          <a:xfrm>
            <a:off x="4505325" y="1657350"/>
            <a:ext cx="6413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</a:p>
        </p:txBody>
      </p:sp>
      <p:sp>
        <p:nvSpPr>
          <p:cNvPr id="405553" name="Text Box 49"/>
          <p:cNvSpPr txBox="1">
            <a:spLocks noChangeArrowheads="1"/>
          </p:cNvSpPr>
          <p:nvPr/>
        </p:nvSpPr>
        <p:spPr bwMode="auto">
          <a:xfrm>
            <a:off x="5267325" y="1631950"/>
            <a:ext cx="6413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405555" name="Text Box 51"/>
          <p:cNvSpPr txBox="1">
            <a:spLocks noChangeArrowheads="1"/>
          </p:cNvSpPr>
          <p:nvPr/>
        </p:nvSpPr>
        <p:spPr bwMode="auto">
          <a:xfrm>
            <a:off x="6207125" y="1631950"/>
            <a:ext cx="6413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</a:p>
        </p:txBody>
      </p:sp>
      <p:sp>
        <p:nvSpPr>
          <p:cNvPr id="405556" name="Text Box 52"/>
          <p:cNvSpPr txBox="1">
            <a:spLocks noChangeArrowheads="1"/>
          </p:cNvSpPr>
          <p:nvPr/>
        </p:nvSpPr>
        <p:spPr bwMode="auto">
          <a:xfrm>
            <a:off x="7096125" y="1606550"/>
            <a:ext cx="6413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13</a:t>
            </a:r>
          </a:p>
        </p:txBody>
      </p:sp>
      <p:sp>
        <p:nvSpPr>
          <p:cNvPr id="405557" name="Text Box 53"/>
          <p:cNvSpPr txBox="1">
            <a:spLocks noChangeArrowheads="1"/>
          </p:cNvSpPr>
          <p:nvPr/>
        </p:nvSpPr>
        <p:spPr bwMode="auto">
          <a:xfrm>
            <a:off x="7959725" y="1631950"/>
            <a:ext cx="6413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14</a:t>
            </a:r>
          </a:p>
        </p:txBody>
      </p:sp>
      <p:sp>
        <p:nvSpPr>
          <p:cNvPr id="405559" name="Text Box 55"/>
          <p:cNvSpPr txBox="1">
            <a:spLocks noChangeArrowheads="1"/>
          </p:cNvSpPr>
          <p:nvPr/>
        </p:nvSpPr>
        <p:spPr bwMode="auto">
          <a:xfrm>
            <a:off x="669925" y="16065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405560" name="Text Box 56"/>
          <p:cNvSpPr txBox="1">
            <a:spLocks noChangeArrowheads="1"/>
          </p:cNvSpPr>
          <p:nvPr/>
        </p:nvSpPr>
        <p:spPr bwMode="auto">
          <a:xfrm>
            <a:off x="1228725" y="16573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405561" name="Text Box 57"/>
          <p:cNvSpPr txBox="1">
            <a:spLocks noChangeArrowheads="1"/>
          </p:cNvSpPr>
          <p:nvPr/>
        </p:nvSpPr>
        <p:spPr bwMode="auto">
          <a:xfrm>
            <a:off x="1762125" y="16573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405562" name="Text Box 58"/>
          <p:cNvSpPr txBox="1">
            <a:spLocks noChangeArrowheads="1"/>
          </p:cNvSpPr>
          <p:nvPr/>
        </p:nvSpPr>
        <p:spPr bwMode="auto">
          <a:xfrm>
            <a:off x="2270125" y="16573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405563" name="Text Box 59"/>
          <p:cNvSpPr txBox="1">
            <a:spLocks noChangeArrowheads="1"/>
          </p:cNvSpPr>
          <p:nvPr/>
        </p:nvSpPr>
        <p:spPr bwMode="auto">
          <a:xfrm>
            <a:off x="2740025" y="16827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405564" name="Text Box 60"/>
          <p:cNvSpPr txBox="1">
            <a:spLocks noChangeArrowheads="1"/>
          </p:cNvSpPr>
          <p:nvPr/>
        </p:nvSpPr>
        <p:spPr bwMode="auto">
          <a:xfrm>
            <a:off x="3209925" y="16827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405565" name="Text Box 61"/>
          <p:cNvSpPr txBox="1">
            <a:spLocks noChangeArrowheads="1"/>
          </p:cNvSpPr>
          <p:nvPr/>
        </p:nvSpPr>
        <p:spPr bwMode="auto">
          <a:xfrm>
            <a:off x="3705225" y="16827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405567" name="Text Box 63"/>
          <p:cNvSpPr txBox="1">
            <a:spLocks noChangeArrowheads="1"/>
          </p:cNvSpPr>
          <p:nvPr/>
        </p:nvSpPr>
        <p:spPr bwMode="auto">
          <a:xfrm>
            <a:off x="4175125" y="1657350"/>
            <a:ext cx="412750" cy="6413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</a:p>
        </p:txBody>
      </p:sp>
      <p:sp>
        <p:nvSpPr>
          <p:cNvPr id="405568" name="Text Box 64"/>
          <p:cNvSpPr txBox="1">
            <a:spLocks noChangeArrowheads="1"/>
          </p:cNvSpPr>
          <p:nvPr/>
        </p:nvSpPr>
        <p:spPr bwMode="auto">
          <a:xfrm>
            <a:off x="161925" y="6073775"/>
            <a:ext cx="6003925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Для этого щелкни по ним мышкой. </a:t>
            </a:r>
          </a:p>
        </p:txBody>
      </p:sp>
      <p:graphicFrame>
        <p:nvGraphicFramePr>
          <p:cNvPr id="405569" name="Object 65"/>
          <p:cNvGraphicFramePr>
            <a:graphicFrameLocks noChangeAspect="1"/>
          </p:cNvGraphicFramePr>
          <p:nvPr/>
        </p:nvGraphicFramePr>
        <p:xfrm>
          <a:off x="2208213" y="3181350"/>
          <a:ext cx="484187" cy="1366838"/>
        </p:xfrm>
        <a:graphic>
          <a:graphicData uri="http://schemas.openxmlformats.org/presentationml/2006/ole">
            <p:oleObj spid="_x0000_s64515" name="Формула" r:id="rId6" imgW="139680" imgH="393480" progId="Equation.3">
              <p:embed/>
            </p:oleObj>
          </a:graphicData>
        </a:graphic>
      </p:graphicFrame>
      <p:graphicFrame>
        <p:nvGraphicFramePr>
          <p:cNvPr id="405570" name="Object 66"/>
          <p:cNvGraphicFramePr>
            <a:graphicFrameLocks noChangeAspect="1"/>
          </p:cNvGraphicFramePr>
          <p:nvPr/>
        </p:nvGraphicFramePr>
        <p:xfrm>
          <a:off x="3024188" y="3384550"/>
          <a:ext cx="528637" cy="1366838"/>
        </p:xfrm>
        <a:graphic>
          <a:graphicData uri="http://schemas.openxmlformats.org/presentationml/2006/ole">
            <p:oleObj spid="_x0000_s64516" name="Формула" r:id="rId7" imgW="152280" imgH="393480" progId="Equation.3">
              <p:embed/>
            </p:oleObj>
          </a:graphicData>
        </a:graphic>
      </p:graphicFrame>
      <p:graphicFrame>
        <p:nvGraphicFramePr>
          <p:cNvPr id="405571" name="Object 67"/>
          <p:cNvGraphicFramePr>
            <a:graphicFrameLocks noChangeAspect="1"/>
          </p:cNvGraphicFramePr>
          <p:nvPr/>
        </p:nvGraphicFramePr>
        <p:xfrm>
          <a:off x="5988050" y="2698750"/>
          <a:ext cx="488950" cy="1366838"/>
        </p:xfrm>
        <a:graphic>
          <a:graphicData uri="http://schemas.openxmlformats.org/presentationml/2006/ole">
            <p:oleObj spid="_x0000_s64517" name="Формула" r:id="rId8" imgW="139680" imgH="393480" progId="Equation.3">
              <p:embed/>
            </p:oleObj>
          </a:graphicData>
        </a:graphic>
      </p:graphicFrame>
      <p:graphicFrame>
        <p:nvGraphicFramePr>
          <p:cNvPr id="405572" name="Object 68"/>
          <p:cNvGraphicFramePr>
            <a:graphicFrameLocks noChangeAspect="1"/>
          </p:cNvGraphicFramePr>
          <p:nvPr/>
        </p:nvGraphicFramePr>
        <p:xfrm>
          <a:off x="3603625" y="3003550"/>
          <a:ext cx="485775" cy="1366838"/>
        </p:xfrm>
        <a:graphic>
          <a:graphicData uri="http://schemas.openxmlformats.org/presentationml/2006/ole">
            <p:oleObj spid="_x0000_s64518" name="Формула" r:id="rId9" imgW="139680" imgH="393480" progId="Equation.3">
              <p:embed/>
            </p:oleObj>
          </a:graphicData>
        </a:graphic>
      </p:graphicFrame>
      <p:graphicFrame>
        <p:nvGraphicFramePr>
          <p:cNvPr id="405573" name="Object 69"/>
          <p:cNvGraphicFramePr>
            <a:graphicFrameLocks noChangeAspect="1"/>
          </p:cNvGraphicFramePr>
          <p:nvPr/>
        </p:nvGraphicFramePr>
        <p:xfrm>
          <a:off x="4089400" y="3638550"/>
          <a:ext cx="530225" cy="1366838"/>
        </p:xfrm>
        <a:graphic>
          <a:graphicData uri="http://schemas.openxmlformats.org/presentationml/2006/ole">
            <p:oleObj spid="_x0000_s64519" name="Формула" r:id="rId10" imgW="152280" imgH="393480" progId="Equation.3">
              <p:embed/>
            </p:oleObj>
          </a:graphicData>
        </a:graphic>
      </p:graphicFrame>
      <p:graphicFrame>
        <p:nvGraphicFramePr>
          <p:cNvPr id="405574" name="Object 70"/>
          <p:cNvGraphicFramePr>
            <a:graphicFrameLocks noChangeAspect="1"/>
          </p:cNvGraphicFramePr>
          <p:nvPr/>
        </p:nvGraphicFramePr>
        <p:xfrm>
          <a:off x="4592638" y="3257550"/>
          <a:ext cx="487362" cy="1366838"/>
        </p:xfrm>
        <a:graphic>
          <a:graphicData uri="http://schemas.openxmlformats.org/presentationml/2006/ole">
            <p:oleObj spid="_x0000_s64520" name="Формула" r:id="rId11" imgW="139680" imgH="393480" progId="Equation.3">
              <p:embed/>
            </p:oleObj>
          </a:graphicData>
        </a:graphic>
      </p:graphicFrame>
      <p:graphicFrame>
        <p:nvGraphicFramePr>
          <p:cNvPr id="405575" name="Object 71"/>
          <p:cNvGraphicFramePr>
            <a:graphicFrameLocks noChangeAspect="1"/>
          </p:cNvGraphicFramePr>
          <p:nvPr/>
        </p:nvGraphicFramePr>
        <p:xfrm>
          <a:off x="4976813" y="3689350"/>
          <a:ext cx="531812" cy="1366838"/>
        </p:xfrm>
        <a:graphic>
          <a:graphicData uri="http://schemas.openxmlformats.org/presentationml/2006/ole">
            <p:oleObj spid="_x0000_s64521" name="Формула" r:id="rId12" imgW="152280" imgH="393480" progId="Equation.3">
              <p:embed/>
            </p:oleObj>
          </a:graphicData>
        </a:graphic>
      </p:graphicFrame>
      <p:graphicFrame>
        <p:nvGraphicFramePr>
          <p:cNvPr id="405576" name="Object 72"/>
          <p:cNvGraphicFramePr>
            <a:graphicFrameLocks noChangeAspect="1"/>
          </p:cNvGraphicFramePr>
          <p:nvPr/>
        </p:nvGraphicFramePr>
        <p:xfrm>
          <a:off x="5510213" y="3409950"/>
          <a:ext cx="531812" cy="1366838"/>
        </p:xfrm>
        <a:graphic>
          <a:graphicData uri="http://schemas.openxmlformats.org/presentationml/2006/ole">
            <p:oleObj spid="_x0000_s64522" name="Формула" r:id="rId13" imgW="15228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5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0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55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0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5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05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0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05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5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5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05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405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3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5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405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5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05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4055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05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405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05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500" fill="hold"/>
                                        <p:tgtEl>
                                          <p:spTgt spid="405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05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500" fill="hold"/>
                                        <p:tgtEl>
                                          <p:spTgt spid="405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05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405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05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405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55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5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05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405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405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567"/>
                  </p:tgtEl>
                </p:cond>
              </p:nextCondLst>
            </p:seq>
          </p:childTnLst>
        </p:cTn>
      </p:par>
    </p:tnLst>
    <p:bldLst>
      <p:bldP spid="405538" grpId="0"/>
      <p:bldP spid="405552" grpId="0"/>
      <p:bldP spid="405553" grpId="0"/>
      <p:bldP spid="405555" grpId="0"/>
      <p:bldP spid="405556" grpId="0"/>
      <p:bldP spid="405557" grpId="0"/>
      <p:bldP spid="405559" grpId="0"/>
      <p:bldP spid="405560" grpId="0"/>
      <p:bldP spid="405561" grpId="0"/>
      <p:bldP spid="405562" grpId="0"/>
      <p:bldP spid="405563" grpId="0"/>
      <p:bldP spid="405564" grpId="0"/>
      <p:bldP spid="405565" grpId="0"/>
      <p:bldP spid="4055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386" name="Picture 2" descr="117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00" y="1790700"/>
            <a:ext cx="5003800" cy="5003800"/>
          </a:xfrm>
          <a:prstGeom prst="rect">
            <a:avLst/>
          </a:prstGeom>
          <a:noFill/>
        </p:spPr>
      </p:pic>
      <p:graphicFrame>
        <p:nvGraphicFramePr>
          <p:cNvPr id="400387" name="Object 3"/>
          <p:cNvGraphicFramePr>
            <a:graphicFrameLocks noChangeAspect="1"/>
          </p:cNvGraphicFramePr>
          <p:nvPr/>
        </p:nvGraphicFramePr>
        <p:xfrm>
          <a:off x="6762750" y="379413"/>
          <a:ext cx="493713" cy="1281112"/>
        </p:xfrm>
        <a:graphic>
          <a:graphicData uri="http://schemas.openxmlformats.org/presentationml/2006/ole">
            <p:oleObj spid="_x0000_s63490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400388" name="Object 4"/>
          <p:cNvGraphicFramePr>
            <a:graphicFrameLocks noChangeAspect="1"/>
          </p:cNvGraphicFramePr>
          <p:nvPr/>
        </p:nvGraphicFramePr>
        <p:xfrm>
          <a:off x="152400" y="328613"/>
          <a:ext cx="658813" cy="1281112"/>
        </p:xfrm>
        <a:graphic>
          <a:graphicData uri="http://schemas.openxmlformats.org/presentationml/2006/ole">
            <p:oleObj spid="_x0000_s63491" name="Формула" r:id="rId5" imgW="203040" imgH="393480" progId="Equation.3">
              <p:embed/>
            </p:oleObj>
          </a:graphicData>
        </a:graphic>
      </p:graphicFrame>
      <p:sp>
        <p:nvSpPr>
          <p:cNvPr id="400389" name="Text Box 5"/>
          <p:cNvSpPr txBox="1">
            <a:spLocks noChangeArrowheads="1"/>
          </p:cNvSpPr>
          <p:nvPr/>
        </p:nvSpPr>
        <p:spPr bwMode="auto">
          <a:xfrm>
            <a:off x="365125" y="5692775"/>
            <a:ext cx="7000875" cy="52322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/>
              <a:t>Загрузим в грузовик дроби, равные 1. </a:t>
            </a:r>
          </a:p>
        </p:txBody>
      </p:sp>
      <p:graphicFrame>
        <p:nvGraphicFramePr>
          <p:cNvPr id="400390" name="Object 6"/>
          <p:cNvGraphicFramePr>
            <a:graphicFrameLocks noChangeAspect="1"/>
          </p:cNvGraphicFramePr>
          <p:nvPr/>
        </p:nvGraphicFramePr>
        <p:xfrm>
          <a:off x="3278188" y="354013"/>
          <a:ext cx="452437" cy="1281112"/>
        </p:xfrm>
        <a:graphic>
          <a:graphicData uri="http://schemas.openxmlformats.org/presentationml/2006/ole">
            <p:oleObj spid="_x0000_s63492" name="Формула" r:id="rId6" imgW="139680" imgH="393480" progId="Equation.3">
              <p:embed/>
            </p:oleObj>
          </a:graphicData>
        </a:graphic>
      </p:graphicFrame>
      <p:graphicFrame>
        <p:nvGraphicFramePr>
          <p:cNvPr id="400391" name="Object 7"/>
          <p:cNvGraphicFramePr>
            <a:graphicFrameLocks noChangeAspect="1"/>
          </p:cNvGraphicFramePr>
          <p:nvPr/>
        </p:nvGraphicFramePr>
        <p:xfrm>
          <a:off x="966788" y="354013"/>
          <a:ext cx="452437" cy="1281112"/>
        </p:xfrm>
        <a:graphic>
          <a:graphicData uri="http://schemas.openxmlformats.org/presentationml/2006/ole">
            <p:oleObj spid="_x0000_s63493" name="Формула" r:id="rId7" imgW="139680" imgH="393480" progId="Equation.3">
              <p:embed/>
            </p:oleObj>
          </a:graphicData>
        </a:graphic>
      </p:graphicFrame>
      <p:graphicFrame>
        <p:nvGraphicFramePr>
          <p:cNvPr id="400392" name="Object 8"/>
          <p:cNvGraphicFramePr>
            <a:graphicFrameLocks noChangeAspect="1"/>
          </p:cNvGraphicFramePr>
          <p:nvPr/>
        </p:nvGraphicFramePr>
        <p:xfrm>
          <a:off x="3816350" y="354013"/>
          <a:ext cx="493713" cy="1281112"/>
        </p:xfrm>
        <a:graphic>
          <a:graphicData uri="http://schemas.openxmlformats.org/presentationml/2006/ole">
            <p:oleObj spid="_x0000_s63494" name="Формула" r:id="rId8" imgW="152280" imgH="393480" progId="Equation.3">
              <p:embed/>
            </p:oleObj>
          </a:graphicData>
        </a:graphic>
      </p:graphicFrame>
      <p:graphicFrame>
        <p:nvGraphicFramePr>
          <p:cNvPr id="400393" name="Object 9"/>
          <p:cNvGraphicFramePr>
            <a:graphicFrameLocks noChangeAspect="1"/>
          </p:cNvGraphicFramePr>
          <p:nvPr/>
        </p:nvGraphicFramePr>
        <p:xfrm>
          <a:off x="4471988" y="404813"/>
          <a:ext cx="452437" cy="1281112"/>
        </p:xfrm>
        <a:graphic>
          <a:graphicData uri="http://schemas.openxmlformats.org/presentationml/2006/ole">
            <p:oleObj spid="_x0000_s63495" name="Формула" r:id="rId9" imgW="139680" imgH="393480" progId="Equation.3">
              <p:embed/>
            </p:oleObj>
          </a:graphicData>
        </a:graphic>
      </p:graphicFrame>
      <p:graphicFrame>
        <p:nvGraphicFramePr>
          <p:cNvPr id="400394" name="Object 10"/>
          <p:cNvGraphicFramePr>
            <a:graphicFrameLocks noChangeAspect="1"/>
          </p:cNvGraphicFramePr>
          <p:nvPr/>
        </p:nvGraphicFramePr>
        <p:xfrm>
          <a:off x="1703388" y="379413"/>
          <a:ext cx="452437" cy="1281112"/>
        </p:xfrm>
        <a:graphic>
          <a:graphicData uri="http://schemas.openxmlformats.org/presentationml/2006/ole">
            <p:oleObj spid="_x0000_s63496" name="Формула" r:id="rId10" imgW="139680" imgH="393480" progId="Equation.3">
              <p:embed/>
            </p:oleObj>
          </a:graphicData>
        </a:graphic>
      </p:graphicFrame>
      <p:graphicFrame>
        <p:nvGraphicFramePr>
          <p:cNvPr id="400395" name="Object 11"/>
          <p:cNvGraphicFramePr>
            <a:graphicFrameLocks noChangeAspect="1"/>
          </p:cNvGraphicFramePr>
          <p:nvPr/>
        </p:nvGraphicFramePr>
        <p:xfrm>
          <a:off x="2311400" y="354013"/>
          <a:ext cx="658813" cy="1281112"/>
        </p:xfrm>
        <a:graphic>
          <a:graphicData uri="http://schemas.openxmlformats.org/presentationml/2006/ole">
            <p:oleObj spid="_x0000_s63497" name="Формула" r:id="rId11" imgW="203040" imgH="393480" progId="Equation.3">
              <p:embed/>
            </p:oleObj>
          </a:graphicData>
        </a:graphic>
      </p:graphicFrame>
      <p:graphicFrame>
        <p:nvGraphicFramePr>
          <p:cNvPr id="400396" name="Object 12"/>
          <p:cNvGraphicFramePr>
            <a:graphicFrameLocks noChangeAspect="1"/>
          </p:cNvGraphicFramePr>
          <p:nvPr/>
        </p:nvGraphicFramePr>
        <p:xfrm>
          <a:off x="7319963" y="354013"/>
          <a:ext cx="700087" cy="1281112"/>
        </p:xfrm>
        <a:graphic>
          <a:graphicData uri="http://schemas.openxmlformats.org/presentationml/2006/ole">
            <p:oleObj spid="_x0000_s63498" name="Формула" r:id="rId12" imgW="215640" imgH="393480" progId="Equation.3">
              <p:embed/>
            </p:oleObj>
          </a:graphicData>
        </a:graphic>
      </p:graphicFrame>
      <p:graphicFrame>
        <p:nvGraphicFramePr>
          <p:cNvPr id="400397" name="Object 13"/>
          <p:cNvGraphicFramePr>
            <a:graphicFrameLocks noChangeAspect="1"/>
          </p:cNvGraphicFramePr>
          <p:nvPr/>
        </p:nvGraphicFramePr>
        <p:xfrm>
          <a:off x="5086350" y="354013"/>
          <a:ext cx="493713" cy="1281112"/>
        </p:xfrm>
        <a:graphic>
          <a:graphicData uri="http://schemas.openxmlformats.org/presentationml/2006/ole">
            <p:oleObj spid="_x0000_s63499" name="Формула" r:id="rId13" imgW="152280" imgH="393480" progId="Equation.3">
              <p:embed/>
            </p:oleObj>
          </a:graphicData>
        </a:graphic>
      </p:graphicFrame>
      <p:graphicFrame>
        <p:nvGraphicFramePr>
          <p:cNvPr id="400398" name="Object 14"/>
          <p:cNvGraphicFramePr>
            <a:graphicFrameLocks noChangeAspect="1"/>
          </p:cNvGraphicFramePr>
          <p:nvPr/>
        </p:nvGraphicFramePr>
        <p:xfrm>
          <a:off x="8210550" y="303213"/>
          <a:ext cx="698500" cy="1281112"/>
        </p:xfrm>
        <a:graphic>
          <a:graphicData uri="http://schemas.openxmlformats.org/presentationml/2006/ole">
            <p:oleObj spid="_x0000_s63500" name="Формула" r:id="rId14" imgW="215640" imgH="393480" progId="Equation.3">
              <p:embed/>
            </p:oleObj>
          </a:graphicData>
        </a:graphic>
      </p:graphicFrame>
      <p:graphicFrame>
        <p:nvGraphicFramePr>
          <p:cNvPr id="400399" name="Object 15"/>
          <p:cNvGraphicFramePr>
            <a:graphicFrameLocks noChangeAspect="1"/>
          </p:cNvGraphicFramePr>
          <p:nvPr/>
        </p:nvGraphicFramePr>
        <p:xfrm>
          <a:off x="5938838" y="379413"/>
          <a:ext cx="617537" cy="1281112"/>
        </p:xfrm>
        <a:graphic>
          <a:graphicData uri="http://schemas.openxmlformats.org/presentationml/2006/ole">
            <p:oleObj spid="_x0000_s63501" name="Формула" r:id="rId15" imgW="190440" imgH="393480" progId="Equation.3">
              <p:embed/>
            </p:oleObj>
          </a:graphicData>
        </a:graphic>
      </p:graphicFrame>
      <p:sp>
        <p:nvSpPr>
          <p:cNvPr id="400400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4400" y="6248400"/>
            <a:ext cx="457200" cy="406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0401" name="Text Box 17"/>
          <p:cNvSpPr txBox="1">
            <a:spLocks noChangeArrowheads="1"/>
          </p:cNvSpPr>
          <p:nvPr/>
        </p:nvSpPr>
        <p:spPr bwMode="auto">
          <a:xfrm>
            <a:off x="7934325" y="6540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2" name="Text Box 18"/>
          <p:cNvSpPr txBox="1">
            <a:spLocks noChangeArrowheads="1"/>
          </p:cNvSpPr>
          <p:nvPr/>
        </p:nvSpPr>
        <p:spPr bwMode="auto">
          <a:xfrm>
            <a:off x="7096125" y="6794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3" name="Text Box 19"/>
          <p:cNvSpPr txBox="1">
            <a:spLocks noChangeArrowheads="1"/>
          </p:cNvSpPr>
          <p:nvPr/>
        </p:nvSpPr>
        <p:spPr bwMode="auto">
          <a:xfrm>
            <a:off x="6461125" y="7556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4" name="Text Box 20"/>
          <p:cNvSpPr txBox="1">
            <a:spLocks noChangeArrowheads="1"/>
          </p:cNvSpPr>
          <p:nvPr/>
        </p:nvSpPr>
        <p:spPr bwMode="auto">
          <a:xfrm>
            <a:off x="5470525" y="7048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5" name="Text Box 21"/>
          <p:cNvSpPr txBox="1">
            <a:spLocks noChangeArrowheads="1"/>
          </p:cNvSpPr>
          <p:nvPr/>
        </p:nvSpPr>
        <p:spPr bwMode="auto">
          <a:xfrm>
            <a:off x="4835525" y="7048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6" name="Text Box 22"/>
          <p:cNvSpPr txBox="1">
            <a:spLocks noChangeArrowheads="1"/>
          </p:cNvSpPr>
          <p:nvPr/>
        </p:nvSpPr>
        <p:spPr bwMode="auto">
          <a:xfrm>
            <a:off x="4175125" y="7302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7" name="Text Box 23"/>
          <p:cNvSpPr txBox="1">
            <a:spLocks noChangeArrowheads="1"/>
          </p:cNvSpPr>
          <p:nvPr/>
        </p:nvSpPr>
        <p:spPr bwMode="auto">
          <a:xfrm>
            <a:off x="3590925" y="7302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8" name="Text Box 24"/>
          <p:cNvSpPr txBox="1">
            <a:spLocks noChangeArrowheads="1"/>
          </p:cNvSpPr>
          <p:nvPr/>
        </p:nvSpPr>
        <p:spPr bwMode="auto">
          <a:xfrm>
            <a:off x="2854325" y="7048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09" name="Text Box 25"/>
          <p:cNvSpPr txBox="1">
            <a:spLocks noChangeArrowheads="1"/>
          </p:cNvSpPr>
          <p:nvPr/>
        </p:nvSpPr>
        <p:spPr bwMode="auto">
          <a:xfrm>
            <a:off x="1990725" y="7302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10" name="Text Box 26"/>
          <p:cNvSpPr txBox="1">
            <a:spLocks noChangeArrowheads="1"/>
          </p:cNvSpPr>
          <p:nvPr/>
        </p:nvSpPr>
        <p:spPr bwMode="auto">
          <a:xfrm>
            <a:off x="1254125" y="6794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  <p:sp>
        <p:nvSpPr>
          <p:cNvPr id="400411" name="Text Box 27"/>
          <p:cNvSpPr txBox="1">
            <a:spLocks noChangeArrowheads="1"/>
          </p:cNvSpPr>
          <p:nvPr/>
        </p:nvSpPr>
        <p:spPr bwMode="auto">
          <a:xfrm>
            <a:off x="695325" y="679450"/>
            <a:ext cx="319088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;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0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8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0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8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0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11111 0.3185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0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0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00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09167 0.3111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0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00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0.06666 0.3259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0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-0.21389 0.2703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0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400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00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500" fill="hold"/>
                                        <p:tgtEl>
                                          <p:spTgt spid="400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0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-0.13333 0.3074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00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Text Box 2"/>
          <p:cNvSpPr txBox="1">
            <a:spLocks noChangeArrowheads="1"/>
          </p:cNvSpPr>
          <p:nvPr/>
        </p:nvSpPr>
        <p:spPr bwMode="auto">
          <a:xfrm>
            <a:off x="103188" y="177800"/>
            <a:ext cx="9040812" cy="12493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/>
              <a:t>    </a:t>
            </a:r>
            <a:r>
              <a:rPr lang="ru-RU" sz="2400" b="1" dirty="0"/>
              <a:t>                          В третьем классе 35 учеников. </a:t>
            </a:r>
          </a:p>
          <a:p>
            <a:r>
              <a:rPr lang="ru-RU" sz="2400" b="1" dirty="0"/>
              <a:t>Из них      умеют играть в шахматы. Сколько ребят в этом </a:t>
            </a:r>
          </a:p>
          <a:p>
            <a:r>
              <a:rPr lang="ru-RU" sz="2400" b="1" dirty="0"/>
              <a:t>                                  классе еще не научились играть в шахматы?</a:t>
            </a:r>
          </a:p>
        </p:txBody>
      </p:sp>
      <p:graphicFrame>
        <p:nvGraphicFramePr>
          <p:cNvPr id="420868" name="Object 4"/>
          <p:cNvGraphicFramePr>
            <a:graphicFrameLocks noChangeAspect="1"/>
          </p:cNvGraphicFramePr>
          <p:nvPr/>
        </p:nvGraphicFramePr>
        <p:xfrm>
          <a:off x="1000100" y="357166"/>
          <a:ext cx="554062" cy="1116013"/>
        </p:xfrm>
        <a:graphic>
          <a:graphicData uri="http://schemas.openxmlformats.org/presentationml/2006/ole">
            <p:oleObj spid="_x0000_s21506" name="Формула" r:id="rId4" imgW="152280" imgH="393480" progId="Equation.3">
              <p:embed/>
            </p:oleObj>
          </a:graphicData>
        </a:graphic>
      </p:graphicFrame>
      <p:grpSp>
        <p:nvGrpSpPr>
          <p:cNvPr id="2" name="Group 101"/>
          <p:cNvGrpSpPr>
            <a:grpSpLocks/>
          </p:cNvGrpSpPr>
          <p:nvPr/>
        </p:nvGrpSpPr>
        <p:grpSpPr bwMode="auto">
          <a:xfrm>
            <a:off x="0" y="4235450"/>
            <a:ext cx="9144000" cy="1774825"/>
            <a:chOff x="0" y="2548"/>
            <a:chExt cx="5760" cy="1118"/>
          </a:xfrm>
        </p:grpSpPr>
        <p:pic>
          <p:nvPicPr>
            <p:cNvPr id="420912" name="Picture 48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95" y="2578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55" name="Picture 91" descr="girl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36" y="2628"/>
              <a:ext cx="340" cy="540"/>
            </a:xfrm>
            <a:prstGeom prst="rect">
              <a:avLst/>
            </a:prstGeom>
            <a:noFill/>
          </p:spPr>
        </p:pic>
        <p:pic>
          <p:nvPicPr>
            <p:cNvPr id="420961" name="Picture 97" descr="girl5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98" y="2584"/>
              <a:ext cx="348" cy="552"/>
            </a:xfrm>
            <a:prstGeom prst="rect">
              <a:avLst/>
            </a:prstGeom>
            <a:noFill/>
          </p:spPr>
        </p:pic>
        <p:pic>
          <p:nvPicPr>
            <p:cNvPr id="420958" name="Picture 94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433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26" name="Picture 62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0" y="2571"/>
              <a:ext cx="377" cy="601"/>
            </a:xfrm>
            <a:prstGeom prst="rect">
              <a:avLst/>
            </a:prstGeom>
            <a:noFill/>
          </p:spPr>
        </p:pic>
        <p:pic>
          <p:nvPicPr>
            <p:cNvPr id="420909" name="Picture 45" descr="girl5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2584"/>
              <a:ext cx="348" cy="552"/>
            </a:xfrm>
            <a:prstGeom prst="rect">
              <a:avLst/>
            </a:prstGeom>
            <a:noFill/>
          </p:spPr>
        </p:pic>
        <p:pic>
          <p:nvPicPr>
            <p:cNvPr id="420910" name="Picture 46" descr="girl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92" y="2548"/>
              <a:ext cx="340" cy="540"/>
            </a:xfrm>
            <a:prstGeom prst="rect">
              <a:avLst/>
            </a:prstGeom>
            <a:noFill/>
          </p:spPr>
        </p:pic>
        <p:pic>
          <p:nvPicPr>
            <p:cNvPr id="420911" name="Picture 47" descr="girl4b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88" y="2626"/>
              <a:ext cx="322" cy="511"/>
            </a:xfrm>
            <a:prstGeom prst="rect">
              <a:avLst/>
            </a:prstGeom>
            <a:noFill/>
          </p:spPr>
        </p:pic>
        <p:pic>
          <p:nvPicPr>
            <p:cNvPr id="420929" name="Picture 65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8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0" name="Picture 66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72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1" name="Picture 67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40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2" name="Picture 68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8" y="2603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3" name="Picture 69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44" y="2635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4" name="Picture 70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32" y="2603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5" name="Picture 71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36" y="2635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6" name="Picture 72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72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37" name="Picture 73" descr="boy4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40" y="2619"/>
              <a:ext cx="327" cy="521"/>
            </a:xfrm>
            <a:prstGeom prst="rect">
              <a:avLst/>
            </a:prstGeom>
            <a:noFill/>
          </p:spPr>
        </p:pic>
        <p:pic>
          <p:nvPicPr>
            <p:cNvPr id="420954" name="Picture 90" descr="girl5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10" y="2568"/>
              <a:ext cx="348" cy="552"/>
            </a:xfrm>
            <a:prstGeom prst="rect">
              <a:avLst/>
            </a:prstGeom>
            <a:noFill/>
          </p:spPr>
        </p:pic>
        <p:pic>
          <p:nvPicPr>
            <p:cNvPr id="420956" name="Picture 92" descr="girl4b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704" y="2658"/>
              <a:ext cx="322" cy="511"/>
            </a:xfrm>
            <a:prstGeom prst="rect">
              <a:avLst/>
            </a:prstGeom>
            <a:noFill/>
          </p:spPr>
        </p:pic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0" y="2794"/>
              <a:ext cx="5760" cy="872"/>
              <a:chOff x="0" y="2922"/>
              <a:chExt cx="5166" cy="760"/>
            </a:xfrm>
          </p:grpSpPr>
          <p:pic>
            <p:nvPicPr>
              <p:cNvPr id="420894" name="Picture 30" descr="girl5o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611" y="2922"/>
                <a:ext cx="456" cy="728"/>
              </a:xfrm>
              <a:prstGeom prst="rect">
                <a:avLst/>
              </a:prstGeom>
              <a:noFill/>
            </p:spPr>
          </p:pic>
          <p:pic>
            <p:nvPicPr>
              <p:cNvPr id="420895" name="Picture 31" descr="girl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89" y="2938"/>
                <a:ext cx="446" cy="712"/>
              </a:xfrm>
              <a:prstGeom prst="rect">
                <a:avLst/>
              </a:prstGeom>
              <a:noFill/>
            </p:spPr>
          </p:pic>
          <p:pic>
            <p:nvPicPr>
              <p:cNvPr id="420896" name="Picture 32" descr="girl4b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2957"/>
                <a:ext cx="422" cy="673"/>
              </a:xfrm>
              <a:prstGeom prst="rect">
                <a:avLst/>
              </a:prstGeom>
              <a:noFill/>
            </p:spPr>
          </p:pic>
          <p:pic>
            <p:nvPicPr>
              <p:cNvPr id="420897" name="Picture 33" descr="boy4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21" y="2957"/>
                <a:ext cx="429" cy="686"/>
              </a:xfrm>
              <a:prstGeom prst="rect">
                <a:avLst/>
              </a:prstGeom>
              <a:noFill/>
            </p:spPr>
          </p:pic>
          <p:pic>
            <p:nvPicPr>
              <p:cNvPr id="420939" name="Picture 75" descr="girl5o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875" y="2938"/>
                <a:ext cx="456" cy="728"/>
              </a:xfrm>
              <a:prstGeom prst="rect">
                <a:avLst/>
              </a:prstGeom>
              <a:noFill/>
            </p:spPr>
          </p:pic>
          <p:pic>
            <p:nvPicPr>
              <p:cNvPr id="420940" name="Picture 76" descr="girl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553" y="2954"/>
                <a:ext cx="446" cy="712"/>
              </a:xfrm>
              <a:prstGeom prst="rect">
                <a:avLst/>
              </a:prstGeom>
              <a:noFill/>
            </p:spPr>
          </p:pic>
          <p:pic>
            <p:nvPicPr>
              <p:cNvPr id="420941" name="Picture 77" descr="girl4b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4" y="2973"/>
                <a:ext cx="422" cy="673"/>
              </a:xfrm>
              <a:prstGeom prst="rect">
                <a:avLst/>
              </a:prstGeom>
              <a:noFill/>
            </p:spPr>
          </p:pic>
          <p:pic>
            <p:nvPicPr>
              <p:cNvPr id="420942" name="Picture 78" descr="boy4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185" y="2973"/>
                <a:ext cx="429" cy="686"/>
              </a:xfrm>
              <a:prstGeom prst="rect">
                <a:avLst/>
              </a:prstGeom>
              <a:noFill/>
            </p:spPr>
          </p:pic>
          <p:pic>
            <p:nvPicPr>
              <p:cNvPr id="420944" name="Picture 80" descr="girl5o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31" y="2954"/>
                <a:ext cx="456" cy="728"/>
              </a:xfrm>
              <a:prstGeom prst="rect">
                <a:avLst/>
              </a:prstGeom>
              <a:noFill/>
            </p:spPr>
          </p:pic>
          <p:pic>
            <p:nvPicPr>
              <p:cNvPr id="420945" name="Picture 81" descr="girl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809" y="2970"/>
                <a:ext cx="446" cy="712"/>
              </a:xfrm>
              <a:prstGeom prst="rect">
                <a:avLst/>
              </a:prstGeom>
              <a:noFill/>
            </p:spPr>
          </p:pic>
          <p:pic>
            <p:nvPicPr>
              <p:cNvPr id="420946" name="Picture 82" descr="girl4b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20" y="2989"/>
                <a:ext cx="422" cy="673"/>
              </a:xfrm>
              <a:prstGeom prst="rect">
                <a:avLst/>
              </a:prstGeom>
              <a:noFill/>
            </p:spPr>
          </p:pic>
          <p:pic>
            <p:nvPicPr>
              <p:cNvPr id="420947" name="Picture 83" descr="boy4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41" y="2989"/>
                <a:ext cx="429" cy="686"/>
              </a:xfrm>
              <a:prstGeom prst="rect">
                <a:avLst/>
              </a:prstGeom>
              <a:noFill/>
            </p:spPr>
          </p:pic>
          <p:grpSp>
            <p:nvGrpSpPr>
              <p:cNvPr id="4" name="Group 95"/>
              <p:cNvGrpSpPr>
                <a:grpSpLocks/>
              </p:cNvGrpSpPr>
              <p:nvPr/>
            </p:nvGrpSpPr>
            <p:grpSpPr bwMode="auto">
              <a:xfrm>
                <a:off x="3816" y="2938"/>
                <a:ext cx="1350" cy="728"/>
                <a:chOff x="3816" y="2938"/>
                <a:chExt cx="1350" cy="728"/>
              </a:xfrm>
            </p:grpSpPr>
            <p:pic>
              <p:nvPicPr>
                <p:cNvPr id="420949" name="Picture 85" descr="girl5o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4427" y="2938"/>
                  <a:ext cx="456" cy="72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20950" name="Picture 86" descr="girl6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105" y="2954"/>
                  <a:ext cx="446" cy="71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20951" name="Picture 87" descr="girl4b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816" y="2973"/>
                  <a:ext cx="422" cy="673"/>
                </a:xfrm>
                <a:prstGeom prst="rect">
                  <a:avLst/>
                </a:prstGeom>
                <a:noFill/>
              </p:spPr>
            </p:pic>
            <p:pic>
              <p:nvPicPr>
                <p:cNvPr id="420952" name="Picture 88" descr="boy4g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737" y="2973"/>
                  <a:ext cx="429" cy="686"/>
                </a:xfrm>
                <a:prstGeom prst="rect">
                  <a:avLst/>
                </a:prstGeom>
                <a:noFill/>
              </p:spPr>
            </p:pic>
          </p:grpSp>
        </p:grpSp>
      </p:grpSp>
      <p:sp>
        <p:nvSpPr>
          <p:cNvPr id="420962" name="Text Box 98"/>
          <p:cNvSpPr txBox="1">
            <a:spLocks noChangeArrowheads="1"/>
          </p:cNvSpPr>
          <p:nvPr/>
        </p:nvSpPr>
        <p:spPr bwMode="auto">
          <a:xfrm>
            <a:off x="3181350" y="6045200"/>
            <a:ext cx="3273425" cy="7620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35 учеников</a:t>
            </a:r>
            <a:endParaRPr lang="ru-RU" sz="7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" name="Group 102"/>
          <p:cNvGrpSpPr>
            <a:grpSpLocks/>
          </p:cNvGrpSpPr>
          <p:nvPr/>
        </p:nvGrpSpPr>
        <p:grpSpPr bwMode="auto">
          <a:xfrm>
            <a:off x="228600" y="1555750"/>
            <a:ext cx="6273800" cy="2393950"/>
            <a:chOff x="120" y="804"/>
            <a:chExt cx="4000" cy="1508"/>
          </a:xfrm>
        </p:grpSpPr>
        <p:graphicFrame>
          <p:nvGraphicFramePr>
            <p:cNvPr id="420963" name="Object 99"/>
            <p:cNvGraphicFramePr>
              <a:graphicFrameLocks noChangeAspect="1"/>
            </p:cNvGraphicFramePr>
            <p:nvPr/>
          </p:nvGraphicFramePr>
          <p:xfrm>
            <a:off x="2048" y="804"/>
            <a:ext cx="400" cy="1034"/>
          </p:xfrm>
          <a:graphic>
            <a:graphicData uri="http://schemas.openxmlformats.org/presentationml/2006/ole">
              <p:oleObj spid="_x0000_s21507" name="Формула" r:id="rId9" imgW="152280" imgH="393480" progId="Equation.3">
                <p:embed/>
              </p:oleObj>
            </a:graphicData>
          </a:graphic>
        </p:graphicFrame>
        <p:sp>
          <p:nvSpPr>
            <p:cNvPr id="420964" name="AutoShape 100"/>
            <p:cNvSpPr>
              <a:spLocks/>
            </p:cNvSpPr>
            <p:nvPr/>
          </p:nvSpPr>
          <p:spPr bwMode="auto">
            <a:xfrm rot="5400000">
              <a:off x="1896" y="88"/>
              <a:ext cx="448" cy="4000"/>
            </a:xfrm>
            <a:prstGeom prst="leftBrace">
              <a:avLst>
                <a:gd name="adj1" fmla="val 74405"/>
                <a:gd name="adj2" fmla="val 50000"/>
              </a:avLst>
            </a:prstGeom>
            <a:noFill/>
            <a:ln w="28575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20967" name="Line 103"/>
          <p:cNvSpPr>
            <a:spLocks noChangeShapeType="1"/>
          </p:cNvSpPr>
          <p:nvPr/>
        </p:nvSpPr>
        <p:spPr bwMode="auto">
          <a:xfrm>
            <a:off x="177800" y="4102100"/>
            <a:ext cx="8788400" cy="254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" name="Group 113"/>
          <p:cNvGrpSpPr>
            <a:grpSpLocks/>
          </p:cNvGrpSpPr>
          <p:nvPr/>
        </p:nvGrpSpPr>
        <p:grpSpPr bwMode="auto">
          <a:xfrm>
            <a:off x="177800" y="4025900"/>
            <a:ext cx="8788400" cy="152400"/>
            <a:chOff x="112" y="2416"/>
            <a:chExt cx="5536" cy="96"/>
          </a:xfrm>
        </p:grpSpPr>
        <p:sp>
          <p:nvSpPr>
            <p:cNvPr id="420968" name="Oval 104"/>
            <p:cNvSpPr>
              <a:spLocks noChangeArrowheads="1"/>
            </p:cNvSpPr>
            <p:nvPr/>
          </p:nvSpPr>
          <p:spPr bwMode="auto">
            <a:xfrm>
              <a:off x="112" y="2416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69" name="Oval 105"/>
            <p:cNvSpPr>
              <a:spLocks noChangeArrowheads="1"/>
            </p:cNvSpPr>
            <p:nvPr/>
          </p:nvSpPr>
          <p:spPr bwMode="auto">
            <a:xfrm>
              <a:off x="5568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0" name="Oval 106"/>
            <p:cNvSpPr>
              <a:spLocks noChangeArrowheads="1"/>
            </p:cNvSpPr>
            <p:nvPr/>
          </p:nvSpPr>
          <p:spPr bwMode="auto">
            <a:xfrm>
              <a:off x="872" y="2424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1" name="Oval 107"/>
            <p:cNvSpPr>
              <a:spLocks noChangeArrowheads="1"/>
            </p:cNvSpPr>
            <p:nvPr/>
          </p:nvSpPr>
          <p:spPr bwMode="auto">
            <a:xfrm>
              <a:off x="1688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2" name="Oval 108"/>
            <p:cNvSpPr>
              <a:spLocks noChangeArrowheads="1"/>
            </p:cNvSpPr>
            <p:nvPr/>
          </p:nvSpPr>
          <p:spPr bwMode="auto">
            <a:xfrm>
              <a:off x="2472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3" name="Oval 109"/>
            <p:cNvSpPr>
              <a:spLocks noChangeArrowheads="1"/>
            </p:cNvSpPr>
            <p:nvPr/>
          </p:nvSpPr>
          <p:spPr bwMode="auto">
            <a:xfrm>
              <a:off x="3272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4" name="Oval 110"/>
            <p:cNvSpPr>
              <a:spLocks noChangeArrowheads="1"/>
            </p:cNvSpPr>
            <p:nvPr/>
          </p:nvSpPr>
          <p:spPr bwMode="auto">
            <a:xfrm>
              <a:off x="4048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976" name="Oval 112"/>
            <p:cNvSpPr>
              <a:spLocks noChangeArrowheads="1"/>
            </p:cNvSpPr>
            <p:nvPr/>
          </p:nvSpPr>
          <p:spPr bwMode="auto">
            <a:xfrm>
              <a:off x="4776" y="2432"/>
              <a:ext cx="80" cy="8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20978" name="Freeform 114"/>
          <p:cNvSpPr>
            <a:spLocks/>
          </p:cNvSpPr>
          <p:nvPr/>
        </p:nvSpPr>
        <p:spPr bwMode="auto">
          <a:xfrm>
            <a:off x="190500" y="4394200"/>
            <a:ext cx="8737600" cy="512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52" y="320"/>
              </a:cxn>
              <a:cxn ang="0">
                <a:pos x="5504" y="16"/>
              </a:cxn>
            </a:cxnLst>
            <a:rect l="0" t="0" r="r" b="b"/>
            <a:pathLst>
              <a:path w="5504" h="323">
                <a:moveTo>
                  <a:pt x="0" y="0"/>
                </a:moveTo>
                <a:cubicBezTo>
                  <a:pt x="922" y="152"/>
                  <a:pt x="1835" y="317"/>
                  <a:pt x="2752" y="320"/>
                </a:cubicBezTo>
                <a:cubicBezTo>
                  <a:pt x="3669" y="323"/>
                  <a:pt x="4931" y="79"/>
                  <a:pt x="5504" y="16"/>
                </a:cubicBezTo>
              </a:path>
            </a:pathLst>
          </a:custGeom>
          <a:noFill/>
          <a:ln w="28575" cap="flat" cmpd="sng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3.61111E-6 -0.166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962" grpId="0"/>
      <p:bldP spid="420962" grpId="1"/>
      <p:bldP spid="420967" grpId="0" animBg="1"/>
      <p:bldP spid="4209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15369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divo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Разминка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34" y="1428736"/>
            <a:ext cx="10763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smtClean="0">
                <a:latin typeface="Calibri" pitchFamily="34" charset="0"/>
              </a:rPr>
              <a:t>4 * 12</a:t>
            </a:r>
          </a:p>
          <a:p>
            <a:r>
              <a:rPr lang="ru-RU" sz="2800" b="1" smtClean="0">
                <a:latin typeface="Calibri" pitchFamily="34" charset="0"/>
              </a:rPr>
              <a:t>   + 12</a:t>
            </a:r>
          </a:p>
          <a:p>
            <a:r>
              <a:rPr lang="ru-RU" sz="2800" b="1" smtClean="0">
                <a:latin typeface="Calibri" pitchFamily="34" charset="0"/>
              </a:rPr>
              <a:t>   *  3</a:t>
            </a:r>
          </a:p>
          <a:p>
            <a:r>
              <a:rPr lang="ru-RU" sz="2800" b="1" smtClean="0">
                <a:latin typeface="Calibri" pitchFamily="34" charset="0"/>
              </a:rPr>
              <a:t>   :   9</a:t>
            </a:r>
          </a:p>
          <a:p>
            <a:endParaRPr lang="ru-RU" sz="2800" b="1" dirty="0">
              <a:latin typeface="Calibri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50" y="3286125"/>
            <a:ext cx="1285875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3286125"/>
            <a:ext cx="3481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Р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13013" y="1504950"/>
            <a:ext cx="14160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96 : 8</a:t>
            </a:r>
          </a:p>
          <a:p>
            <a:r>
              <a:rPr lang="ru-RU" sz="2800" b="1">
                <a:latin typeface="Calibri" pitchFamily="34" charset="0"/>
              </a:rPr>
              <a:t>     * 30</a:t>
            </a:r>
          </a:p>
          <a:p>
            <a:r>
              <a:rPr lang="ru-RU" sz="2800" b="1">
                <a:latin typeface="Calibri" pitchFamily="34" charset="0"/>
              </a:rPr>
              <a:t>      - 300</a:t>
            </a:r>
          </a:p>
          <a:p>
            <a:r>
              <a:rPr lang="ru-RU" sz="2800" b="1">
                <a:latin typeface="Calibri" pitchFamily="34" charset="0"/>
              </a:rPr>
              <a:t>      :  4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28875" y="3286125"/>
            <a:ext cx="1571625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659313" y="1500188"/>
            <a:ext cx="1484312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270 : 9</a:t>
            </a:r>
          </a:p>
          <a:p>
            <a:r>
              <a:rPr lang="ru-RU" sz="2800" b="1">
                <a:latin typeface="Calibri" pitchFamily="34" charset="0"/>
              </a:rPr>
              <a:t>        : 15</a:t>
            </a:r>
          </a:p>
          <a:p>
            <a:r>
              <a:rPr lang="ru-RU" sz="2800" b="1">
                <a:latin typeface="Calibri" pitchFamily="34" charset="0"/>
              </a:rPr>
              <a:t>       *180</a:t>
            </a:r>
          </a:p>
          <a:p>
            <a:r>
              <a:rPr lang="ru-RU" sz="2800" b="1">
                <a:latin typeface="Calibri" pitchFamily="34" charset="0"/>
              </a:rPr>
              <a:t>        : 90</a:t>
            </a:r>
          </a:p>
          <a:p>
            <a:endParaRPr lang="ru-RU" sz="2800" b="1">
              <a:latin typeface="Calibri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643438" y="3286125"/>
            <a:ext cx="1500187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454" y="1500174"/>
            <a:ext cx="122020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52 :2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</a:t>
            </a:r>
            <a:r>
              <a:rPr lang="ru-RU" sz="2800" b="1" dirty="0" smtClean="0">
                <a:latin typeface="Calibri" pitchFamily="34" charset="0"/>
              </a:rPr>
              <a:t>+24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</a:t>
            </a:r>
            <a:r>
              <a:rPr lang="ru-RU" sz="2800" b="1" dirty="0" smtClean="0">
                <a:latin typeface="Calibri" pitchFamily="34" charset="0"/>
              </a:rPr>
              <a:t>  :25</a:t>
            </a:r>
            <a:endParaRPr lang="ru-RU" sz="2800" b="1" dirty="0">
              <a:latin typeface="Calibri" pitchFamily="34" charset="0"/>
            </a:endParaRPr>
          </a:p>
          <a:p>
            <a:r>
              <a:rPr lang="en-US" sz="2800" b="1" dirty="0" smtClean="0">
                <a:latin typeface="Calibri" pitchFamily="34" charset="0"/>
              </a:rPr>
              <a:t>      *36</a:t>
            </a:r>
            <a:endParaRPr lang="ru-RU" sz="2800" b="1" dirty="0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643688" y="3286125"/>
            <a:ext cx="1571625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4313" y="3786188"/>
            <a:ext cx="150018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Calibri" pitchFamily="34" charset="0"/>
              </a:rPr>
              <a:t>25 * 5</a:t>
            </a:r>
          </a:p>
          <a:p>
            <a:r>
              <a:rPr lang="ru-RU" sz="2800" b="1" dirty="0">
                <a:latin typeface="Calibri" pitchFamily="34" charset="0"/>
              </a:rPr>
              <a:t>      +15</a:t>
            </a:r>
          </a:p>
          <a:p>
            <a:r>
              <a:rPr lang="ru-RU" sz="2800" b="1" dirty="0">
                <a:latin typeface="Calibri" pitchFamily="34" charset="0"/>
              </a:rPr>
              <a:t>      : 70 </a:t>
            </a:r>
          </a:p>
          <a:p>
            <a:r>
              <a:rPr lang="ru-RU" sz="2800" b="1" dirty="0">
                <a:latin typeface="Calibri" pitchFamily="34" charset="0"/>
              </a:rPr>
              <a:t>      *211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35188" y="3786188"/>
            <a:ext cx="130195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Calibri" pitchFamily="34" charset="0"/>
              </a:rPr>
              <a:t>72</a:t>
            </a:r>
            <a:r>
              <a:rPr lang="ru-RU" sz="2800" b="1" dirty="0" smtClean="0">
                <a:latin typeface="Calibri" pitchFamily="34" charset="0"/>
              </a:rPr>
              <a:t> : 24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latin typeface="Calibri" pitchFamily="34" charset="0"/>
              </a:rPr>
              <a:t>*</a:t>
            </a:r>
            <a:r>
              <a:rPr lang="ru-RU" sz="2800" b="1" dirty="0" smtClean="0">
                <a:latin typeface="Calibri" pitchFamily="34" charset="0"/>
              </a:rPr>
              <a:t>12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</a:t>
            </a:r>
            <a:r>
              <a:rPr lang="ru-RU" sz="2800" b="1" dirty="0" smtClean="0">
                <a:latin typeface="Calibri" pitchFamily="34" charset="0"/>
              </a:rPr>
              <a:t>  +34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</a:t>
            </a:r>
            <a:r>
              <a:rPr lang="ru-RU" sz="2800" b="1" dirty="0" smtClean="0">
                <a:latin typeface="Calibri" pitchFamily="34" charset="0"/>
              </a:rPr>
              <a:t>    :5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 flipH="1">
            <a:off x="3714750" y="3786188"/>
            <a:ext cx="1428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Calibri" pitchFamily="34" charset="0"/>
              </a:rPr>
              <a:t>  480 : 3</a:t>
            </a:r>
          </a:p>
          <a:p>
            <a:r>
              <a:rPr lang="ru-RU" sz="2800" b="1" dirty="0">
                <a:latin typeface="Calibri" pitchFamily="34" charset="0"/>
              </a:rPr>
              <a:t>       : 40</a:t>
            </a:r>
          </a:p>
          <a:p>
            <a:r>
              <a:rPr lang="ru-RU" sz="2800" b="1" dirty="0">
                <a:latin typeface="Calibri" pitchFamily="34" charset="0"/>
              </a:rPr>
              <a:t>       + </a:t>
            </a:r>
            <a:r>
              <a:rPr lang="ru-RU" sz="2800" b="1" dirty="0" smtClean="0">
                <a:latin typeface="Calibri" pitchFamily="34" charset="0"/>
              </a:rPr>
              <a:t>77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   </a:t>
            </a:r>
            <a:r>
              <a:rPr lang="ru-RU" sz="2800" b="1" dirty="0" smtClean="0">
                <a:latin typeface="Calibri" pitchFamily="34" charset="0"/>
              </a:rPr>
              <a:t>:9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67388" y="3786188"/>
            <a:ext cx="123303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  96:3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 </a:t>
            </a:r>
            <a:r>
              <a:rPr lang="ru-RU" sz="2800" b="1" dirty="0" smtClean="0">
                <a:latin typeface="Calibri" pitchFamily="34" charset="0"/>
              </a:rPr>
              <a:t>+28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 </a:t>
            </a:r>
            <a:r>
              <a:rPr lang="ru-RU" sz="2800" b="1" dirty="0" smtClean="0">
                <a:latin typeface="Calibri" pitchFamily="34" charset="0"/>
              </a:rPr>
              <a:t> :4</a:t>
            </a:r>
            <a:endParaRPr lang="ru-RU" sz="2800" b="1" dirty="0">
              <a:latin typeface="Calibri" pitchFamily="34" charset="0"/>
            </a:endParaRPr>
          </a:p>
          <a:p>
            <a:r>
              <a:rPr lang="ru-RU" sz="2800" b="1" dirty="0">
                <a:latin typeface="Calibri" pitchFamily="34" charset="0"/>
              </a:rPr>
              <a:t>       </a:t>
            </a:r>
            <a:r>
              <a:rPr lang="en-US" sz="2800" b="1" dirty="0" smtClean="0">
                <a:latin typeface="Calibri" pitchFamily="34" charset="0"/>
              </a:rPr>
              <a:t>*5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313613" y="3771900"/>
            <a:ext cx="15446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900 : 450</a:t>
            </a:r>
          </a:p>
          <a:p>
            <a:r>
              <a:rPr lang="ru-RU" sz="2800" b="1">
                <a:latin typeface="Calibri" pitchFamily="34" charset="0"/>
              </a:rPr>
              <a:t>        * 81</a:t>
            </a:r>
          </a:p>
          <a:p>
            <a:r>
              <a:rPr lang="ru-RU" sz="2800" b="1">
                <a:latin typeface="Calibri" pitchFamily="34" charset="0"/>
              </a:rPr>
              <a:t>        + 38</a:t>
            </a:r>
          </a:p>
          <a:p>
            <a:r>
              <a:rPr lang="ru-RU" sz="2800" b="1">
                <a:latin typeface="Calibri" pitchFamily="34" charset="0"/>
              </a:rPr>
              <a:t>         : 4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7643813" y="5500688"/>
            <a:ext cx="1285875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929313" y="5500688"/>
            <a:ext cx="1285875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857625" y="5500688"/>
            <a:ext cx="1285875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143125" y="5500688"/>
            <a:ext cx="1285875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7188" y="5500688"/>
            <a:ext cx="1285875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428875" y="3286125"/>
            <a:ext cx="393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643813" y="5500688"/>
            <a:ext cx="3577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К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138363" y="5500688"/>
            <a:ext cx="647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Н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643688" y="3252788"/>
            <a:ext cx="391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Д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643438" y="3286125"/>
            <a:ext cx="385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85720" y="5572140"/>
            <a:ext cx="3706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А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949700" y="5500688"/>
            <a:ext cx="336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857884" y="5643578"/>
            <a:ext cx="5000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2" grpId="0"/>
      <p:bldP spid="12" grpId="1"/>
      <p:bldP spid="14" grpId="0"/>
      <p:bldP spid="14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30050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571613"/>
            <a:ext cx="78581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Координаты – это пара  элементов  для  определения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положения   точки   на         плоскости.</a:t>
            </a:r>
            <a:endParaRPr lang="ru-RU" sz="4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31074" name="Слайд" r:id="rId3" imgW="4569051" imgH="3425913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857232"/>
            <a:ext cx="76438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cs typeface="Arial" charset="0"/>
              </a:rPr>
              <a:t>                     </a:t>
            </a: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400" b="1" dirty="0" smtClean="0">
              <a:cs typeface="Arial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85860"/>
            <a:ext cx="714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Точки на осях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244334"/>
            <a:ext cx="52864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координат</a:t>
            </a:r>
            <a:endParaRPr lang="ru-RU" sz="8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551</Words>
  <Application>Microsoft Office PowerPoint</Application>
  <PresentationFormat>Экран (4:3)</PresentationFormat>
  <Paragraphs>256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Слайд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Постройте точки: (0;0), (0;8), (7;1)  Соедините прямыми линиями.  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2012-04-14T13:40:24Z</dcterms:created>
  <dcterms:modified xsi:type="dcterms:W3CDTF">2012-06-21T18:48:51Z</dcterms:modified>
</cp:coreProperties>
</file>