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672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кружка</a:t>
            </a:r>
            <a:br>
              <a:rPr lang="ru-RU" dirty="0" smtClean="0"/>
            </a:br>
            <a:r>
              <a:rPr lang="ru-RU" dirty="0" smtClean="0"/>
              <a:t>«Азы Журналистики»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848756" cy="464347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b="1" i="1" dirty="0" smtClean="0"/>
              <a:t>Пояснительная записка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Актуальность программы заключается в требовании времени. Современной школе необходимо информировать коллектив преподавателей, учащихся и их родителей, а также другую общественность о происходящих событиях в урочной и внеурочной деятельности своего учреждения. Школа должна быть открытым информационным пространством.</a:t>
            </a:r>
          </a:p>
          <a:p>
            <a:pPr>
              <a:buNone/>
            </a:pPr>
            <a:r>
              <a:rPr lang="ru-RU" sz="4800" dirty="0" smtClean="0"/>
              <a:t>Одним из наиболее эффективных способов донесения информации является выпуск школьной газеты, периодически выпускаемого документа, содержащего новости, постоянные разделы и объявления на разные темы. </a:t>
            </a:r>
          </a:p>
          <a:p>
            <a:pPr>
              <a:buNone/>
            </a:pPr>
            <a:r>
              <a:rPr lang="ru-RU" sz="4800" dirty="0" smtClean="0"/>
              <a:t>Стать репортером, автором и редактором школьной газеты может не каждый учащийся. Эта работа требует определенных знаний и умений.</a:t>
            </a:r>
          </a:p>
          <a:p>
            <a:pPr>
              <a:buNone/>
            </a:pPr>
            <a:r>
              <a:rPr lang="ru-RU" sz="4800" dirty="0" smtClean="0"/>
              <a:t>Спецкурс «Азы журналистики» - интегрированный курс, разработанный учителями русского языка и информатики. </a:t>
            </a:r>
          </a:p>
          <a:p>
            <a:pPr>
              <a:buNone/>
            </a:pPr>
            <a:r>
              <a:rPr lang="ru-RU" sz="4800" dirty="0" smtClean="0"/>
              <a:t>Данная программа рассчитана на учащихся 7-11 классов, владеющих элементарными навыками работы с текстами различных стилей и работой в редакторе </a:t>
            </a:r>
            <a:r>
              <a:rPr lang="ru-RU" sz="4800" dirty="0" err="1" smtClean="0"/>
              <a:t>Microsoft</a:t>
            </a:r>
            <a:r>
              <a:rPr lang="ru-RU" sz="4800" dirty="0" smtClean="0"/>
              <a:t> </a:t>
            </a:r>
            <a:r>
              <a:rPr lang="ru-RU" sz="4800" dirty="0" err="1" smtClean="0"/>
              <a:t>Wor</a:t>
            </a:r>
            <a:r>
              <a:rPr lang="en-US" sz="4800" dirty="0" smtClean="0"/>
              <a:t>d</a:t>
            </a:r>
            <a:r>
              <a:rPr lang="ru-RU" sz="4800" dirty="0" smtClean="0"/>
              <a:t>, а также позволяет познакомиться с деятельностью журналистов, их этикой, способами выражения собственных мыслей через средства массовой информации, документами и законами, посвященных правам человека на выражение своих убеждений через Интернет-ресурсы. </a:t>
            </a:r>
          </a:p>
          <a:p>
            <a:pPr>
              <a:buNone/>
            </a:pPr>
            <a:r>
              <a:rPr lang="ru-RU" sz="4800" dirty="0" smtClean="0"/>
              <a:t>Программа даёт возможность расширить знания в области </a:t>
            </a:r>
            <a:r>
              <a:rPr lang="ru-RU" sz="4800" dirty="0" err="1" smtClean="0"/>
              <a:t>речеведения</a:t>
            </a:r>
            <a:r>
              <a:rPr lang="ru-RU" sz="4800" dirty="0" smtClean="0"/>
              <a:t>, грамматики, информационно-коммуникационных технологий. </a:t>
            </a:r>
          </a:p>
          <a:p>
            <a:pPr>
              <a:buNone/>
            </a:pPr>
            <a:r>
              <a:rPr lang="ru-RU" sz="4800" dirty="0" smtClean="0"/>
              <a:t>Курс посвящен методам и способам развития творческого мышления школьников и помогает им адаптироваться к будущей взрослой жизни. </a:t>
            </a:r>
          </a:p>
          <a:p>
            <a:pPr>
              <a:buNone/>
            </a:pPr>
            <a:r>
              <a:rPr lang="ru-RU" sz="4800" dirty="0" smtClean="0"/>
              <a:t>Курс включает творческое освоение и использование русского языка и приложения </a:t>
            </a:r>
            <a:r>
              <a:rPr lang="ru-RU" sz="4800" dirty="0" err="1" smtClean="0"/>
              <a:t>Microsoft</a:t>
            </a:r>
            <a:r>
              <a:rPr lang="ru-RU" sz="4800" dirty="0" smtClean="0"/>
              <a:t> </a:t>
            </a:r>
            <a:r>
              <a:rPr lang="ru-RU" sz="4800" dirty="0" err="1" smtClean="0"/>
              <a:t>Wor</a:t>
            </a:r>
            <a:r>
              <a:rPr lang="en-US" sz="4800" dirty="0" smtClean="0"/>
              <a:t>d</a:t>
            </a:r>
            <a:r>
              <a:rPr lang="ru-RU" sz="4800" dirty="0" smtClean="0"/>
              <a:t> «в действии», т.е. не как отвлеченные предметы из школьной программы, а как практически – ориентированную и полезную систему.</a:t>
            </a:r>
          </a:p>
          <a:p>
            <a:pPr>
              <a:buNone/>
            </a:pPr>
            <a:r>
              <a:rPr lang="ru-RU" sz="4800" dirty="0" smtClean="0"/>
              <a:t>Курс включает в себя теоретические материалы по публикациям средств массовой информации, работе журналиста и редакторов, а также практикумы по оформлению печатного издания с использованием </a:t>
            </a:r>
            <a:r>
              <a:rPr lang="ru-RU" sz="4800" dirty="0" err="1" smtClean="0"/>
              <a:t>Microsoft</a:t>
            </a:r>
            <a:r>
              <a:rPr lang="ru-RU" sz="4800" dirty="0" smtClean="0"/>
              <a:t> </a:t>
            </a:r>
            <a:r>
              <a:rPr lang="ru-RU" sz="4800" dirty="0" err="1" smtClean="0"/>
              <a:t>Wor</a:t>
            </a:r>
            <a:r>
              <a:rPr lang="en-US" sz="4800" dirty="0" smtClean="0"/>
              <a:t>d</a:t>
            </a:r>
            <a:r>
              <a:rPr lang="ru-RU" sz="4800" dirty="0" smtClean="0"/>
              <a:t>.</a:t>
            </a:r>
          </a:p>
          <a:p>
            <a:pPr>
              <a:buNone/>
            </a:pPr>
            <a:r>
              <a:rPr lang="ru-RU" sz="4800" dirty="0" smtClean="0"/>
              <a:t>Рекомендуется проводить спецкурс совместно учителю информатики и русского языка. В процессе работы нагрузка между преподавателями распределяется в соответствии с тематическим планированием.</a:t>
            </a:r>
          </a:p>
          <a:p>
            <a:pPr>
              <a:buNone/>
            </a:pPr>
            <a:r>
              <a:rPr lang="ru-RU" sz="4800" dirty="0" smtClean="0"/>
              <a:t>На занятиях кружка  учащиеся осваивают различные виды деятельности: работа с Интернет-ресурсами, словарями, текстами, тестами, практикумы на компьютере, проектная деятельность и др.</a:t>
            </a:r>
          </a:p>
          <a:p>
            <a:pPr>
              <a:buNone/>
            </a:pPr>
            <a:r>
              <a:rPr lang="ru-RU" sz="4800" dirty="0" smtClean="0"/>
              <a:t>  Программа кружка рассчитана на 1год. Занятия 1 раз в неделю – 1,5 часа.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19458" name="Picture 2" descr="http://im0-tub.yandex.net/i?id=37732364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1371600" cy="1000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Цели, задачи и принципы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b="1" i="1" dirty="0" smtClean="0"/>
              <a:t>Цель: 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овладеть информационными технологиями на основе коммуникативной и исследовательской деятельности учащихся, связанных с вопросами журналистской деятельности.</a:t>
            </a:r>
          </a:p>
          <a:p>
            <a:pPr>
              <a:buNone/>
            </a:pPr>
            <a:r>
              <a:rPr lang="ru-RU" sz="1100" b="1" i="1" dirty="0" smtClean="0"/>
              <a:t>Задачи:</a:t>
            </a:r>
            <a:endParaRPr lang="ru-RU" sz="1100" dirty="0" smtClean="0"/>
          </a:p>
          <a:p>
            <a:pPr lvl="0">
              <a:buNone/>
            </a:pPr>
            <a:r>
              <a:rPr lang="ru-RU" sz="1100" dirty="0" smtClean="0"/>
              <a:t>создать условия для делового общения для совместного решения вопросов</a:t>
            </a:r>
          </a:p>
          <a:p>
            <a:pPr lvl="0">
              <a:buNone/>
            </a:pPr>
            <a:r>
              <a:rPr lang="ru-RU" sz="1100" dirty="0" smtClean="0"/>
              <a:t>развить коммуникативные навыки общения;</a:t>
            </a:r>
          </a:p>
          <a:p>
            <a:pPr lvl="0">
              <a:buNone/>
            </a:pPr>
            <a:r>
              <a:rPr lang="ru-RU" sz="1100" dirty="0" smtClean="0"/>
              <a:t>расширить компьютерные навыки благодаря использованию информационных и коммуникационных технологий для доступа, анализа и оценивания полученной информации.</a:t>
            </a:r>
          </a:p>
          <a:p>
            <a:pPr>
              <a:buNone/>
            </a:pPr>
            <a:r>
              <a:rPr lang="ru-RU" sz="1100" b="1" i="1" dirty="0" smtClean="0"/>
              <a:t> Принципы программы:</a:t>
            </a:r>
            <a:endParaRPr lang="ru-RU" sz="1100" dirty="0" smtClean="0"/>
          </a:p>
          <a:p>
            <a:pPr lvl="0">
              <a:buNone/>
            </a:pPr>
            <a:r>
              <a:rPr lang="ru-RU" sz="1100" b="1" i="1" dirty="0" smtClean="0"/>
              <a:t>Актуальность.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    Умение правильно и выразительно передать свои мысли средствами массовой информации и применять их на практике</a:t>
            </a:r>
          </a:p>
          <a:p>
            <a:pPr lvl="0">
              <a:buNone/>
            </a:pPr>
            <a:r>
              <a:rPr lang="ru-RU" sz="1100" b="1" i="1" dirty="0" err="1" smtClean="0"/>
              <a:t>Междисциплинарность</a:t>
            </a:r>
            <a:r>
              <a:rPr lang="ru-RU" sz="1100" b="1" i="1" dirty="0" smtClean="0"/>
              <a:t> 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Использование знаний информатики и русского языка для практического применения в обработке полученной информации</a:t>
            </a:r>
          </a:p>
          <a:p>
            <a:pPr lvl="0">
              <a:buNone/>
            </a:pPr>
            <a:r>
              <a:rPr lang="ru-RU" sz="1100" b="1" dirty="0" smtClean="0"/>
              <a:t>Комплексное решение задач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Решение сложных реальных задач через исследование, анализ, обобщение полученной информации</a:t>
            </a:r>
          </a:p>
          <a:p>
            <a:pPr lvl="0">
              <a:buNone/>
            </a:pPr>
            <a:r>
              <a:rPr lang="ru-RU" sz="1100" b="1" i="1" dirty="0" smtClean="0"/>
              <a:t>Практическая направленность.</a:t>
            </a:r>
            <a:r>
              <a:rPr lang="ru-RU" sz="1100" dirty="0" smtClean="0"/>
              <a:t> </a:t>
            </a:r>
          </a:p>
          <a:p>
            <a:pPr lvl="0">
              <a:buNone/>
            </a:pPr>
            <a:r>
              <a:rPr lang="ru-RU" sz="1100" dirty="0" smtClean="0"/>
              <a:t>Содержание занятий кружка направлено на освоение азов журналистской деятельности</a:t>
            </a:r>
          </a:p>
          <a:p>
            <a:pPr lvl="0">
              <a:buNone/>
            </a:pPr>
            <a:r>
              <a:rPr lang="ru-RU" sz="1100" b="1" i="1" dirty="0" smtClean="0"/>
              <a:t>Обеспечение мотивации.</a:t>
            </a:r>
            <a:r>
              <a:rPr lang="ru-RU" sz="1100" dirty="0" smtClean="0"/>
              <a:t> </a:t>
            </a:r>
          </a:p>
          <a:p>
            <a:pPr lvl="0">
              <a:buNone/>
            </a:pPr>
            <a:r>
              <a:rPr lang="ru-RU" sz="1100" dirty="0" smtClean="0"/>
              <a:t>Способность делать важную работу и потребность в том, чтобы их работу оценили</a:t>
            </a:r>
          </a:p>
          <a:p>
            <a:pPr lvl="0">
              <a:buNone/>
            </a:pPr>
            <a:r>
              <a:rPr lang="ru-RU" sz="1100" b="1" i="1" dirty="0" smtClean="0"/>
              <a:t>Реалистичность.</a:t>
            </a:r>
            <a:r>
              <a:rPr lang="ru-RU" sz="1100" dirty="0" smtClean="0"/>
              <a:t> </a:t>
            </a:r>
          </a:p>
          <a:p>
            <a:pPr lvl="0">
              <a:buNone/>
            </a:pPr>
            <a:r>
              <a:rPr lang="ru-RU" sz="1100" dirty="0" smtClean="0"/>
              <a:t>С точки зрения возможности усвоения основного содержания программы – возможно усвоение за 34 занятия.</a:t>
            </a:r>
          </a:p>
          <a:p>
            <a:pPr lvl="1">
              <a:buNone/>
            </a:pPr>
            <a:r>
              <a:rPr lang="ru-RU" sz="1100" b="1" i="1" dirty="0" smtClean="0"/>
              <a:t>Курс ориентационный.</a:t>
            </a:r>
            <a:r>
              <a:rPr lang="ru-RU" sz="1100" dirty="0" smtClean="0"/>
              <a:t> Он осуществляет учебно-практическое знакомство со многими разделами журналистской деятельности, где информационные технологии являются универсальным инструментом, способным помочь в решении самых разнообразных задач, стоящих перед современным человеком.</a:t>
            </a:r>
          </a:p>
          <a:p>
            <a:pPr lvl="0">
              <a:buNone/>
            </a:pPr>
            <a:r>
              <a:rPr lang="ru-RU" sz="1100" b="1" i="1" dirty="0" err="1" smtClean="0"/>
              <a:t>Инвариантивность</a:t>
            </a:r>
            <a:r>
              <a:rPr lang="ru-RU" sz="1100" b="1" i="1" dirty="0" smtClean="0"/>
              <a:t>.</a:t>
            </a:r>
            <a:r>
              <a:rPr lang="ru-RU" sz="1100" dirty="0" smtClean="0"/>
              <a:t> Программа применима для учащихся 7 – 11 классов.</a:t>
            </a:r>
          </a:p>
          <a:p>
            <a:pPr>
              <a:buNone/>
            </a:pPr>
            <a:r>
              <a:rPr lang="ru-RU" sz="1200" dirty="0" smtClean="0"/>
              <a:t>  </a:t>
            </a:r>
          </a:p>
        </p:txBody>
      </p:sp>
      <p:pic>
        <p:nvPicPr>
          <p:cNvPr id="18434" name="Picture 2" descr="http://im2-tub.yandex.net/i?id=1603005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1181100" cy="609601"/>
          </a:xfrm>
          <a:prstGeom prst="rect">
            <a:avLst/>
          </a:prstGeom>
          <a:noFill/>
        </p:spPr>
      </p:pic>
      <p:pic>
        <p:nvPicPr>
          <p:cNvPr id="22530" name="Picture 2" descr="http://im4-tub.yandex.net/i?id=52259238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214818"/>
            <a:ext cx="962025" cy="135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деятельности и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i="1" dirty="0" smtClean="0"/>
              <a:t>Предполагаемые результаты: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Занятия спецкурса должны помочь учащимся:</a:t>
            </a:r>
          </a:p>
          <a:p>
            <a:pPr lvl="0">
              <a:buNone/>
            </a:pPr>
            <a:r>
              <a:rPr lang="ru-RU" sz="3400" dirty="0" smtClean="0"/>
              <a:t>расширить знания о журналистской деятельности и  качествах идеальной речи;</a:t>
            </a:r>
          </a:p>
          <a:p>
            <a:pPr lvl="0">
              <a:buNone/>
            </a:pPr>
            <a:r>
              <a:rPr lang="ru-RU" sz="3400" dirty="0" smtClean="0"/>
              <a:t>создавать, редактировать и форматировать статьи в </a:t>
            </a:r>
            <a:r>
              <a:rPr lang="ru-RU" sz="3400" dirty="0" err="1" smtClean="0"/>
              <a:t>Microsoft</a:t>
            </a:r>
            <a:r>
              <a:rPr lang="ru-RU" sz="3400" dirty="0" smtClean="0"/>
              <a:t> </a:t>
            </a:r>
            <a:r>
              <a:rPr lang="ru-RU" sz="3400" dirty="0" err="1" smtClean="0"/>
              <a:t>Word</a:t>
            </a:r>
            <a:r>
              <a:rPr lang="ru-RU" sz="3400" dirty="0" smtClean="0"/>
              <a:t>;</a:t>
            </a:r>
          </a:p>
          <a:p>
            <a:pPr lvl="0">
              <a:buNone/>
            </a:pPr>
            <a:r>
              <a:rPr lang="ru-RU" sz="3400" dirty="0" smtClean="0"/>
              <a:t>организовывать поиск, сбор, анализ и систематизацию данных, полученных благодаря работе в сети Интернет и с другими источниками информации;</a:t>
            </a:r>
          </a:p>
          <a:p>
            <a:pPr lvl="0">
              <a:buNone/>
            </a:pPr>
            <a:r>
              <a:rPr lang="ru-RU" sz="3400" dirty="0" smtClean="0"/>
              <a:t>овладеть способами исследовательской  и проектной деятельности;</a:t>
            </a:r>
          </a:p>
          <a:p>
            <a:pPr lvl="0">
              <a:buNone/>
            </a:pPr>
            <a:r>
              <a:rPr lang="ru-RU" sz="3400" dirty="0" smtClean="0"/>
              <a:t>формировать творческое мышление.</a:t>
            </a:r>
          </a:p>
          <a:p>
            <a:pPr>
              <a:buNone/>
            </a:pPr>
            <a:r>
              <a:rPr lang="ru-RU" sz="3400" dirty="0" smtClean="0"/>
              <a:t>  </a:t>
            </a:r>
          </a:p>
          <a:p>
            <a:pPr algn="ctr">
              <a:buNone/>
            </a:pPr>
            <a:r>
              <a:rPr lang="ru-RU" sz="3400" b="1" i="1" dirty="0" smtClean="0"/>
              <a:t>Основные виды деятельности учащихся: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pPr lvl="0">
              <a:buNone/>
            </a:pPr>
            <a:r>
              <a:rPr lang="ru-RU" sz="3400" dirty="0" smtClean="0"/>
              <a:t>работа с источниками информации: поиск, сопоставление информации, грамотное оформление информации;</a:t>
            </a:r>
          </a:p>
          <a:p>
            <a:pPr lvl="0">
              <a:buNone/>
            </a:pPr>
            <a:r>
              <a:rPr lang="ru-RU" sz="3400" dirty="0" smtClean="0"/>
              <a:t>выделение фактов, доказательств проблемы;</a:t>
            </a:r>
          </a:p>
          <a:p>
            <a:pPr lvl="0">
              <a:buNone/>
            </a:pPr>
            <a:r>
              <a:rPr lang="ru-RU" sz="3400" dirty="0" smtClean="0"/>
              <a:t>работа с текстом и его анализ;</a:t>
            </a:r>
          </a:p>
          <a:p>
            <a:pPr lvl="0">
              <a:buNone/>
            </a:pPr>
            <a:r>
              <a:rPr lang="ru-RU" sz="3400" dirty="0" smtClean="0"/>
              <a:t>творческие работы;</a:t>
            </a:r>
          </a:p>
          <a:p>
            <a:pPr lvl="0">
              <a:buNone/>
            </a:pPr>
            <a:r>
              <a:rPr lang="ru-RU" sz="3400" dirty="0" smtClean="0"/>
              <a:t>практикумы в </a:t>
            </a:r>
            <a:r>
              <a:rPr lang="ru-RU" sz="3400" dirty="0" err="1" smtClean="0"/>
              <a:t>Microsoft</a:t>
            </a:r>
            <a:r>
              <a:rPr lang="ru-RU" sz="3400" dirty="0" smtClean="0"/>
              <a:t> </a:t>
            </a:r>
            <a:r>
              <a:rPr lang="ru-RU" sz="3400" dirty="0" err="1" smtClean="0"/>
              <a:t>Word</a:t>
            </a:r>
            <a:r>
              <a:rPr lang="ru-RU" sz="3400" dirty="0" smtClean="0"/>
              <a:t>;</a:t>
            </a:r>
          </a:p>
          <a:p>
            <a:pPr lvl="0">
              <a:buNone/>
            </a:pPr>
            <a:r>
              <a:rPr lang="ru-RU" sz="3400" dirty="0" smtClean="0"/>
              <a:t>создание презентации в </a:t>
            </a:r>
            <a:r>
              <a:rPr lang="en-US" sz="3400" dirty="0" smtClean="0"/>
              <a:t>Power Point</a:t>
            </a:r>
            <a:r>
              <a:rPr lang="ru-RU" sz="3400" dirty="0" smtClean="0"/>
              <a:t>;</a:t>
            </a:r>
          </a:p>
          <a:p>
            <a:pPr lvl="0">
              <a:buNone/>
            </a:pPr>
            <a:r>
              <a:rPr lang="ru-RU" sz="3400" dirty="0" smtClean="0"/>
              <a:t>исследовательская и проектная деятельность.</a:t>
            </a:r>
          </a:p>
          <a:p>
            <a:pPr algn="ctr">
              <a:buNone/>
            </a:pPr>
            <a:r>
              <a:rPr lang="ru-RU" b="1" i="1" u="sng" dirty="0" smtClean="0"/>
              <a:t>ПЛАНИРОВАНИЕ КРУЖКА ПРИЛАГАЕТСЯ.</a:t>
            </a:r>
          </a:p>
          <a:p>
            <a:endParaRPr lang="ru-RU" dirty="0"/>
          </a:p>
        </p:txBody>
      </p:sp>
      <p:pic>
        <p:nvPicPr>
          <p:cNvPr id="17410" name="Picture 2" descr="http://im5-tub.yandex.net/i?id=3995060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643446"/>
            <a:ext cx="1009650" cy="1238251"/>
          </a:xfrm>
          <a:prstGeom prst="rect">
            <a:avLst/>
          </a:prstGeom>
          <a:noFill/>
        </p:spPr>
      </p:pic>
      <p:pic>
        <p:nvPicPr>
          <p:cNvPr id="17412" name="Picture 4" descr="http://im4-tub.yandex.net/i?id=50913984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214422"/>
            <a:ext cx="1009650" cy="103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5436" y="2857496"/>
            <a:ext cx="3608564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Редакция школьной газеты «Перемена»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14422"/>
            <a:ext cx="3609396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85926"/>
            <a:ext cx="3656678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4000504"/>
            <a:ext cx="3608564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im3-tub.yandex.net/i?id=31425220&amp;tov=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857760"/>
            <a:ext cx="800100" cy="1428750"/>
          </a:xfrm>
          <a:prstGeom prst="rect">
            <a:avLst/>
          </a:prstGeom>
          <a:noFill/>
        </p:spPr>
      </p:pic>
      <p:pic>
        <p:nvPicPr>
          <p:cNvPr id="1033" name="Picture 9" descr="http://im5-tub.yandex.net/i?id=87994105&amp;tov=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1285860"/>
            <a:ext cx="1000125" cy="1409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135</Words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Программа кружка «Азы Журналистики»</vt:lpstr>
      <vt:lpstr>Цели, задачи и принципы программы</vt:lpstr>
      <vt:lpstr>Виды деятельности и результаты</vt:lpstr>
      <vt:lpstr>Редакция школьной газеты «Перемена»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кружка «Азы Журналистики»</dc:title>
  <cp:lastModifiedBy>Юра</cp:lastModifiedBy>
  <cp:revision>1</cp:revision>
  <dcterms:modified xsi:type="dcterms:W3CDTF">2010-06-27T09:47:11Z</dcterms:modified>
</cp:coreProperties>
</file>