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9" r:id="rId4"/>
    <p:sldId id="272" r:id="rId5"/>
    <p:sldId id="271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4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ru-RU" sz="7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здоровье </a:t>
            </a:r>
            <a:r>
              <a:rPr lang="ru-RU" sz="72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педагога</a:t>
            </a:r>
            <a:r>
              <a:rPr lang="ru-RU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/>
            </a:r>
            <a:br>
              <a:rPr lang="ru-RU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</a:t>
            </a:r>
            <a:r>
              <a:rPr lang="ru-RU" dirty="0" err="1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саморегуляции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0" lvl="0" indent="0" eaLnBrk="0" hangingPunct="0">
              <a:lnSpc>
                <a:spcPct val="90000"/>
              </a:lnSpc>
              <a:buClr>
                <a:srgbClr val="A50021"/>
              </a:buClr>
              <a:buSzPct val="60000"/>
              <a:buNone/>
              <a:defRPr/>
            </a:pPr>
            <a:r>
              <a:rPr lang="ru-RU" dirty="0">
                <a:solidFill>
                  <a:srgbClr val="0C0B00"/>
                </a:solidFill>
                <a:latin typeface="Times New Roman"/>
              </a:rPr>
              <a:t>Сегодня я – </a:t>
            </a:r>
            <a:r>
              <a:rPr lang="ru-RU" dirty="0" smtClean="0">
                <a:solidFill>
                  <a:srgbClr val="0C0B00"/>
                </a:solidFill>
                <a:latin typeface="Times New Roman"/>
              </a:rPr>
              <a:t>успешный. </a:t>
            </a:r>
            <a:r>
              <a:rPr lang="ru-RU" dirty="0">
                <a:solidFill>
                  <a:srgbClr val="0C0B00"/>
                </a:solidFill>
                <a:latin typeface="Times New Roman"/>
              </a:rPr>
              <a:t>Я верю в свои силы, способности, таланты. Я начну и закончу сегодняшний день радостно и успешно. И так будет ежедневно. Так будет всегда. Так будет всю мою жизнь, которой никто не распоряжается, кроме меня самого. </a:t>
            </a:r>
          </a:p>
          <a:p>
            <a:pPr marL="0" lvl="0" indent="0" eaLnBrk="0" hangingPunct="0">
              <a:lnSpc>
                <a:spcPct val="90000"/>
              </a:lnSpc>
              <a:buClr>
                <a:srgbClr val="A50021"/>
              </a:buClr>
              <a:buSzPct val="60000"/>
              <a:buNone/>
              <a:defRPr/>
            </a:pPr>
            <a:endParaRPr lang="ru-RU" sz="2400" dirty="0">
              <a:solidFill>
                <a:srgbClr val="0C0B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98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помочь себе при стрессе?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525963"/>
          </a:xfrm>
        </p:spPr>
        <p:txBody>
          <a:bodyPr/>
          <a:lstStyle/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latin typeface="Times New Roman"/>
              </a:rPr>
              <a:t>Не блокировать эмоции - найти место, где можно вслух поговорить, прокричать то, что возмущает, обижает, выплакаться.</a:t>
            </a:r>
          </a:p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latin typeface="Times New Roman"/>
              </a:rPr>
              <a:t>Использовать свою логику. Это поможет скорректировать эмоциональные реакции.</a:t>
            </a:r>
          </a:p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latin typeface="Times New Roman"/>
              </a:rPr>
              <a:t>Вспомнить приятные события из собственной жизни. Вспомнить состояние радости. Сделать такое же лицо, улыбку,</a:t>
            </a:r>
            <a:br>
              <a:rPr lang="ru-RU" sz="2800" dirty="0">
                <a:solidFill>
                  <a:srgbClr val="0C0B00"/>
                </a:solidFill>
                <a:latin typeface="Times New Roman"/>
              </a:rPr>
            </a:br>
            <a:r>
              <a:rPr lang="ru-RU" sz="2800" dirty="0">
                <a:solidFill>
                  <a:srgbClr val="0C0B00"/>
                </a:solidFill>
                <a:latin typeface="Times New Roman"/>
              </a:rPr>
              <a:t>почувствовать это состояние всем телом.</a:t>
            </a:r>
          </a:p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latin typeface="Times New Roman"/>
              </a:rPr>
              <a:t>По мере того как эти действия будут выполняться, раздражение, гнев, обида станут постепенно уходить.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7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918435"/>
              </p:ext>
            </p:extLst>
          </p:nvPr>
        </p:nvGraphicFramePr>
        <p:xfrm>
          <a:off x="2987824" y="1268760"/>
          <a:ext cx="581342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lip" r:id="rId3" imgW="4540250" imgH="3497263" progId="MS_ClipArt_Gallery.2">
                  <p:embed/>
                </p:oleObj>
              </mc:Choice>
              <mc:Fallback>
                <p:oleObj name="Clip" r:id="rId3" imgW="4540250" imgH="3497263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30000" contrast="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268760"/>
                        <a:ext cx="5813425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помочь себе при стрессе?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752"/>
            <a:ext cx="5400600" cy="4525963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Ранний подъем;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Разделение труда;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Периодический отдых;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Физические упражнения;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Снисхождение к себе;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Расслабление;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Желание прощать;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Готовность решать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120021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785926"/>
            <a:ext cx="8143932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0" cap="all" spc="0" normalizeH="0" baseline="0" noProof="0" dirty="0">
                <a:ln w="0"/>
                <a:gradFill flip="none">
                  <a:gsLst>
                    <a:gs pos="0">
                      <a:srgbClr val="CC6600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CC6600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CC6600">
                        <a:shade val="65000"/>
                        <a:satMod val="130000"/>
                      </a:srgbClr>
                    </a:gs>
                    <a:gs pos="92000">
                      <a:srgbClr val="CC6600">
                        <a:shade val="50000"/>
                        <a:satMod val="120000"/>
                      </a:srgbClr>
                    </a:gs>
                    <a:gs pos="100000">
                      <a:srgbClr val="CC6600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/>
              </a:rPr>
              <a:t>Будьте здоровы!</a:t>
            </a:r>
          </a:p>
        </p:txBody>
      </p:sp>
    </p:spTree>
    <p:extLst>
      <p:ext uri="{BB962C8B-B14F-4D97-AF65-F5344CB8AC3E}">
        <p14:creationId xmlns:p14="http://schemas.microsoft.com/office/powerpoint/2010/main" val="30174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Нарушения здоровья педагогов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916832"/>
            <a:ext cx="7499176" cy="42094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C0B00"/>
                </a:solidFill>
                <a:effectLst/>
              </a:rPr>
              <a:t>нервные расстройства;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C0B00"/>
                </a:solidFill>
                <a:effectLst/>
              </a:rPr>
              <a:t>сердечно-сосудистые нарушения;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C0B00"/>
                </a:solidFill>
                <a:effectLst/>
              </a:rPr>
              <a:t>остеохондроз;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C0B00"/>
                </a:solidFill>
                <a:effectLst/>
              </a:rPr>
              <a:t>нарушения обмена веществ, расстройства пищеварительной системы;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C0B00"/>
                </a:solidFill>
                <a:effectLst/>
              </a:rPr>
              <a:t>заболевания верхних дыхательных путей;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C0B00"/>
                </a:solidFill>
                <a:effectLst/>
              </a:rPr>
              <a:t>патология зрения;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C0B00"/>
                </a:solidFill>
                <a:effectLst/>
              </a:rPr>
              <a:t>гинекологические нарушения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rgbClr val="0C0B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112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Причины заболеваний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C0B00"/>
                </a:solidFill>
              </a:rPr>
              <a:t>Профессиональный эмоциональный стресс</a:t>
            </a:r>
            <a:endParaRPr lang="ru-RU" b="1" dirty="0">
              <a:solidFill>
                <a:srgbClr val="0C0B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C0B00"/>
                </a:solidFill>
              </a:rPr>
              <a:t>Искажение мировоззрения</a:t>
            </a:r>
            <a:endParaRPr lang="ru-RU" dirty="0">
              <a:solidFill>
                <a:srgbClr val="0C0B00"/>
              </a:solidFill>
            </a:endParaRPr>
          </a:p>
          <a:p>
            <a:endParaRPr lang="ru-RU" dirty="0"/>
          </a:p>
        </p:txBody>
      </p:sp>
      <p:pic>
        <p:nvPicPr>
          <p:cNvPr id="4" name="Picture 22" descr="j04336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51178"/>
            <a:ext cx="3671938" cy="26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20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Синдром «профессионального выгорания» </a:t>
            </a:r>
            <a:r>
              <a:rPr lang="ru-RU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787208" cy="3849291"/>
          </a:xfrm>
        </p:spPr>
        <p:txBody>
          <a:bodyPr/>
          <a:lstStyle/>
          <a:p>
            <a:r>
              <a:rPr lang="ru-RU" dirty="0">
                <a:solidFill>
                  <a:srgbClr val="0C0B00"/>
                </a:solidFill>
              </a:rPr>
              <a:t>Хроническое состояние психологической опустошенности, апатии, безразличия, падение работоспособности, творческого потенциала, возникающее у педагогов после нескольких лет работы при несоблюдении правил личной психогигиены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349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40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Причины профессионального выгорания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7624" y="1447683"/>
            <a:ext cx="7956376" cy="499715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Человек не ощущает результатов своего труда</a:t>
            </a:r>
          </a:p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Человек не владеет навыками эффективного </a:t>
            </a:r>
            <a:r>
              <a:rPr lang="ru-RU" sz="2800" dirty="0" err="1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саморасслабления</a:t>
            </a:r>
            <a:endParaRPr lang="ru-RU" sz="2800" dirty="0" smtClean="0">
              <a:solidFill>
                <a:srgbClr val="0C0B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работе отсутствует элемент новизны, необычности</a:t>
            </a:r>
          </a:p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Завышенное чувство ответственности, которое может быть связано как с высокой ценой ошибки, так и с большим количеством сфер, за которые педагог призван отвечать</a:t>
            </a:r>
          </a:p>
        </p:txBody>
      </p:sp>
    </p:spTree>
    <p:extLst>
      <p:ext uri="{BB962C8B-B14F-4D97-AF65-F5344CB8AC3E}">
        <p14:creationId xmlns:p14="http://schemas.microsoft.com/office/powerpoint/2010/main" val="257970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работы по укреплению здоровья педагога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7992888" cy="4137323"/>
          </a:xfrm>
        </p:spPr>
        <p:txBody>
          <a:bodyPr/>
          <a:lstStyle/>
          <a:p>
            <a:r>
              <a:rPr lang="ru-RU" dirty="0" smtClean="0">
                <a:solidFill>
                  <a:srgbClr val="0C0B00"/>
                </a:solidFill>
              </a:rPr>
              <a:t>Профилактика эмоционального выгорания</a:t>
            </a:r>
          </a:p>
          <a:p>
            <a:r>
              <a:rPr lang="ru-RU" dirty="0" smtClean="0">
                <a:solidFill>
                  <a:srgbClr val="0C0B00"/>
                </a:solidFill>
              </a:rPr>
              <a:t>Укрепление физического здоровья педагога</a:t>
            </a:r>
            <a:endParaRPr lang="ru-RU" dirty="0">
              <a:solidFill>
                <a:srgbClr val="0C0B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83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70037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по укреплению здоровья педагога 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59633" y="1628800"/>
            <a:ext cx="6923930" cy="453650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dirty="0" smtClean="0">
                <a:solidFill>
                  <a:srgbClr val="0C0B00"/>
                </a:solidFill>
              </a:rPr>
              <a:t>Тренинг</a:t>
            </a:r>
          </a:p>
          <a:p>
            <a:r>
              <a:rPr lang="ru-RU" dirty="0" smtClean="0">
                <a:solidFill>
                  <a:srgbClr val="0C0B00"/>
                </a:solidFill>
              </a:rPr>
              <a:t>ЛФК</a:t>
            </a:r>
          </a:p>
          <a:p>
            <a:r>
              <a:rPr lang="ru-RU" dirty="0" smtClean="0">
                <a:solidFill>
                  <a:srgbClr val="0C0B00"/>
                </a:solidFill>
              </a:rPr>
              <a:t>Ароматерапия</a:t>
            </a:r>
          </a:p>
          <a:p>
            <a:r>
              <a:rPr lang="ru-RU" dirty="0" err="1" smtClean="0">
                <a:solidFill>
                  <a:srgbClr val="0C0B00"/>
                </a:solidFill>
              </a:rPr>
              <a:t>Цветотерапия</a:t>
            </a:r>
            <a:endParaRPr lang="ru-RU" dirty="0" smtClean="0">
              <a:solidFill>
                <a:srgbClr val="0C0B00"/>
              </a:solidFill>
            </a:endParaRPr>
          </a:p>
          <a:p>
            <a:r>
              <a:rPr lang="ru-RU" dirty="0" err="1" smtClean="0">
                <a:solidFill>
                  <a:srgbClr val="0C0B00"/>
                </a:solidFill>
              </a:rPr>
              <a:t>Арттерапия</a:t>
            </a:r>
            <a:endParaRPr lang="ru-RU" dirty="0" smtClean="0">
              <a:solidFill>
                <a:srgbClr val="0C0B00"/>
              </a:solidFill>
            </a:endParaRPr>
          </a:p>
          <a:p>
            <a:r>
              <a:rPr lang="ru-RU" dirty="0" err="1" smtClean="0">
                <a:solidFill>
                  <a:srgbClr val="0C0B00"/>
                </a:solidFill>
              </a:rPr>
              <a:t>Диспасеризация</a:t>
            </a:r>
            <a:endParaRPr lang="ru-RU" dirty="0" smtClean="0">
              <a:solidFill>
                <a:srgbClr val="0C0B00"/>
              </a:solidFill>
            </a:endParaRPr>
          </a:p>
          <a:p>
            <a:r>
              <a:rPr lang="ru-RU" dirty="0" smtClean="0">
                <a:solidFill>
                  <a:srgbClr val="0C0B00"/>
                </a:solidFill>
              </a:rPr>
              <a:t>Вакцинация</a:t>
            </a:r>
          </a:p>
          <a:p>
            <a:r>
              <a:rPr lang="ru-RU" dirty="0" smtClean="0">
                <a:solidFill>
                  <a:srgbClr val="0C0B00"/>
                </a:solidFill>
              </a:rPr>
              <a:t>Фитотерапия</a:t>
            </a:r>
          </a:p>
          <a:p>
            <a:endParaRPr lang="ru-RU" sz="3600" b="1" dirty="0" smtClean="0">
              <a:solidFill>
                <a:srgbClr val="0C0B00"/>
              </a:solidFill>
            </a:endParaRPr>
          </a:p>
          <a:p>
            <a:pPr marL="0" indent="0">
              <a:buNone/>
            </a:pPr>
            <a:endParaRPr lang="ru-RU" sz="3600" b="1" dirty="0" smtClean="0">
              <a:solidFill>
                <a:srgbClr val="0C0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7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</a:t>
            </a:r>
            <a:r>
              <a:rPr lang="ru-RU" dirty="0" err="1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саморегуляции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4752528" cy="4741987"/>
          </a:xfrm>
        </p:spPr>
        <p:txBody>
          <a:bodyPr/>
          <a:lstStyle/>
          <a:p>
            <a:pPr marL="0" lvl="0" indent="0" eaLnBrk="0" hangingPunct="0">
              <a:lnSpc>
                <a:spcPct val="90000"/>
              </a:lnSpc>
              <a:buClr>
                <a:srgbClr val="A50021"/>
              </a:buClr>
              <a:buSzPct val="60000"/>
              <a:buNone/>
              <a:defRPr/>
            </a:pPr>
            <a:r>
              <a:rPr lang="ru-RU" sz="2800" dirty="0">
                <a:solidFill>
                  <a:srgbClr val="0C0B00"/>
                </a:solidFill>
                <a:latin typeface="Times New Roman"/>
              </a:rPr>
              <a:t>Я собран и уравновешен, у меня приподнятое и радостное настроение. Я хочу быть активным и бодрым; я могу быть активным и бодрым; я активен и бодр. Я хочу (могу, буду) чувствовать энергию и бодрость; я жизнерадостен и полон сил.</a:t>
            </a:r>
          </a:p>
          <a:p>
            <a:pPr marL="0" lvl="0" indent="0" eaLnBrk="0" hangingPunct="0">
              <a:lnSpc>
                <a:spcPct val="90000"/>
              </a:lnSpc>
              <a:buClr>
                <a:srgbClr val="A50021"/>
              </a:buClr>
              <a:buSzPct val="60000"/>
              <a:buNone/>
              <a:defRPr/>
            </a:pPr>
            <a:endParaRPr lang="ru-RU" dirty="0">
              <a:solidFill>
                <a:srgbClr val="0C0B00"/>
              </a:solidFill>
              <a:latin typeface="Times New Roman"/>
            </a:endParaRPr>
          </a:p>
          <a:p>
            <a:endParaRPr lang="ru-RU" dirty="0"/>
          </a:p>
        </p:txBody>
      </p:sp>
      <p:pic>
        <p:nvPicPr>
          <p:cNvPr id="4" name="Picture 2" descr="D:\картинки\ToonADay\PRFSS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68760"/>
            <a:ext cx="4429696" cy="451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3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</a:t>
            </a:r>
            <a:r>
              <a:rPr lang="ru-RU" dirty="0" err="1">
                <a:solidFill>
                  <a:srgbClr val="0C0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саморегуляции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5" y="1412776"/>
            <a:ext cx="475252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C0B00"/>
                </a:solidFill>
                <a:effectLst/>
                <a:uLnTx/>
                <a:uFillTx/>
                <a:latin typeface="Times New Roman"/>
              </a:rPr>
              <a:t>Я могу наслаждаться своей работой. У меня хорошая работа. Каждый день я с радостью иду на работу. Я работаю легко и радостно. У меня все получается. Это просто здорово — работать с подрастающим поколением. От </a:t>
            </a:r>
            <a:r>
              <a:rPr lang="ru-RU" sz="2800" kern="0" dirty="0" smtClean="0">
                <a:solidFill>
                  <a:srgbClr val="0C0B00"/>
                </a:solidFill>
                <a:effectLst/>
                <a:latin typeface="Times New Roman"/>
              </a:rPr>
              <a:t>детей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C0B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C0B00"/>
                </a:solidFill>
                <a:effectLst/>
                <a:uLnTx/>
                <a:uFillTx/>
                <a:latin typeface="Times New Roman"/>
              </a:rPr>
              <a:t>я заряжаюсь молодостью и энергией. Я энергичен, молод душой и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C0B00"/>
                </a:solidFill>
                <a:effectLst/>
                <a:uLnTx/>
                <a:uFillTx/>
                <a:latin typeface="Times New Roman"/>
              </a:rPr>
              <a:t>оптимистичен. 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C0B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C0B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" name="Picture 1" descr="D:\картинки\Super Mom\SUPER04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09117"/>
            <a:ext cx="4143375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43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394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Diseño predeterminado</vt:lpstr>
      <vt:lpstr>Clip</vt:lpstr>
      <vt:lpstr>здоровье педагога </vt:lpstr>
      <vt:lpstr>Нарушения здоровья педагогов</vt:lpstr>
      <vt:lpstr>Причины заболеваний</vt:lpstr>
      <vt:lpstr>Синдром «профессионального выгорания» педагога</vt:lpstr>
      <vt:lpstr>Презентация PowerPoint</vt:lpstr>
      <vt:lpstr>Направления работы по укреплению здоровья педагога</vt:lpstr>
      <vt:lpstr>Методы по укреплению здоровья педагога </vt:lpstr>
      <vt:lpstr>Способы саморегуляции</vt:lpstr>
      <vt:lpstr>Способы саморегуляции</vt:lpstr>
      <vt:lpstr>Способы саморегуляции</vt:lpstr>
      <vt:lpstr>Как помочь себе при стрессе?</vt:lpstr>
      <vt:lpstr>Как помочь себе при стрессе?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Elena</cp:lastModifiedBy>
  <cp:revision>44</cp:revision>
  <dcterms:created xsi:type="dcterms:W3CDTF">2009-10-07T17:55:06Z</dcterms:created>
  <dcterms:modified xsi:type="dcterms:W3CDTF">2013-12-18T17:48:33Z</dcterms:modified>
</cp:coreProperties>
</file>