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100">
                <a:latin typeface="+mj-lt"/>
              </a:defRPr>
            </a:pPr>
            <a:r>
              <a:rPr lang="ru-RU" sz="1100" dirty="0">
                <a:latin typeface="+mj-lt"/>
              </a:rPr>
              <a:t>Кол-во детей с ОВЗ 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4.2511779749420907E-2"/>
          <c:y val="0.3595764306479966"/>
          <c:w val="0.91497644050115823"/>
          <c:h val="0.31982536199958467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 детей с ОВЗ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>
                    <a:latin typeface="+mj-lt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2012-2013</c:v>
                </c:pt>
                <c:pt idx="1">
                  <c:v>2013-2014</c:v>
                </c:pt>
                <c:pt idx="2">
                  <c:v>2014-2015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</c:v>
                </c:pt>
                <c:pt idx="1">
                  <c:v>30</c:v>
                </c:pt>
                <c:pt idx="2">
                  <c:v>41</c:v>
                </c:pt>
              </c:numCache>
            </c:numRef>
          </c:val>
        </c:ser>
        <c:axId val="84282368"/>
        <c:axId val="84359040"/>
      </c:barChart>
      <c:catAx>
        <c:axId val="84282368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84359040"/>
        <c:crosses val="autoZero"/>
        <c:auto val="1"/>
        <c:lblAlgn val="ctr"/>
        <c:lblOffset val="100"/>
      </c:catAx>
      <c:valAx>
        <c:axId val="84359040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84282368"/>
        <c:crosses val="autoZero"/>
        <c:crossBetween val="between"/>
      </c:valAx>
    </c:plotArea>
    <c:plotVisOnly val="1"/>
  </c:chart>
  <c:spPr>
    <a:solidFill>
      <a:srgbClr val="FFFF99"/>
    </a:solidFill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>
                <a:solidFill>
                  <a:schemeClr val="tx1"/>
                </a:solidFill>
              </a:rPr>
              <a:t>«Мы вместе»</a:t>
            </a:r>
            <a:endParaRPr lang="ru-RU" sz="6600" b="1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505930"/>
            <a:ext cx="9001156" cy="1470025"/>
          </a:xfrm>
        </p:spPr>
        <p:txBody>
          <a:bodyPr>
            <a:noAutofit/>
          </a:bodyPr>
          <a:lstStyle/>
          <a:p>
            <a:r>
              <a:rPr lang="ru-RU" sz="3000" b="1" dirty="0" smtClean="0">
                <a:latin typeface="+mn-lt"/>
              </a:rPr>
              <a:t>«Из опыта работы по реализации программы социально-психологического сопровождения детей с ОВЗ в рамках ФГОС»</a:t>
            </a:r>
            <a:endParaRPr lang="ru-RU" sz="3000" b="1" dirty="0">
              <a:latin typeface="+mn-lt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428728" y="4643446"/>
            <a:ext cx="6400800" cy="100010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3200" dirty="0" smtClean="0"/>
              <a:t>МБОУ «СОШ №5», 30.10.2014 г.</a:t>
            </a:r>
            <a:endParaRPr kumimoji="0" lang="ru-RU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>
                <a:solidFill>
                  <a:srgbClr val="C00000"/>
                </a:solidFill>
                <a:latin typeface="+mn-lt"/>
              </a:rPr>
              <a:t>Реализация программы за два последних учебных года позволила:</a:t>
            </a:r>
            <a:endParaRPr lang="ru-RU" sz="31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3872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Создать условия для успешной социально-психологической адаптации детей с ОВЗ в образовательной среде.</a:t>
            </a:r>
          </a:p>
          <a:p>
            <a:pPr lvl="0"/>
            <a:r>
              <a:rPr lang="ru-RU" dirty="0" smtClean="0"/>
              <a:t>Планомерное развитие системы поддержки детей особой категории.</a:t>
            </a:r>
          </a:p>
          <a:p>
            <a:pPr lvl="0"/>
            <a:r>
              <a:rPr lang="ru-RU" dirty="0" smtClean="0"/>
              <a:t>Реализация комплексного подхода к решению реабилитации детей-инвалидов, увеличение объема реабилитационных мероприятий для них.</a:t>
            </a:r>
          </a:p>
          <a:p>
            <a:pPr lvl="0"/>
            <a:r>
              <a:rPr lang="ru-RU" dirty="0" smtClean="0"/>
              <a:t>Повысить качество реабилитационных услуг, предоставляемых детям с ограниченными возможностями.</a:t>
            </a:r>
          </a:p>
          <a:p>
            <a:pPr lvl="0"/>
            <a:r>
              <a:rPr lang="ru-RU" dirty="0" smtClean="0"/>
              <a:t>Углубить процесс интеграции в  коллектив детей с ОВЗ.</a:t>
            </a:r>
          </a:p>
          <a:p>
            <a:pPr lvl="0"/>
            <a:r>
              <a:rPr lang="ru-RU" dirty="0" smtClean="0"/>
              <a:t>Создать для детей с особыми возможностями равные с другими детьми  условия  участия в жизни школы.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428604"/>
            <a:ext cx="7772400" cy="63184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+mn-lt"/>
              </a:rPr>
              <a:t>Цели программы:</a:t>
            </a:r>
            <a:endParaRPr lang="ru-RU" sz="32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28662" y="1285860"/>
            <a:ext cx="7772400" cy="5091130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20000"/>
              </a:lnSpc>
            </a:pPr>
            <a:r>
              <a:rPr lang="ru-RU" dirty="0" smtClean="0"/>
              <a:t>Организация качественной социально-психологической поддержки ребенка с ОВЗ;</a:t>
            </a:r>
          </a:p>
          <a:p>
            <a:pPr lvl="0">
              <a:lnSpc>
                <a:spcPct val="120000"/>
              </a:lnSpc>
            </a:pPr>
            <a:r>
              <a:rPr lang="ru-RU" dirty="0" smtClean="0"/>
              <a:t>Создание особого психологического климата в педагогическом и ученических коллективах, основанного на понимании  проблем детей данной категории для интегративного включения в образовательную среду, в социум;</a:t>
            </a:r>
          </a:p>
          <a:p>
            <a:pPr lvl="0">
              <a:lnSpc>
                <a:spcPct val="120000"/>
              </a:lnSpc>
            </a:pPr>
            <a:r>
              <a:rPr lang="ru-RU" dirty="0" smtClean="0"/>
              <a:t>оказание социально-психологической поддержки семей, имеющих   детей с ОВЗ;</a:t>
            </a:r>
          </a:p>
          <a:p>
            <a:pPr lvl="0">
              <a:lnSpc>
                <a:spcPct val="120000"/>
              </a:lnSpc>
            </a:pPr>
            <a:r>
              <a:rPr lang="ru-RU" sz="2800" b="1" u="sng" dirty="0" smtClean="0">
                <a:solidFill>
                  <a:schemeClr val="accent1">
                    <a:lumMod val="75000"/>
                  </a:schemeClr>
                </a:solidFill>
              </a:rPr>
              <a:t>Основной целью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программы является формирование эффективной системы поддержки детей данной категории, включающей в себя создание оптимальной среды жизнедеятельности  детей в образовательном учреждении, позволяющей реализовать потенциал ребенка.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+mn-lt"/>
              </a:rPr>
              <a:t>Задачи:</a:t>
            </a: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3052770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создать комплексное педагогическое и социально-психологическое сопровождение социальной адаптации детей с ОВЗ;</a:t>
            </a:r>
          </a:p>
          <a:p>
            <a:pPr lvl="0"/>
            <a:r>
              <a:rPr lang="ru-RU" dirty="0" smtClean="0"/>
              <a:t>способствовать освоению начального, основного, среднего общего образования детей  с учетом их психофизиологических особенностей.</a:t>
            </a:r>
          </a:p>
          <a:p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57158" y="4643446"/>
            <a:ext cx="8501122" cy="1357322"/>
          </a:xfrm>
          <a:prstGeom prst="rect">
            <a:avLst/>
          </a:prstGeom>
          <a:solidFill>
            <a:srgbClr val="C00000"/>
          </a:solidFill>
        </p:spPr>
        <p:txBody>
          <a:bodyPr vert="horz">
            <a:normAutofit fontScale="92500" lnSpcReduction="10000"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Исполнителями программы выступают: администрация школы, педагог-психолог, социальный педагог, логопед,  медицинский работник школы (по согласованию).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7166"/>
            <a:ext cx="7772400" cy="10604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 smtClean="0">
                <a:solidFill>
                  <a:srgbClr val="C00000"/>
                </a:solidFill>
                <a:latin typeface="+mn-lt"/>
              </a:rPr>
              <a:t>Ожидаемые результаты программы </a:t>
            </a:r>
            <a:br>
              <a:rPr lang="ru-RU" sz="3600" b="1" dirty="0" smtClean="0">
                <a:solidFill>
                  <a:srgbClr val="C00000"/>
                </a:solidFill>
                <a:latin typeface="+mn-lt"/>
              </a:rPr>
            </a:br>
            <a:r>
              <a:rPr lang="ru-RU" sz="3600" b="1" dirty="0" smtClean="0">
                <a:solidFill>
                  <a:srgbClr val="C00000"/>
                </a:solidFill>
                <a:latin typeface="+mn-lt"/>
              </a:rPr>
              <a:t>«Мы вместе»:</a:t>
            </a:r>
            <a:endParaRPr lang="ru-RU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5303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Реализация качественной психолого-педагогической поддержки детей с ОВЗ;</a:t>
            </a:r>
          </a:p>
          <a:p>
            <a:pPr lvl="0"/>
            <a:r>
              <a:rPr lang="ru-RU" i="1" dirty="0" smtClean="0"/>
              <a:t>Успешное включение учащихся в образовательную среду, социум через повышение личностных компетенций;</a:t>
            </a:r>
          </a:p>
          <a:p>
            <a:pPr lvl="0"/>
            <a:r>
              <a:rPr lang="ru-RU" dirty="0" smtClean="0"/>
              <a:t>Совершенствование системы выявления и учета, системы сопровождения данной категории детей через работу </a:t>
            </a:r>
            <a:r>
              <a:rPr lang="ru-RU" dirty="0" err="1" smtClean="0"/>
              <a:t>психолого-медико-педагогического</a:t>
            </a:r>
            <a:r>
              <a:rPr lang="ru-RU" dirty="0" smtClean="0"/>
              <a:t> консилиума и Территориальной </a:t>
            </a:r>
            <a:r>
              <a:rPr lang="ru-RU" dirty="0" err="1" smtClean="0"/>
              <a:t>психолого-медико-педагогической</a:t>
            </a:r>
            <a:r>
              <a:rPr lang="ru-RU" dirty="0" smtClean="0"/>
              <a:t> комиссии;</a:t>
            </a:r>
          </a:p>
          <a:p>
            <a:pPr lvl="0"/>
            <a:r>
              <a:rPr lang="ru-RU" i="1" dirty="0" smtClean="0"/>
              <a:t>Благоприятно – плодотворное  взаимодействие семьи и школы;</a:t>
            </a:r>
          </a:p>
          <a:p>
            <a:pPr lvl="0"/>
            <a:r>
              <a:rPr lang="ru-RU" dirty="0" smtClean="0"/>
              <a:t>Повышение качества комплексных реабилитационных мероприятий.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85728"/>
            <a:ext cx="7772400" cy="56040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+mn-lt"/>
              </a:rPr>
              <a:t>Основные направления работы:</a:t>
            </a:r>
            <a:endParaRPr lang="ru-RU" sz="32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928670"/>
            <a:ext cx="7772400" cy="564360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Создание методических и организационных основ реабилитации детей-инвалидов; </a:t>
            </a:r>
          </a:p>
          <a:p>
            <a:pPr lvl="0"/>
            <a:r>
              <a:rPr lang="ru-RU" dirty="0" smtClean="0"/>
              <a:t>Включение в социум детей с ОВЗ через  организацию комплекса мероприятий;</a:t>
            </a:r>
          </a:p>
          <a:p>
            <a:pPr lvl="0"/>
            <a:r>
              <a:rPr lang="ru-RU" dirty="0" smtClean="0"/>
              <a:t>Адаптация учащихся в образовательной среде по средствам снижения рисков дезадаптации;</a:t>
            </a:r>
          </a:p>
          <a:p>
            <a:pPr lvl="0"/>
            <a:r>
              <a:rPr lang="ru-RU" dirty="0" smtClean="0"/>
              <a:t>Поддержка и развитие творческого, художественного и интеллектуального потенциала детей через организованное развитие личностных компетенций;</a:t>
            </a:r>
          </a:p>
          <a:p>
            <a:pPr lvl="0"/>
            <a:r>
              <a:rPr lang="ru-RU" dirty="0" smtClean="0"/>
              <a:t>Работа с семьей ребенка, разрушение  стереотипов по оказанию сопровождения и помощи в усвоении учебной программы;</a:t>
            </a:r>
          </a:p>
          <a:p>
            <a:pPr lvl="0"/>
            <a:r>
              <a:rPr lang="ru-RU" dirty="0" smtClean="0"/>
              <a:t>Активизация работы педагогов по оказанию помощи детям с ослабленными возможностями здоровья;</a:t>
            </a:r>
          </a:p>
          <a:p>
            <a:pPr lvl="0"/>
            <a:r>
              <a:rPr lang="ru-RU" dirty="0" smtClean="0"/>
              <a:t>Взаимодействие с государственными органами, учреждениями, организациями в разработке программ, планов и т.д.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572560" cy="917596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Cambria" pitchFamily="18" charset="0"/>
              </a:rPr>
              <a:t>I</a:t>
            </a:r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. Мероприятия, направленные на создание системы </a:t>
            </a:r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нормативно – информационного обеспечения</a:t>
            </a:r>
            <a:endParaRPr lang="ru-RU" sz="2400" dirty="0">
              <a:solidFill>
                <a:schemeClr val="tx1"/>
              </a:solidFill>
              <a:latin typeface="Cambria" pitchFamily="18" charset="0"/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sz="quarter" idx="1"/>
          </p:nvPr>
        </p:nvGraphicFramePr>
        <p:xfrm>
          <a:off x="285720" y="1357299"/>
          <a:ext cx="8572528" cy="549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190"/>
                <a:gridCol w="2561424"/>
                <a:gridCol w="1509477"/>
                <a:gridCol w="866714"/>
                <a:gridCol w="787922"/>
                <a:gridCol w="866714"/>
                <a:gridCol w="787922"/>
                <a:gridCol w="835165"/>
              </a:tblGrid>
              <a:tr h="498056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Мероприятия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Исполнители</a:t>
                      </a:r>
                      <a:endParaRPr lang="ru-RU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сроки</a:t>
                      </a:r>
                      <a:endParaRPr lang="ru-RU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156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2012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2013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2014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2015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2016</a:t>
                      </a:r>
                      <a:endParaRPr lang="ru-RU" dirty="0"/>
                    </a:p>
                  </a:txBody>
                  <a:tcPr/>
                </a:tc>
              </a:tr>
              <a:tr h="1637053">
                <a:tc>
                  <a:txBody>
                    <a:bodyPr/>
                    <a:lstStyle/>
                    <a:p>
                      <a:r>
                        <a:rPr lang="ru-RU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latin typeface="Cambria"/>
                          <a:ea typeface="Times New Roman"/>
                          <a:cs typeface="Times New Roman"/>
                        </a:rPr>
                        <a:t>Банк  данных детей с ОВЗ для разработки и реализации индивидуальных программ социальной адаптации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Cambria"/>
                          <a:ea typeface="Times New Roman"/>
                          <a:cs typeface="Times New Roman"/>
                        </a:rPr>
                        <a:t>Социальный педагог</a:t>
                      </a:r>
                      <a:endParaRPr lang="ru-RU" sz="1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Cambria"/>
                          <a:ea typeface="Times New Roman"/>
                          <a:cs typeface="Times New Roman"/>
                        </a:rPr>
                        <a:t>Педагог-психолог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Cambria"/>
                          <a:ea typeface="Times New Roman"/>
                          <a:cs typeface="Times New Roman"/>
                        </a:rPr>
                        <a:t>Создание банка данных (октябрь)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Cambria"/>
                          <a:ea typeface="Times New Roman"/>
                          <a:cs typeface="Times New Roman"/>
                        </a:rPr>
                        <a:t>Обновление банка данных (сентябрь)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28179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mbria"/>
                          <a:ea typeface="Times New Roman"/>
                          <a:cs typeface="Times New Roman"/>
                        </a:rPr>
                        <a:t>Сбор реабилитационных карт сопровождения и иной документации по детям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mbria"/>
                          <a:ea typeface="Times New Roman"/>
                          <a:cs typeface="Times New Roman"/>
                        </a:rPr>
                        <a:t>Администрация школы, педагог-психолог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Анализ реабилитационных мероприятий, нахождение путей решения проблемы.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871555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ru-RU" sz="1400" b="1" dirty="0">
                          <a:latin typeface="Cambria"/>
                          <a:ea typeface="Times New Roman"/>
                          <a:cs typeface="Times New Roman"/>
                        </a:rPr>
                        <a:t>Информирование родителей (законных представителей)  </a:t>
                      </a:r>
                      <a:r>
                        <a:rPr lang="ru-RU" sz="1400" b="1" dirty="0" smtClean="0">
                          <a:latin typeface="Cambria"/>
                          <a:ea typeface="Times New Roman"/>
                          <a:cs typeface="Times New Roman"/>
                        </a:rPr>
                        <a:t>о законодательной базе по организации обучения детей с ОВЗ через работу информационного стенда и школьного сайта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mbria"/>
                          <a:ea typeface="Times New Roman"/>
                          <a:cs typeface="Times New Roman"/>
                        </a:rPr>
                        <a:t>Администрация школы, социальный педагог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ежегодно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5715008" y="2500306"/>
          <a:ext cx="3071834" cy="1357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14290"/>
            <a:ext cx="77724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en-US" sz="2200" b="1" dirty="0" smtClean="0">
                <a:solidFill>
                  <a:schemeClr val="tx1"/>
                </a:solidFill>
                <a:latin typeface="Cambria" pitchFamily="18" charset="0"/>
              </a:rPr>
              <a:t>II</a:t>
            </a:r>
            <a:r>
              <a:rPr lang="ru-RU" sz="2200" b="1" dirty="0" smtClean="0">
                <a:solidFill>
                  <a:schemeClr val="tx1"/>
                </a:solidFill>
                <a:latin typeface="Cambria" pitchFamily="18" charset="0"/>
              </a:rPr>
              <a:t>. Мероприятия, направленные</a:t>
            </a:r>
            <a:br>
              <a:rPr lang="ru-RU" sz="2200" b="1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Cambria" pitchFamily="18" charset="0"/>
              </a:rPr>
              <a:t> на создание условий  для реабилитации</a:t>
            </a:r>
            <a:endParaRPr lang="ru-RU" sz="2200" dirty="0">
              <a:latin typeface="Cambria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945901"/>
          <a:ext cx="8143932" cy="589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646"/>
                <a:gridCol w="2723188"/>
                <a:gridCol w="1896833"/>
                <a:gridCol w="532059"/>
                <a:gridCol w="633255"/>
                <a:gridCol w="652629"/>
                <a:gridCol w="571504"/>
                <a:gridCol w="785818"/>
              </a:tblGrid>
              <a:tr h="349298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Мероприятия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Исполнители</a:t>
                      </a:r>
                      <a:endParaRPr lang="ru-RU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сроки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197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2012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2013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2014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2015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2016</a:t>
                      </a:r>
                      <a:endParaRPr lang="ru-RU" sz="1200" dirty="0"/>
                    </a:p>
                  </a:txBody>
                  <a:tcPr/>
                </a:tc>
              </a:tr>
              <a:tr h="589623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mbria"/>
                          <a:ea typeface="Times New Roman"/>
                          <a:cs typeface="Times New Roman"/>
                        </a:rPr>
                        <a:t>Создание </a:t>
                      </a:r>
                      <a:r>
                        <a:rPr lang="ru-RU" sz="1200" dirty="0" err="1">
                          <a:latin typeface="Cambria"/>
                          <a:ea typeface="Times New Roman"/>
                          <a:cs typeface="Times New Roman"/>
                        </a:rPr>
                        <a:t>коррекционно</a:t>
                      </a:r>
                      <a:r>
                        <a:rPr lang="ru-RU" sz="1200" dirty="0">
                          <a:latin typeface="Cambria"/>
                          <a:ea typeface="Times New Roman"/>
                          <a:cs typeface="Times New Roman"/>
                        </a:rPr>
                        <a:t>- развивающего пространства в ОУ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mbria"/>
                          <a:ea typeface="Times New Roman"/>
                          <a:cs typeface="Times New Roman"/>
                        </a:rPr>
                        <a:t>Администрация школы, педагогический коллектив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Times New Roman"/>
                          <a:cs typeface="Times New Roman"/>
                        </a:rPr>
                        <a:t>Постоянно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91316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mbria"/>
                          <a:ea typeface="Times New Roman"/>
                          <a:cs typeface="Times New Roman"/>
                        </a:rPr>
                        <a:t>Формирование установок толерантности, миролюбия, гуманизма и взаимопомощи через тематические классные часы, курс «Полезные навыки»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mbria"/>
                          <a:ea typeface="Times New Roman"/>
                          <a:cs typeface="Times New Roman"/>
                        </a:rPr>
                        <a:t>Администрация школы, педагогический коллектив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mbria"/>
                          <a:ea typeface="Times New Roman"/>
                          <a:cs typeface="Times New Roman"/>
                        </a:rPr>
                        <a:t>Постоянно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9216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mbria"/>
                          <a:ea typeface="Times New Roman"/>
                          <a:cs typeface="Times New Roman"/>
                        </a:rPr>
                        <a:t>Вовлечение детей в мероприятия, проводимые в школе и вне школы. Мотивирование детей на участие в заочных дистанционных викторинах, конкурсах всероссийского уровня,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mbria"/>
                          <a:ea typeface="Times New Roman"/>
                          <a:cs typeface="Times New Roman"/>
                        </a:rPr>
                        <a:t>Педагогический коллектив, педагог-организатор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mbria"/>
                          <a:ea typeface="Times New Roman"/>
                          <a:cs typeface="Times New Roman"/>
                        </a:rPr>
                        <a:t>Постоянно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0469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mbria"/>
                          <a:ea typeface="Times New Roman"/>
                          <a:cs typeface="Times New Roman"/>
                        </a:rPr>
                        <a:t>Консультирование участников образовательного процесса по вопросам сопровождения и реабилитации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mbria"/>
                          <a:ea typeface="Times New Roman"/>
                          <a:cs typeface="Times New Roman"/>
                        </a:rPr>
                        <a:t>Социальный педагог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mbria"/>
                          <a:ea typeface="Times New Roman"/>
                          <a:cs typeface="Times New Roman"/>
                        </a:rPr>
                        <a:t>Педагог-психолог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Постоянно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9623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mbria"/>
                          <a:ea typeface="Times New Roman"/>
                          <a:cs typeface="Times New Roman"/>
                        </a:rPr>
                        <a:t>Проведение и участие в семинарах  для педагогического коллектива  по сопровождению детей с ОВЗ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mbria"/>
                          <a:ea typeface="Times New Roman"/>
                          <a:cs typeface="Times New Roman"/>
                        </a:rPr>
                        <a:t>Администрация школы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</a:tr>
              <a:tr h="790469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mbria"/>
                          <a:ea typeface="Times New Roman"/>
                          <a:cs typeface="Times New Roman"/>
                        </a:rPr>
                        <a:t>Вовлечение родителей в работу по  реабилитации, сопровождению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mbria"/>
                          <a:ea typeface="Times New Roman"/>
                          <a:cs typeface="Times New Roman"/>
                        </a:rPr>
                        <a:t>Социальный педагог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mbria"/>
                          <a:ea typeface="Times New Roman"/>
                          <a:cs typeface="Times New Roman"/>
                        </a:rPr>
                        <a:t>Педагог-психолог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mbria"/>
                          <a:ea typeface="Times New Roman"/>
                          <a:cs typeface="Times New Roman"/>
                        </a:rPr>
                        <a:t>Педагог-организатор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mbria"/>
                          <a:ea typeface="Times New Roman"/>
                          <a:cs typeface="Times New Roman"/>
                        </a:rPr>
                        <a:t>Классные руководители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Постоянно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14290"/>
            <a:ext cx="7772400" cy="9175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en-US" sz="2700" b="1" dirty="0" smtClean="0">
                <a:solidFill>
                  <a:schemeClr val="tx1"/>
                </a:solidFill>
                <a:latin typeface="Cambria" pitchFamily="18" charset="0"/>
              </a:rPr>
              <a:t>III</a:t>
            </a:r>
            <a:r>
              <a:rPr lang="ru-RU" sz="2700" b="1" dirty="0" smtClean="0">
                <a:solidFill>
                  <a:schemeClr val="tx1"/>
                </a:solidFill>
                <a:latin typeface="Cambria" pitchFamily="18" charset="0"/>
              </a:rPr>
              <a:t>. Мероприятия, направленные </a:t>
            </a:r>
            <a:r>
              <a:rPr lang="en-US" sz="2700" b="1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en-US" sz="2700" b="1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2700" b="1" dirty="0" smtClean="0">
                <a:solidFill>
                  <a:schemeClr val="tx1"/>
                </a:solidFill>
                <a:latin typeface="Cambria" pitchFamily="18" charset="0"/>
              </a:rPr>
              <a:t>на исследование детей с ОВЗ</a:t>
            </a:r>
            <a:endParaRPr lang="ru-RU" sz="2700" dirty="0">
              <a:latin typeface="Cambria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1142984"/>
          <a:ext cx="8143932" cy="5056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646"/>
                <a:gridCol w="2723188"/>
                <a:gridCol w="1896833"/>
                <a:gridCol w="532059"/>
                <a:gridCol w="633255"/>
                <a:gridCol w="652629"/>
                <a:gridCol w="571504"/>
                <a:gridCol w="785818"/>
              </a:tblGrid>
              <a:tr h="349298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Мероприятия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Исполнители</a:t>
                      </a:r>
                      <a:endParaRPr lang="ru-RU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сроки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197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2012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2013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2014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2015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2016</a:t>
                      </a:r>
                      <a:endParaRPr lang="ru-RU" sz="1200" dirty="0"/>
                    </a:p>
                  </a:txBody>
                  <a:tcPr/>
                </a:tc>
              </a:tr>
              <a:tr h="589623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mbria"/>
                          <a:ea typeface="Times New Roman"/>
                          <a:cs typeface="Times New Roman"/>
                        </a:rPr>
                        <a:t>Углубленная диагностика детей с ОВЗ с целью получения  объективных сведений  об обучающихся на основании диагностической информации специалистов, создание диагностических  «портретов» детей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mbria"/>
                          <a:ea typeface="Times New Roman"/>
                          <a:cs typeface="Times New Roman"/>
                        </a:rPr>
                        <a:t>Педагог-психолог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Times New Roman"/>
                          <a:cs typeface="Times New Roman"/>
                        </a:rPr>
                        <a:t>Постоянно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9623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mbria"/>
                          <a:ea typeface="Times New Roman"/>
                          <a:cs typeface="Times New Roman"/>
                        </a:rPr>
                        <a:t>Осуществление педагогического мониторинга достижений школьника через создание </a:t>
                      </a:r>
                      <a:r>
                        <a:rPr lang="ru-RU" sz="1400" dirty="0" err="1">
                          <a:latin typeface="Cambria"/>
                          <a:ea typeface="Times New Roman"/>
                          <a:cs typeface="Times New Roman"/>
                        </a:rPr>
                        <a:t>портфолио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mbria"/>
                          <a:ea typeface="Times New Roman"/>
                          <a:cs typeface="Times New Roman"/>
                        </a:rPr>
                        <a:t>Классные руководители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Times New Roman"/>
                          <a:cs typeface="Times New Roman"/>
                        </a:rPr>
                        <a:t>Постоянно</a:t>
                      </a:r>
                    </a:p>
                    <a:p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9623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mbria"/>
                          <a:ea typeface="Times New Roman"/>
                          <a:cs typeface="Times New Roman"/>
                        </a:rPr>
                        <a:t>Психологическое и логопедическое сопровождение детей с ОВЗ с целью отслеживания  позитивной динамики развиваемых параметров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mbria"/>
                          <a:ea typeface="Times New Roman"/>
                          <a:cs typeface="Times New Roman"/>
                        </a:rPr>
                        <a:t>Педагог-психолог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mbria"/>
                          <a:ea typeface="Times New Roman"/>
                          <a:cs typeface="Times New Roman"/>
                        </a:rPr>
                        <a:t>Логопед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Times New Roman"/>
                          <a:cs typeface="Times New Roman"/>
                        </a:rPr>
                        <a:t>Постоянно</a:t>
                      </a:r>
                    </a:p>
                    <a:p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00042"/>
            <a:ext cx="7772400" cy="9175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en-US" sz="2700" b="1" dirty="0" smtClean="0">
                <a:solidFill>
                  <a:schemeClr val="tx1"/>
                </a:solidFill>
                <a:latin typeface="Cambria" pitchFamily="18" charset="0"/>
              </a:rPr>
              <a:t>IV</a:t>
            </a:r>
            <a:r>
              <a:rPr lang="ru-RU" sz="2700" b="1" dirty="0" smtClean="0">
                <a:solidFill>
                  <a:schemeClr val="tx1"/>
                </a:solidFill>
                <a:latin typeface="Cambria" pitchFamily="18" charset="0"/>
              </a:rPr>
              <a:t>. Мероприятия по организации социального партнерства и взаимодействия</a:t>
            </a:r>
            <a:endParaRPr lang="ru-RU" sz="2700" dirty="0">
              <a:solidFill>
                <a:schemeClr val="tx1"/>
              </a:solidFill>
              <a:latin typeface="Cambria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1500174"/>
          <a:ext cx="8143932" cy="4425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646"/>
                <a:gridCol w="2723188"/>
                <a:gridCol w="1896833"/>
                <a:gridCol w="532059"/>
                <a:gridCol w="633255"/>
                <a:gridCol w="652629"/>
                <a:gridCol w="571504"/>
                <a:gridCol w="785818"/>
              </a:tblGrid>
              <a:tr h="349298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Мероприятия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Исполнители</a:t>
                      </a:r>
                      <a:endParaRPr lang="ru-RU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сроки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197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2012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2013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2014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2015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2016</a:t>
                      </a:r>
                      <a:endParaRPr lang="ru-RU" sz="1200" dirty="0"/>
                    </a:p>
                  </a:txBody>
                  <a:tcPr/>
                </a:tc>
              </a:tr>
              <a:tr h="58962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/>
                          <a:ea typeface="Times New Roman"/>
                          <a:cs typeface="Times New Roman"/>
                        </a:rPr>
                        <a:t>Вовлечение детей с ОВЗ  и  их семей в общегородские мероприятия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/>
                          <a:ea typeface="Times New Roman"/>
                          <a:cs typeface="Times New Roman"/>
                        </a:rPr>
                        <a:t>Администрация школы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/>
                          <a:ea typeface="Times New Roman"/>
                          <a:cs typeface="Times New Roman"/>
                        </a:rPr>
                        <a:t>Классные руководители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Times New Roman"/>
                          <a:cs typeface="Times New Roman"/>
                        </a:rPr>
                        <a:t>Постоянно</a:t>
                      </a:r>
                    </a:p>
                    <a:p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962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mbria"/>
                          <a:ea typeface="Times New Roman"/>
                          <a:cs typeface="Times New Roman"/>
                        </a:rPr>
                        <a:t>Содействие                 с другими ведомствам, которые  участвуют в реализации программ реабилитации детей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/>
                          <a:ea typeface="Times New Roman"/>
                          <a:cs typeface="Times New Roman"/>
                        </a:rPr>
                        <a:t>Администрация школы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/>
                          <a:ea typeface="Times New Roman"/>
                          <a:cs typeface="Times New Roman"/>
                        </a:rPr>
                        <a:t>Классные руководители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/>
                          <a:ea typeface="Times New Roman"/>
                          <a:cs typeface="Times New Roman"/>
                        </a:rPr>
                        <a:t>Социальный педагог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/>
                          <a:ea typeface="Times New Roman"/>
                          <a:cs typeface="Times New Roman"/>
                        </a:rPr>
                        <a:t>Педагог-психолог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Times New Roman"/>
                          <a:cs typeface="Times New Roman"/>
                        </a:rPr>
                        <a:t>Постоянно</a:t>
                      </a:r>
                    </a:p>
                    <a:p>
                      <a:endParaRPr lang="ru-RU" sz="1800" dirty="0" smtClean="0"/>
                    </a:p>
                    <a:p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66</TotalTime>
  <Words>720</Words>
  <PresentationFormat>Экран (4:3)</PresentationFormat>
  <Paragraphs>142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Справедливость</vt:lpstr>
      <vt:lpstr>«Из опыта работы по реализации программы социально-психологического сопровождения детей с ОВЗ в рамках ФГОС»</vt:lpstr>
      <vt:lpstr>Цели программы:</vt:lpstr>
      <vt:lpstr>Задачи:</vt:lpstr>
      <vt:lpstr> Ожидаемые результаты программы  «Мы вместе»:</vt:lpstr>
      <vt:lpstr>Основные направления работы:</vt:lpstr>
      <vt:lpstr>I. Мероприятия, направленные на создание системы  нормативно – информационного обеспечения</vt:lpstr>
      <vt:lpstr> II. Мероприятия, направленные  на создание условий  для реабилитации</vt:lpstr>
      <vt:lpstr> III. Мероприятия, направленные  на исследование детей с ОВЗ</vt:lpstr>
      <vt:lpstr> IV. Мероприятия по организации социального партнерства и взаимодействия</vt:lpstr>
      <vt:lpstr> Реализация программы за два последних учебных года позволила: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«Из опыта работы по реализации программы социально-психологического сопровождения детей с ОВЗ в рамках ФГОС»</dc:title>
  <dc:creator>Дарья</dc:creator>
  <cp:lastModifiedBy>Дарья</cp:lastModifiedBy>
  <cp:revision>17</cp:revision>
  <dcterms:created xsi:type="dcterms:W3CDTF">2014-10-29T14:17:15Z</dcterms:created>
  <dcterms:modified xsi:type="dcterms:W3CDTF">2014-10-29T15:52:00Z</dcterms:modified>
</cp:coreProperties>
</file>