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89" r:id="rId2"/>
    <p:sldId id="290" r:id="rId3"/>
    <p:sldId id="263" r:id="rId4"/>
    <p:sldId id="264" r:id="rId5"/>
    <p:sldId id="297" r:id="rId6"/>
    <p:sldId id="291" r:id="rId7"/>
    <p:sldId id="299" r:id="rId8"/>
    <p:sldId id="294" r:id="rId9"/>
    <p:sldId id="282" r:id="rId10"/>
    <p:sldId id="266" r:id="rId11"/>
    <p:sldId id="273" r:id="rId12"/>
    <p:sldId id="274" r:id="rId13"/>
    <p:sldId id="275" r:id="rId14"/>
    <p:sldId id="300" r:id="rId15"/>
    <p:sldId id="292" r:id="rId16"/>
    <p:sldId id="295" r:id="rId17"/>
    <p:sldId id="281" r:id="rId18"/>
    <p:sldId id="283" r:id="rId19"/>
    <p:sldId id="286" r:id="rId20"/>
    <p:sldId id="301" r:id="rId21"/>
    <p:sldId id="302" r:id="rId22"/>
    <p:sldId id="303" r:id="rId23"/>
    <p:sldId id="293" r:id="rId24"/>
    <p:sldId id="296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1F34"/>
    <a:srgbClr val="1E6614"/>
    <a:srgbClr val="6B1009"/>
    <a:srgbClr val="F6FDF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02FF0-313C-4A62-98FA-F5426912D52E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89EE8-9E16-4AF6-9C37-D70C2117D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8330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ru-RU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52E83-8EF1-4168-A955-3ED2A9781C6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7956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p=4&amp;text=%D0%B0%D0%BC%D0%B5%D1%80%D0%B8%D0%BA%D0%B0%D0%BD%D1%81%D0%BA%D0%BE%D0%B5%20%D0%B3%D0%BE%D1%80%D1%8F%D1%87%D0%B5%D0%B5%20%D0%B1%D0%BB%D1%8E%D0%B4%D0%BE%20%20%D1%84%D0%BE%D1%82%D0%BE&amp;img_url=http://ovkuse.ru/wp-content/gallery/gotovye-blyuda/ovkuse.ru-77841.jpg&amp;pos=132&amp;uinfo=sw-1233-sh-569-fw-1008-fh-448-pd-1&amp;rpt=simag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cooking.ua/wp-content/uploads/2011/06/italian-spagetti.jpg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#!/yandsearch?source=wiz&amp;uinfo=sw-1233-sh-569-fw-1008-fh-448-pd-1&amp;text=&#1080;&#1085;&#1076;&#1080;&#1081;&#1089;&#1082;&#1072;&#1103; &#1082;&#1091;&#1093;&#1085;&#1103; &#1092;&#1086;&#1090;&#1086;&amp;noreask=1&amp;pos=24&amp;lr=51&amp;rpt=simage&amp;img_url=http%3A%2F%2Fpriya-kitchen.webs.com%2Fsaffron cream.jpg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yandsearch?source=wiz&amp;img_url=http://img.nr2.ru/pict/arts1/29/12/291237.jpg&amp;uinfo=sw-1233-sh-569-fw-1008-fh-448-pd-1&amp;p=1&amp;text=%D0%B8%D0%BD%D0%B4%D0%B8%D0%B9%D1%81%D0%BA%D0%B0%D1%8F%20%D0%BA%D1%83%D1%85%D0%BD%D1%8F%20%D1%84%D0%BE%D1%82%D0%BE&amp;noreask=1&amp;pos=58&amp;rpt=simage&amp;lr=51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russianfood.com/dycontent/images/big_2571.jpg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source=wiz&amp;img_url=http://stat17.privet.ru/ab/091d02f88eb73d9d204a30e75ee1495b&amp;uinfo=sw-1233-sh-569-fw-1008-fh-448-pd-1&amp;p=2&amp;text=%D0%B0%D0%BC%D0%B5%D1%80%D0%B8%D0%BA%D0%B0%D0%BD%D1%81%D0%BA%D0%B8%D0%B9%20%D1%84%D0%B0%D1%81%D1%82%D1%84%D1%83%D0%B4%20%D1%84%D0%BE%D1%82%D0%BE&amp;noreask=1&amp;pos=78&amp;rpt=simage&amp;lr=51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text=%D0%B0%D0%BC%D0%B5%D1%80%D0%B8%D0%BA%D0%B0%D0%BD%D1%81%D0%BA%D0%BE%D0%B5%20%D0%B3%D0%BE%D1%80%D1%8F%D1%87%D0%B5%D0%B5%20%D0%B1%D0%BB%D1%8E%D0%B4%D0%BE%20%20%D1%84%D0%BE%D1%82%D0%BE&amp;img_url=http://www.newyear.ru/how/img/4_menu/hot_indeyka1.jpg&amp;pos=13&amp;uinfo=sw-1233-sh-569-fw-1008-fh-448-pd-1&amp;rpt=simage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source=wiz&amp;img_url=http://www.novostimira.com.ua/images/news/1343475303_833.jpg&amp;uinfo=sw-1233-sh-569-fw-1008-fh-448-pd-1&amp;p=2&amp;text=%D0%B0%D0%BC%D0%B5%D1%80%D0%B8%D0%BA%D0%B0%D0%BD%D1%81%D0%BA%D0%B8%D0%B9%20%D0%BD%D0%B0%D0%BF%D0%B8%D1%82%D0%BE%D0%BA%20%D1%84%D0%BE%D1%82%D0%BE&amp;noreask=1&amp;pos=87&amp;rpt=simage&amp;lr=5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9408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/>
              </a:rPr>
              <a:t>«Выше всех поучений и правил, </a:t>
            </a:r>
            <a:r>
              <a:rPr lang="ru-RU" sz="3600" b="1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effectLst/>
              </a:rPr>
            </a:br>
            <a:r>
              <a:rPr lang="ru-RU" sz="3600" b="1" dirty="0" smtClean="0">
                <a:solidFill>
                  <a:srgbClr val="C00000"/>
                </a:solidFill>
                <a:effectLst/>
              </a:rPr>
              <a:t>как </a:t>
            </a:r>
            <a:r>
              <a:rPr lang="ru-RU" sz="3600" b="1" dirty="0">
                <a:solidFill>
                  <a:srgbClr val="C00000"/>
                </a:solidFill>
                <a:effectLst/>
              </a:rPr>
              <a:t>правильно жить, </a:t>
            </a:r>
            <a:r>
              <a:rPr lang="ru-RU" sz="3600" b="1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effectLst/>
              </a:rPr>
            </a:br>
            <a:r>
              <a:rPr lang="ru-RU" sz="3600" b="1" dirty="0" smtClean="0">
                <a:solidFill>
                  <a:srgbClr val="C00000"/>
                </a:solidFill>
                <a:effectLst/>
              </a:rPr>
              <a:t>Две </a:t>
            </a:r>
            <a:r>
              <a:rPr lang="ru-RU" sz="3600" b="1" dirty="0">
                <a:solidFill>
                  <a:srgbClr val="C00000"/>
                </a:solidFill>
                <a:effectLst/>
              </a:rPr>
              <a:t>основы достоинства </a:t>
            </a:r>
            <a:r>
              <a:rPr lang="ru-RU" sz="3600" b="1" dirty="0" smtClean="0">
                <a:solidFill>
                  <a:srgbClr val="C00000"/>
                </a:solidFill>
                <a:effectLst/>
              </a:rPr>
              <a:t> я  </a:t>
            </a:r>
            <a:r>
              <a:rPr lang="ru-RU" sz="3600" b="1" dirty="0">
                <a:solidFill>
                  <a:srgbClr val="C00000"/>
                </a:solidFill>
                <a:effectLst/>
              </a:rPr>
              <a:t>предпочел утвердить: </a:t>
            </a:r>
            <a:r>
              <a:rPr lang="ru-RU" sz="3600" b="1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effectLst/>
              </a:rPr>
            </a:br>
            <a:r>
              <a:rPr lang="ru-RU" sz="3600" b="1" dirty="0" smtClean="0">
                <a:solidFill>
                  <a:srgbClr val="C00000"/>
                </a:solidFill>
                <a:effectLst/>
              </a:rPr>
              <a:t>Лучше </a:t>
            </a:r>
            <a:r>
              <a:rPr lang="ru-RU" sz="3600" b="1" dirty="0">
                <a:solidFill>
                  <a:srgbClr val="C00000"/>
                </a:solidFill>
                <a:effectLst/>
              </a:rPr>
              <a:t>вовсе не есть ничего, </a:t>
            </a:r>
            <a:r>
              <a:rPr lang="ru-RU" sz="3600" b="1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effectLst/>
              </a:rPr>
            </a:br>
            <a:r>
              <a:rPr lang="ru-RU" sz="3600" b="1" dirty="0" smtClean="0">
                <a:solidFill>
                  <a:srgbClr val="C00000"/>
                </a:solidFill>
                <a:effectLst/>
              </a:rPr>
              <a:t>чем </a:t>
            </a:r>
            <a:r>
              <a:rPr lang="ru-RU" sz="3600" b="1" dirty="0">
                <a:solidFill>
                  <a:srgbClr val="C00000"/>
                </a:solidFill>
                <a:effectLst/>
              </a:rPr>
              <a:t>есть что попало; </a:t>
            </a:r>
            <a:r>
              <a:rPr lang="ru-RU" sz="3600" b="1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effectLst/>
              </a:rPr>
            </a:br>
            <a:r>
              <a:rPr lang="ru-RU" sz="3600" b="1" dirty="0" smtClean="0">
                <a:solidFill>
                  <a:srgbClr val="C00000"/>
                </a:solidFill>
                <a:effectLst/>
              </a:rPr>
              <a:t>Лучше </a:t>
            </a:r>
            <a:r>
              <a:rPr lang="ru-RU" sz="3600" b="1" dirty="0">
                <a:solidFill>
                  <a:srgbClr val="C00000"/>
                </a:solidFill>
                <a:effectLst/>
              </a:rPr>
              <a:t>быть в одиночестве, чем с кем попало дружить». </a:t>
            </a:r>
            <a:r>
              <a:rPr lang="ru-RU" sz="3600" b="1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effectLst/>
              </a:rPr>
            </a:br>
            <a:r>
              <a:rPr lang="ru-RU" sz="3600" dirty="0">
                <a:solidFill>
                  <a:srgbClr val="C00000"/>
                </a:solidFill>
                <a:effectLst/>
              </a:rPr>
              <a:t/>
            </a:r>
            <a:br>
              <a:rPr lang="ru-RU" sz="3600" dirty="0">
                <a:solidFill>
                  <a:srgbClr val="C00000"/>
                </a:solidFill>
                <a:effectLst/>
              </a:rPr>
            </a:br>
            <a:r>
              <a:rPr lang="ru-RU" sz="3600" dirty="0">
                <a:solidFill>
                  <a:srgbClr val="C00000"/>
                </a:solidFill>
                <a:effectLst/>
              </a:rPr>
              <a:t>Омар Хайям</a:t>
            </a:r>
            <a:br>
              <a:rPr lang="ru-RU" sz="3600" dirty="0">
                <a:solidFill>
                  <a:srgbClr val="C00000"/>
                </a:solidFill>
                <a:effectLst/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65813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42872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Итальянская кухня.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Традиционные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итальянские блюда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3641561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005064"/>
            <a:ext cx="3704456" cy="4685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Суп с жареными помидорами</a:t>
            </a:r>
            <a:endParaRPr lang="ru-RU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3074" name="Picture 2" descr="Суп с жареными помидорам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6832"/>
            <a:ext cx="5760640" cy="40159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6795677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4856584" cy="1752600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0600" y="26965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</a:rPr>
              <a:t>Тунец с белой фасолью</a:t>
            </a:r>
            <a:endParaRPr lang="ru-RU"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 descr="Тунец с белой фасолью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10186"/>
            <a:ext cx="6336704" cy="49589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2856734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293096"/>
            <a:ext cx="3704456" cy="12736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96111"/>
            <a:ext cx="7772400" cy="122413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Салат </a:t>
            </a:r>
            <a:r>
              <a:rPr lang="ru-RU" b="1" dirty="0" err="1" smtClean="0">
                <a:solidFill>
                  <a:srgbClr val="92D050"/>
                </a:solidFill>
              </a:rPr>
              <a:t>Панцанелла</a:t>
            </a:r>
            <a:endParaRPr lang="ru-RU" b="1" dirty="0">
              <a:solidFill>
                <a:srgbClr val="92D050"/>
              </a:solidFill>
            </a:endParaRPr>
          </a:p>
        </p:txBody>
      </p:sp>
      <p:pic>
        <p:nvPicPr>
          <p:cNvPr id="1026" name="Picture 2" descr="Салат Панцанелл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384" y="1572792"/>
            <a:ext cx="5832647" cy="4896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4175428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Пицца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im6-tub-ru.yandex.net/i?id=157360799-45-72&amp;n=21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428736"/>
            <a:ext cx="6215106" cy="5000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6B1009"/>
                </a:solidFill>
              </a:rPr>
              <a:t>Кофе</a:t>
            </a:r>
            <a:endParaRPr lang="ru-RU" sz="4400" b="1" dirty="0">
              <a:solidFill>
                <a:srgbClr val="6B100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804599" cy="476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95793532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Достоинства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Много говядины, телятины, сливочного масла и сливок. 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Кухня богата мучными изделиями (сложными углеводами), овощами, фруктами и рыбой.  </a:t>
            </a:r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Довольно высокое содержание жира в пище.</a:t>
            </a:r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Итальянская кухня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Недостатки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4042079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C</a:t>
            </a:r>
            <a:r>
              <a:rPr lang="ru-RU" sz="3200" b="1" dirty="0" err="1" smtClean="0">
                <a:solidFill>
                  <a:srgbClr val="C00000"/>
                </a:solidFill>
              </a:rPr>
              <a:t>пагетти</a:t>
            </a:r>
            <a:r>
              <a:rPr lang="ru-RU" sz="3200" b="1" dirty="0" smtClean="0">
                <a:solidFill>
                  <a:srgbClr val="C00000"/>
                </a:solidFill>
              </a:rPr>
              <a:t> по-итальянски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</a:rPr>
              <a:t>           </a:t>
            </a:r>
            <a:r>
              <a:rPr lang="ru-RU" sz="3200" b="1" dirty="0" smtClean="0">
                <a:solidFill>
                  <a:srgbClr val="0070C0"/>
                </a:solidFill>
              </a:rPr>
              <a:t>Способ </a:t>
            </a:r>
            <a:r>
              <a:rPr lang="ru-RU" sz="3200" b="1" dirty="0">
                <a:solidFill>
                  <a:srgbClr val="0070C0"/>
                </a:solidFill>
              </a:rPr>
              <a:t>приготовления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Ингредиенты:</a:t>
            </a:r>
            <a:endParaRPr lang="ru-RU" sz="2800" dirty="0">
              <a:solidFill>
                <a:srgbClr val="C00000"/>
              </a:solidFill>
            </a:endParaRPr>
          </a:p>
          <a:p>
            <a:r>
              <a:rPr lang="ru-RU" sz="2800" dirty="0">
                <a:solidFill>
                  <a:srgbClr val="002060"/>
                </a:solidFill>
              </a:rPr>
              <a:t>- 300 г спагетти</a:t>
            </a:r>
          </a:p>
          <a:p>
            <a:r>
              <a:rPr lang="ru-RU" sz="2800" dirty="0">
                <a:solidFill>
                  <a:srgbClr val="002060"/>
                </a:solidFill>
              </a:rPr>
              <a:t>- 250 г помидоров</a:t>
            </a:r>
          </a:p>
          <a:p>
            <a:r>
              <a:rPr lang="ru-RU" sz="2800" dirty="0">
                <a:solidFill>
                  <a:srgbClr val="002060"/>
                </a:solidFill>
              </a:rPr>
              <a:t>- 1 пучок базилика</a:t>
            </a:r>
          </a:p>
          <a:p>
            <a:r>
              <a:rPr lang="ru-RU" sz="2800" dirty="0">
                <a:solidFill>
                  <a:srgbClr val="002060"/>
                </a:solidFill>
              </a:rPr>
              <a:t>- 2 маленьких зубчика чеснока</a:t>
            </a:r>
          </a:p>
          <a:p>
            <a:r>
              <a:rPr lang="ru-RU" sz="2800" dirty="0">
                <a:solidFill>
                  <a:srgbClr val="002060"/>
                </a:solidFill>
              </a:rPr>
              <a:t>- 1 небольшой жёлтый перец</a:t>
            </a:r>
          </a:p>
          <a:p>
            <a:r>
              <a:rPr lang="ru-RU" sz="2800" dirty="0">
                <a:solidFill>
                  <a:srgbClr val="002060"/>
                </a:solidFill>
              </a:rPr>
              <a:t>- оливковое масло</a:t>
            </a:r>
          </a:p>
          <a:p>
            <a:r>
              <a:rPr lang="ru-RU" sz="2800" dirty="0">
                <a:solidFill>
                  <a:srgbClr val="002060"/>
                </a:solidFill>
              </a:rPr>
              <a:t>- 50 г сыра пармезана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Способ приготовления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Мелко нарезать перец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Нарезать помидоры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Мелко нарезать чеснок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Поджарить чеснок на сковородке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Добавить перец к чесноку и немножко прожарить</a:t>
            </a:r>
          </a:p>
          <a:p>
            <a:r>
              <a:rPr lang="ru-RU" sz="2800" dirty="0">
                <a:solidFill>
                  <a:srgbClr val="002060"/>
                </a:solidFill>
              </a:rPr>
              <a:t>Сварить спагетти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К прожаренному чесноку и перцу добавить вареные спагетти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Добавить помидоры и немного потушить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Натереть сыр пармезан на средней терке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Готовое спагетти по-итальянски посыпать натертым пармезаном</a:t>
            </a:r>
          </a:p>
          <a:p>
            <a:endParaRPr lang="ru-RU" dirty="0"/>
          </a:p>
        </p:txBody>
      </p:sp>
      <p:pic>
        <p:nvPicPr>
          <p:cNvPr id="5" name="Содержимое 6" descr="Спагетти по итальянски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060848"/>
            <a:ext cx="4176464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18694810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068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Индийская кухня.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Традиционные индийские блюда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401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Суп-пюре по-индийски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http://priya-kitchen.webs.com/saffron%20cream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85918" y="1571612"/>
            <a:ext cx="5583259" cy="4686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664041108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06868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Американская кухня.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Традиционные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американские блюда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4932244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Индийский комплексный обед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8424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2897900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Специя карри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http://im5-tub-ru.yandex.net/i?id=349966084-71-72&amp;n=21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500174"/>
            <a:ext cx="7143800" cy="4929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Имбирный чай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Фото к рецепту: Имбирный чай - простуда долой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357422" y="1428736"/>
            <a:ext cx="4429156" cy="521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Печенье «Нан </a:t>
            </a:r>
            <a:r>
              <a:rPr lang="ru-RU" b="1" dirty="0" err="1" smtClean="0">
                <a:solidFill>
                  <a:srgbClr val="C00000"/>
                </a:solidFill>
              </a:rPr>
              <a:t>хати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Печенье «Нан хати» рецепт с фото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344816" cy="4824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25225012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Достоинства</a:t>
            </a:r>
          </a:p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Богата овощами, бобовыми и 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кисломолочными продуктами. </a:t>
            </a:r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Следует учитывать, что многие индийские блюда пропитаны сливочным или кокосовыми маслами, содержащими высокий процент с добавлением мёда, мучные изделия (хлеб).</a:t>
            </a:r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Индийская кухня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648200" y="1196753"/>
            <a:ext cx="4040188" cy="964840"/>
          </a:xfrm>
        </p:spPr>
        <p:txBody>
          <a:bodyPr/>
          <a:lstStyle/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dirty="0">
              <a:solidFill>
                <a:srgbClr val="00B050"/>
              </a:solidFill>
            </a:endParaRPr>
          </a:p>
          <a:p>
            <a:endParaRPr lang="ru-RU" dirty="0">
              <a:solidFill>
                <a:srgbClr val="00B050"/>
              </a:solidFill>
            </a:endParaRPr>
          </a:p>
          <a:p>
            <a:pPr algn="ctr"/>
            <a:endParaRPr lang="ru-RU" dirty="0" smtClean="0">
              <a:solidFill>
                <a:srgbClr val="00B050"/>
              </a:solidFill>
            </a:endParaRPr>
          </a:p>
          <a:p>
            <a:pPr algn="ctr"/>
            <a:endParaRPr lang="ru-RU" dirty="0">
              <a:solidFill>
                <a:srgbClr val="00B050"/>
              </a:solidFill>
            </a:endParaRPr>
          </a:p>
          <a:p>
            <a:pPr algn="ctr"/>
            <a:endParaRPr lang="ru-RU" dirty="0" smtClean="0">
              <a:solidFill>
                <a:srgbClr val="00B050"/>
              </a:solidFill>
            </a:endParaRPr>
          </a:p>
          <a:p>
            <a:pPr algn="ctr"/>
            <a:endParaRPr lang="ru-RU" dirty="0">
              <a:solidFill>
                <a:srgbClr val="00B050"/>
              </a:solidFill>
            </a:endParaRPr>
          </a:p>
          <a:p>
            <a:pPr algn="ctr"/>
            <a:endParaRPr lang="ru-RU" dirty="0" smtClean="0">
              <a:solidFill>
                <a:srgbClr val="00B050"/>
              </a:solidFill>
            </a:endParaRPr>
          </a:p>
          <a:p>
            <a:pPr algn="ctr"/>
            <a:endParaRPr lang="ru-RU" dirty="0">
              <a:solidFill>
                <a:srgbClr val="00B050"/>
              </a:solidFill>
            </a:endParaRPr>
          </a:p>
          <a:p>
            <a:pPr algn="ctr"/>
            <a:r>
              <a:rPr lang="ru-RU" dirty="0" smtClean="0">
                <a:solidFill>
                  <a:srgbClr val="00B050"/>
                </a:solidFill>
              </a:rPr>
              <a:t>Недостатки</a:t>
            </a:r>
            <a:endParaRPr lang="ru-RU" dirty="0">
              <a:solidFill>
                <a:srgbClr val="00B050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99882646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Десерт </a:t>
            </a:r>
            <a:r>
              <a:rPr lang="ru-RU" sz="2800" b="1" dirty="0">
                <a:solidFill>
                  <a:srgbClr val="FF0000"/>
                </a:solidFill>
              </a:rPr>
              <a:t>«Нежные колечки</a:t>
            </a:r>
            <a:r>
              <a:rPr lang="ru-RU" sz="2800" b="1" dirty="0" smtClean="0">
                <a:solidFill>
                  <a:srgbClr val="FF0000"/>
                </a:solidFill>
              </a:rPr>
              <a:t>» </a:t>
            </a:r>
            <a:r>
              <a:rPr lang="ru-RU" sz="2800" b="1" dirty="0" smtClean="0">
                <a:solidFill>
                  <a:srgbClr val="002060"/>
                </a:solidFill>
              </a:rPr>
              <a:t>           </a:t>
            </a:r>
            <a:r>
              <a:rPr lang="ru-RU" sz="2800" b="1" dirty="0" smtClean="0">
                <a:solidFill>
                  <a:srgbClr val="0070C0"/>
                </a:solidFill>
              </a:rPr>
              <a:t>Способ приготовления</a:t>
            </a: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Ингредиенты</a:t>
            </a:r>
            <a:r>
              <a:rPr lang="ru-RU" b="1" dirty="0">
                <a:solidFill>
                  <a:srgbClr val="C00000"/>
                </a:solidFill>
              </a:rPr>
              <a:t>: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1 банка ананасов (кольцами);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500г слоеного теста;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сахарная пудра;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1 яйцо;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1 ст. ложка молока (3,2% жирности)</a:t>
            </a:r>
          </a:p>
          <a:p>
            <a:r>
              <a:rPr lang="ru-RU" b="1" dirty="0">
                <a:solidFill>
                  <a:srgbClr val="002060"/>
                </a:solidFill>
              </a:rPr>
              <a:t> 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Способ приготовления</a:t>
            </a:r>
            <a:endParaRPr lang="ru-RU" dirty="0">
              <a:solidFill>
                <a:srgbClr val="FF0000"/>
              </a:solidFill>
            </a:endParaRPr>
          </a:p>
          <a:p>
            <a:pPr lvl="0"/>
            <a:r>
              <a:rPr lang="ru-RU" dirty="0">
                <a:solidFill>
                  <a:srgbClr val="002060"/>
                </a:solidFill>
              </a:rPr>
              <a:t>Тесто раскатать, нарезать полосками шириной 1,5 см, обернуть им кольца ананасов. 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Выложить кольца на противень, застеленный пергаментной бумагой. 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Взбить яйцо, добавить молоко. Смазать данной смесью колечки. 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Отправить кольца в предварительно разогретый духовой шкаф на 15-20 минут, при температуре 200 градусов. 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Выложить на блюдо, посыпать сахарной пудрой.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Объект 4" descr="Как приготовить нежные колечки)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000240"/>
            <a:ext cx="4474840" cy="3482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1566174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err="1" smtClean="0">
                <a:solidFill>
                  <a:srgbClr val="FF0000"/>
                </a:solidFill>
              </a:rPr>
              <a:t>Чисбургер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im4-tub-ru.yandex.net/i?id=175106343-39-72&amp;n=21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43042" y="1428736"/>
            <a:ext cx="6000792" cy="47863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552288915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Индейка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http://im5-tub-ru.yandex.net/i?id=365272097-26-72&amp;n=21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357298"/>
            <a:ext cx="7072361" cy="49292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5514686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5288632" cy="1752600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449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Вишнёво-миндальный кекс</a:t>
            </a:r>
            <a:endParaRPr lang="ru-RU" b="1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026" name="Picture 2" descr="Вишнёво-миндальный кек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76808"/>
            <a:ext cx="6408712" cy="4782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29451575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</a:rPr>
              <a:t>Малиновое желе</a:t>
            </a:r>
            <a:endParaRPr lang="ru-RU" sz="4400" b="1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4383344" cy="442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29638692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Энергетические напитки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im6-tub-ru.yandex.net/i?id=92721127-24-72&amp;n=21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357298"/>
            <a:ext cx="6215106" cy="5072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4040188" cy="792088"/>
          </a:xfrm>
        </p:spPr>
        <p:txBody>
          <a:bodyPr>
            <a:noAutofit/>
          </a:bodyPr>
          <a:lstStyle/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Достоинства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Много фруктов и овощей – свежих и замороженных. 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Преобладает высококалорийная пища. </a:t>
            </a:r>
          </a:p>
          <a:p>
            <a:pPr>
              <a:buNone/>
            </a:pP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Популярны многослойные бутерброды с ветчиной, беконом, паштетом, часто используемые закуски (например, ломтики жаренного картофеля содержат избыток жира и соли).  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Распространены полуфабрикаты. </a:t>
            </a:r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Американская кухня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572000" y="1268760"/>
            <a:ext cx="4040188" cy="72008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Недостатки</a:t>
            </a:r>
          </a:p>
        </p:txBody>
      </p:sp>
    </p:spTree>
    <p:extLst>
      <p:ext uri="{BB962C8B-B14F-4D97-AF65-F5344CB8AC3E}">
        <p14:creationId xmlns="" xmlns:p14="http://schemas.microsoft.com/office/powerpoint/2010/main" val="357915269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/>
              </a:rPr>
              <a:t>Капустный салат с </a:t>
            </a:r>
            <a:r>
              <a:rPr lang="ru-RU" sz="2400" b="1" dirty="0" smtClean="0">
                <a:solidFill>
                  <a:srgbClr val="C00000"/>
                </a:solidFill>
                <a:effectLst/>
              </a:rPr>
              <a:t>черносливом      </a:t>
            </a:r>
            <a:r>
              <a:rPr lang="ru-RU" sz="2400" b="1" dirty="0" smtClean="0">
                <a:solidFill>
                  <a:srgbClr val="0070C0"/>
                </a:solidFill>
                <a:effectLst/>
              </a:rPr>
              <a:t>Способ приготовления</a:t>
            </a:r>
            <a:r>
              <a:rPr lang="ru-RU" sz="2400" b="1" dirty="0">
                <a:solidFill>
                  <a:srgbClr val="0070C0"/>
                </a:solidFill>
                <a:effectLst/>
              </a:rPr>
              <a:t/>
            </a:r>
            <a:br>
              <a:rPr lang="ru-RU" sz="2400" b="1" dirty="0">
                <a:solidFill>
                  <a:srgbClr val="0070C0"/>
                </a:solidFill>
                <a:effectLst/>
              </a:rPr>
            </a:br>
            <a:r>
              <a:rPr lang="ru-RU" sz="2400" b="1" dirty="0">
                <a:solidFill>
                  <a:srgbClr val="C00000"/>
                </a:solidFill>
                <a:effectLst/>
              </a:rPr>
              <a:t>и грецкими орехами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200" b="1" dirty="0" err="1" smtClean="0">
                <a:solidFill>
                  <a:srgbClr val="C00000"/>
                </a:solidFill>
              </a:rPr>
              <a:t>Ингридиенты</a:t>
            </a:r>
            <a:r>
              <a:rPr lang="ru-RU" sz="1200" b="1" dirty="0" smtClean="0">
                <a:solidFill>
                  <a:srgbClr val="C00000"/>
                </a:solidFill>
              </a:rPr>
              <a:t>:</a:t>
            </a:r>
            <a:endParaRPr lang="ru-RU" sz="1200" b="1" dirty="0" smtClean="0">
              <a:solidFill>
                <a:srgbClr val="002060"/>
              </a:solidFill>
            </a:endParaRPr>
          </a:p>
          <a:p>
            <a:r>
              <a:rPr lang="ru-RU" sz="1200" b="1" dirty="0" smtClean="0">
                <a:solidFill>
                  <a:srgbClr val="002060"/>
                </a:solidFill>
              </a:rPr>
              <a:t>Капуста белокочанная – ½ шт.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Морковь – 1 шт.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Чернослив без косточек – 100 г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Орехи грецкие очищенные – 100 г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Лайм – 1 шт.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Майонез – 2 столовые ложки</a:t>
            </a:r>
          </a:p>
          <a:p>
            <a:endParaRPr lang="ru-RU" sz="1200" b="1" dirty="0">
              <a:solidFill>
                <a:srgbClr val="002060"/>
              </a:solidFill>
            </a:endParaRPr>
          </a:p>
          <a:p>
            <a:r>
              <a:rPr lang="ru-RU" sz="1200" b="1" dirty="0" smtClean="0">
                <a:solidFill>
                  <a:srgbClr val="C00000"/>
                </a:solidFill>
              </a:rPr>
              <a:t>Способ приготовления</a:t>
            </a:r>
            <a:endParaRPr lang="ru-RU" sz="1200" b="1" dirty="0">
              <a:solidFill>
                <a:srgbClr val="C00000"/>
              </a:solidFill>
            </a:endParaRPr>
          </a:p>
          <a:p>
            <a:pPr lvl="0"/>
            <a:r>
              <a:rPr lang="ru-RU" sz="1200" b="1" dirty="0">
                <a:solidFill>
                  <a:srgbClr val="002060"/>
                </a:solidFill>
              </a:rPr>
              <a:t>1. </a:t>
            </a:r>
            <a:r>
              <a:rPr lang="ru-RU" sz="1200" dirty="0">
                <a:solidFill>
                  <a:srgbClr val="002060"/>
                </a:solidFill>
              </a:rPr>
              <a:t>Чернослив вымыть и замочить в теплой воде на 10 минут. Капусту очистить от верхних грубых листьев, разрезать пополам и удалить кочерыжку. Листья тонко нашинковать. Морковь очистить, натереть на крупной терке.</a:t>
            </a:r>
          </a:p>
          <a:p>
            <a:pPr lvl="0"/>
            <a:r>
              <a:rPr lang="ru-RU" sz="1200" b="1" dirty="0">
                <a:solidFill>
                  <a:srgbClr val="002060"/>
                </a:solidFill>
              </a:rPr>
              <a:t>2. </a:t>
            </a:r>
            <a:r>
              <a:rPr lang="ru-RU" sz="1200" dirty="0">
                <a:solidFill>
                  <a:srgbClr val="002060"/>
                </a:solidFill>
              </a:rPr>
              <a:t>Смешать капусту с морковью, полить соком лайма, посолить и как следует, с силой перетереть.</a:t>
            </a:r>
          </a:p>
          <a:p>
            <a:pPr lvl="0"/>
            <a:r>
              <a:rPr lang="ru-RU" sz="1200" b="1" dirty="0">
                <a:solidFill>
                  <a:srgbClr val="002060"/>
                </a:solidFill>
              </a:rPr>
              <a:t>3. </a:t>
            </a:r>
            <a:r>
              <a:rPr lang="ru-RU" sz="1200" dirty="0">
                <a:solidFill>
                  <a:srgbClr val="002060"/>
                </a:solidFill>
              </a:rPr>
              <a:t>Чернослив отбросить на дуршлаг, нарезать небольшими кусочками. Орехи порубить в крупную крошку. Добавить в капусту чернослив, орехи и цедру лайма. Перемешать и поставить в холодильник на 20 минут. Перед подачей заправить майонезом.</a:t>
            </a:r>
          </a:p>
          <a:p>
            <a:endParaRPr lang="ru-RU" sz="1200" b="1" dirty="0" smtClean="0">
              <a:solidFill>
                <a:srgbClr val="002060"/>
              </a:solidFill>
            </a:endParaRPr>
          </a:p>
        </p:txBody>
      </p:sp>
      <p:pic>
        <p:nvPicPr>
          <p:cNvPr id="5" name="Объект 4" descr="Капустный салат с черносливом и грецкими орехами рецепт с фото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19250"/>
            <a:ext cx="3771875" cy="4381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587271505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8">
      <a:dk1>
        <a:srgbClr val="FFFFCB"/>
      </a:dk1>
      <a:lt1>
        <a:sysClr val="window" lastClr="FFFFFF"/>
      </a:lt1>
      <a:dk2>
        <a:srgbClr val="FFFF00"/>
      </a:dk2>
      <a:lt2>
        <a:srgbClr val="FFFFCB"/>
      </a:lt2>
      <a:accent1>
        <a:srgbClr val="FFFFCB"/>
      </a:accent1>
      <a:accent2>
        <a:srgbClr val="FFFFCB"/>
      </a:accent2>
      <a:accent3>
        <a:srgbClr val="FFFFCB"/>
      </a:accent3>
      <a:accent4>
        <a:srgbClr val="FFFFCB"/>
      </a:accent4>
      <a:accent5>
        <a:srgbClr val="FFFFCB"/>
      </a:accent5>
      <a:accent6>
        <a:srgbClr val="FFFFCB"/>
      </a:accent6>
      <a:hlink>
        <a:srgbClr val="FFFFCB"/>
      </a:hlink>
      <a:folHlink>
        <a:srgbClr val="FFFFCB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198</TotalTime>
  <Words>427</Words>
  <Application>Microsoft Office PowerPoint</Application>
  <PresentationFormat>Экран (4:3)</PresentationFormat>
  <Paragraphs>108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Бумажная</vt:lpstr>
      <vt:lpstr>«Выше всех поучений и правил,  как правильно жить,  Две основы достоинства  я  предпочел утвердить:  Лучше вовсе не есть ничего,  чем есть что попало;  Лучше быть в одиночестве, чем с кем попало дружить».   Омар Хайям </vt:lpstr>
      <vt:lpstr>Американская кухня.  Традиционные  американские блюда</vt:lpstr>
      <vt:lpstr>Чисбургер</vt:lpstr>
      <vt:lpstr>Индейка</vt:lpstr>
      <vt:lpstr>Вишнёво-миндальный кекс</vt:lpstr>
      <vt:lpstr>Малиновое желе</vt:lpstr>
      <vt:lpstr>Энергетические напитки</vt:lpstr>
      <vt:lpstr>Американская кухня</vt:lpstr>
      <vt:lpstr>Капустный салат с черносливом      Способ приготовления и грецкими орехами</vt:lpstr>
      <vt:lpstr>Итальянская кухня.  Традиционные  итальянские блюда</vt:lpstr>
      <vt:lpstr>Суп с жареными помидорами</vt:lpstr>
      <vt:lpstr>Тунец с белой фасолью</vt:lpstr>
      <vt:lpstr>Салат Панцанелла</vt:lpstr>
      <vt:lpstr>Пицца</vt:lpstr>
      <vt:lpstr>Кофе</vt:lpstr>
      <vt:lpstr>Итальянская кухня</vt:lpstr>
      <vt:lpstr>Cпагетти по-итальянски             Способ приготовления </vt:lpstr>
      <vt:lpstr>      Индийская кухня.  Традиционные индийские блюда</vt:lpstr>
      <vt:lpstr>Суп-пюре по-индийски</vt:lpstr>
      <vt:lpstr>Индийский комплексный обед</vt:lpstr>
      <vt:lpstr>Специя карри</vt:lpstr>
      <vt:lpstr>Имбирный чай</vt:lpstr>
      <vt:lpstr>Печенье «Нан хати»</vt:lpstr>
      <vt:lpstr>Индийская кухня</vt:lpstr>
      <vt:lpstr>Десерт «Нежные колечки»            Способ приготовления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Итальянская кухня</dc:title>
  <cp:lastModifiedBy>Admin</cp:lastModifiedBy>
  <cp:revision>28</cp:revision>
  <dcterms:modified xsi:type="dcterms:W3CDTF">2013-03-20T07:04:04Z</dcterms:modified>
</cp:coreProperties>
</file>