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66" r:id="rId4"/>
    <p:sldId id="260" r:id="rId5"/>
    <p:sldId id="261" r:id="rId6"/>
    <p:sldId id="262" r:id="rId7"/>
    <p:sldId id="267" r:id="rId8"/>
    <p:sldId id="268" r:id="rId9"/>
    <p:sldId id="269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65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91BDD-CD1F-4D3A-8D22-D1A1FBE0B037}" type="datetimeFigureOut">
              <a:rPr lang="ru-RU" smtClean="0"/>
              <a:pPr/>
              <a:t>14.04.2010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E00AE-92DA-4292-82D1-8A2A9AE55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E00AE-92DA-4292-82D1-8A2A9AE55EE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E00AE-92DA-4292-82D1-8A2A9AE55EE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4/14/2010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«ХИМИКИ НА ЗАЩИТЕ РОДИНЫ»</a:t>
            </a:r>
            <a:endParaRPr lang="ru-RU" sz="40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7200" y="1828800"/>
          <a:ext cx="790575" cy="484187"/>
        </p:xfrm>
        <a:graphic>
          <a:graphicData uri="http://schemas.openxmlformats.org/presentationml/2006/ole">
            <p:oleObj spid="_x0000_s1026" name="Пакет" r:id="rId4" imgW="790560" imgH="485640" progId="Package">
              <p:embed/>
            </p:oleObj>
          </a:graphicData>
        </a:graphic>
      </p:graphicFrame>
      <p:pic>
        <p:nvPicPr>
          <p:cNvPr id="1027" name="Picture 3" descr="C:\Documents and Settings\Лейсира\Рабочий стол\iвойн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3276600"/>
            <a:ext cx="3124200" cy="2362200"/>
          </a:xfrm>
          <a:prstGeom prst="rect">
            <a:avLst/>
          </a:prstGeom>
          <a:noFill/>
        </p:spPr>
      </p:pic>
      <p:pic>
        <p:nvPicPr>
          <p:cNvPr id="1028" name="Picture 4" descr="C:\Documents and Settings\Лейсира\Рабочий стол\iвойна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3276600"/>
            <a:ext cx="3124200" cy="2343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Лейсира\Рабочий стол\nn_02_10_2009_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066800"/>
            <a:ext cx="5943601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371600"/>
            <a:ext cx="7086600" cy="3893014"/>
          </a:xfrm>
        </p:spPr>
        <p:txBody>
          <a:bodyPr>
            <a:noAutofit/>
          </a:bodyPr>
          <a:lstStyle/>
          <a:p>
            <a:r>
              <a:rPr lang="ru-RU" dirty="0" smtClean="0"/>
              <a:t>Кто про химика сказал: «Мало воевал»?</a:t>
            </a:r>
            <a:br>
              <a:rPr lang="ru-RU" dirty="0" smtClean="0"/>
            </a:br>
            <a:r>
              <a:rPr lang="ru-RU" dirty="0" smtClean="0"/>
              <a:t> Кто сказал: «Он маловато крови проливал»? </a:t>
            </a:r>
            <a:br>
              <a:rPr lang="ru-RU" dirty="0" smtClean="0"/>
            </a:br>
            <a:r>
              <a:rPr lang="ru-RU" dirty="0" smtClean="0"/>
              <a:t>Я в свидетели зову химиков-друзей, </a:t>
            </a:r>
            <a:br>
              <a:rPr lang="ru-RU" dirty="0" smtClean="0"/>
            </a:br>
            <a:r>
              <a:rPr lang="ru-RU" dirty="0" smtClean="0"/>
              <a:t>Тех, кто смело бил врага до последних дней, </a:t>
            </a:r>
            <a:br>
              <a:rPr lang="ru-RU" dirty="0" smtClean="0"/>
            </a:br>
            <a:r>
              <a:rPr lang="ru-RU" dirty="0" smtClean="0"/>
              <a:t>Тех, кто с армией родной шёл в одном строю, </a:t>
            </a:r>
            <a:br>
              <a:rPr lang="ru-RU" dirty="0" smtClean="0"/>
            </a:br>
            <a:r>
              <a:rPr lang="ru-RU" dirty="0" smtClean="0"/>
              <a:t>Тех, кто грудью защитил Родину мою. </a:t>
            </a:r>
            <a:br>
              <a:rPr lang="ru-RU" dirty="0" smtClean="0"/>
            </a:br>
            <a:r>
              <a:rPr lang="ru-RU" dirty="0" smtClean="0"/>
              <a:t>Сколько пройдено дорог, фронтовых путей, </a:t>
            </a:r>
            <a:br>
              <a:rPr lang="ru-RU" dirty="0" smtClean="0"/>
            </a:br>
            <a:r>
              <a:rPr lang="ru-RU" dirty="0" smtClean="0"/>
              <a:t>Сколько полегло на них молодых парней... </a:t>
            </a:r>
            <a:br>
              <a:rPr lang="ru-RU" dirty="0" smtClean="0"/>
            </a:br>
            <a:r>
              <a:rPr lang="ru-RU" dirty="0" smtClean="0"/>
              <a:t>Не померкнет никогда память о войне. </a:t>
            </a:r>
            <a:br>
              <a:rPr lang="ru-RU" dirty="0" smtClean="0"/>
            </a:br>
            <a:r>
              <a:rPr lang="ru-RU" dirty="0" smtClean="0"/>
              <a:t>Слава химикам живым! </a:t>
            </a:r>
            <a:br>
              <a:rPr lang="ru-RU" dirty="0" smtClean="0"/>
            </a:br>
            <a:r>
              <a:rPr lang="ru-RU" dirty="0" smtClean="0"/>
              <a:t>Павшим — честь вдвойне!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</a:t>
            </a:r>
            <a:r>
              <a:rPr lang="ru-RU" i="1" dirty="0" smtClean="0"/>
              <a:t>3. И. Барсуков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04800"/>
            <a:ext cx="8229600" cy="9144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Война потребовала грандиозных количеств стратегического сырья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39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324600" cy="457200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Боевые задания для фронта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295400"/>
            <a:ext cx="8001000" cy="4572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	А.А. Бочвар создал легкий сплав для танковых и авиационных моторов, при этом экономилось 20% алюминия. 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	Г.В. Акимов создал сплав – хромансиль, который повысил скорость боевых самолётов.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	И.И. Китайгородский создал бронестекло, которого использовали в кабинах штурмовика Ил-2.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	Н.Н. Семёнов и Ю.Б. Харитон разработали технологию порохов и взрывчатых веществ – авиабомб.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	Ю.Г. Мамедалиев разработал способ получения тротила.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6934200" cy="4572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Химики и военная медицина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905000"/>
            <a:ext cx="7086600" cy="24384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	А.В. Палладин синтезировал викасол – эффективное средство при кровотечениях.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	М.Ф. Шостакович создал бальзам, используемый в хирургии.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	М.М. Ильин создал бальзам от обморожений, ожогов, ран.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4339" name="Picture 3" descr="C:\Documents and Settings\Лейсира\Рабочий стол\iсолда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876800"/>
            <a:ext cx="1905000" cy="1295400"/>
          </a:xfrm>
          <a:prstGeom prst="rect">
            <a:avLst/>
          </a:prstGeom>
          <a:noFill/>
        </p:spPr>
      </p:pic>
      <p:pic>
        <p:nvPicPr>
          <p:cNvPr id="14340" name="Picture 4" descr="C:\Documents and Settings\Лейсира\Рабочий стол\iранены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4876800"/>
            <a:ext cx="1900237" cy="1295400"/>
          </a:xfrm>
          <a:prstGeom prst="rect">
            <a:avLst/>
          </a:prstGeom>
          <a:noFill/>
        </p:spPr>
      </p:pic>
      <p:pic>
        <p:nvPicPr>
          <p:cNvPr id="14341" name="Picture 5" descr="C:\Documents and Settings\Лейсира\Рабочий стол\iепкевк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4419600"/>
            <a:ext cx="19812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086600" cy="4876800"/>
          </a:xfrm>
        </p:spPr>
        <p:txBody>
          <a:bodyPr/>
          <a:lstStyle/>
          <a:p>
            <a:r>
              <a:rPr lang="ru-RU" sz="2400" dirty="0" smtClean="0"/>
              <a:t>	За выдающиеся научные работы и исследования, выполненные в суровые годы войны, многие химики были удостоены </a:t>
            </a:r>
            <a:r>
              <a:rPr lang="ru-RU" sz="2400" dirty="0" smtClean="0">
                <a:solidFill>
                  <a:srgbClr val="FF0000"/>
                </a:solidFill>
              </a:rPr>
              <a:t>звания лауреатов государственных премий: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	- Николай Дмитриевич Зелинский, 		- Александр Ермингельдович Арбузов, 	- Александр Евграфович Фаворский, 	- Александр Николаевич Несмеянов, 	- Александр Евгеньевич Ферсман и другие.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+mn-lt"/>
            </a:endParaRPr>
          </a:p>
        </p:txBody>
      </p:sp>
      <p:pic>
        <p:nvPicPr>
          <p:cNvPr id="15362" name="Picture 2" descr="C:\Documents and Settings\Лейсира\Рабочий стол\Арбуз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4953000"/>
            <a:ext cx="1247776" cy="1543050"/>
          </a:xfrm>
          <a:prstGeom prst="rect">
            <a:avLst/>
          </a:prstGeom>
          <a:noFill/>
        </p:spPr>
      </p:pic>
      <p:pic>
        <p:nvPicPr>
          <p:cNvPr id="15363" name="Picture 3" descr="C:\Documents and Settings\Лейсира\Рабочий стол\Ферсма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953000"/>
            <a:ext cx="1219200" cy="1543050"/>
          </a:xfrm>
          <a:prstGeom prst="rect">
            <a:avLst/>
          </a:prstGeom>
          <a:noFill/>
        </p:spPr>
      </p:pic>
      <p:pic>
        <p:nvPicPr>
          <p:cNvPr id="15364" name="Picture 4" descr="C:\Documents and Settings\Лейсира\Рабочий стол\Зелински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953000"/>
            <a:ext cx="1247775" cy="1543050"/>
          </a:xfrm>
          <a:prstGeom prst="rect">
            <a:avLst/>
          </a:prstGeom>
          <a:noFill/>
        </p:spPr>
      </p:pic>
      <p:pic>
        <p:nvPicPr>
          <p:cNvPr id="15365" name="Picture 5" descr="C:\Documents and Settings\Лейсира\Рабочий стол\Фаворски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4953000"/>
            <a:ext cx="1238250" cy="1524000"/>
          </a:xfrm>
          <a:prstGeom prst="rect">
            <a:avLst/>
          </a:prstGeom>
          <a:noFill/>
        </p:spPr>
      </p:pic>
      <p:pic>
        <p:nvPicPr>
          <p:cNvPr id="15366" name="Picture 6" descr="C:\Documents and Settings\Лейсира\Рабочий стол\Несмиянов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4953000"/>
            <a:ext cx="1238250" cy="15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086600" cy="10668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Открытия в области химических препаратов 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2209800"/>
            <a:ext cx="7086600" cy="4114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	Н.Н. Мельников организовал производство дуста ( в 1941 году выпускали по 90 т в месяц).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	Создан препарат – этилмеркурфосфат – антисептик     ( защитил деревянные самолёты от разрушения микроорганизмами).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362" name="Picture 2" descr="C:\Documents and Settings\Лейсира\Рабочий стол\дар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495800"/>
            <a:ext cx="28956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086600" cy="4343400"/>
          </a:xfrm>
        </p:spPr>
        <p:txBody>
          <a:bodyPr/>
          <a:lstStyle/>
          <a:p>
            <a:pPr algn="just"/>
            <a:r>
              <a:rPr lang="ru-RU" sz="1600" dirty="0" smtClean="0"/>
              <a:t>	</a:t>
            </a:r>
            <a:r>
              <a:rPr lang="ru-RU" sz="2400" dirty="0" smtClean="0">
                <a:solidFill>
                  <a:srgbClr val="FF0000"/>
                </a:solidFill>
              </a:rPr>
              <a:t>Пять </a:t>
            </a:r>
            <a:r>
              <a:rPr lang="ru-RU" sz="2400" dirty="0" smtClean="0">
                <a:solidFill>
                  <a:srgbClr val="FF0000"/>
                </a:solidFill>
              </a:rPr>
              <a:t>лет над планетой бушевала война, в ходе которой было убито 55 млн. и ранено более 9 млн. человек. Она закончилась 9 мая 1945 г. благодаря победе советского народа над гитлеровской Германией. Эта победа означала спасение человечества от фашизма. Она избавила народы от порабощения и уни­чтожения. Оставшиеся в живых должны пом­нить, а их внуки и потомки — знать, какой ценой она </a:t>
            </a:r>
            <a:r>
              <a:rPr lang="ru-RU" sz="2400" dirty="0" smtClean="0">
                <a:solidFill>
                  <a:srgbClr val="FF0000"/>
                </a:solidFill>
              </a:rPr>
              <a:t>была завоёвана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6386" name="Picture 2" descr="C:\Documents and Settings\Лейсира\Рабочий стол\лен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648200"/>
            <a:ext cx="1371600" cy="1905000"/>
          </a:xfrm>
          <a:prstGeom prst="rect">
            <a:avLst/>
          </a:prstGeom>
          <a:noFill/>
        </p:spPr>
      </p:pic>
      <p:pic>
        <p:nvPicPr>
          <p:cNvPr id="16387" name="Picture 3" descr="C:\Documents and Settings\Лейсира\Рабочий стол\ленин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800600"/>
            <a:ext cx="1524000" cy="1695450"/>
          </a:xfrm>
          <a:prstGeom prst="rect">
            <a:avLst/>
          </a:prstGeom>
          <a:noFill/>
        </p:spPr>
      </p:pic>
      <p:pic>
        <p:nvPicPr>
          <p:cNvPr id="16388" name="Picture 4" descr="C:\Documents and Settings\Лейсира\Рабочий стол\ленин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724400"/>
            <a:ext cx="1428750" cy="1847850"/>
          </a:xfrm>
          <a:prstGeom prst="rect">
            <a:avLst/>
          </a:prstGeom>
          <a:noFill/>
        </p:spPr>
      </p:pic>
      <p:pic>
        <p:nvPicPr>
          <p:cNvPr id="16389" name="Picture 5" descr="C:\Documents and Settings\Лейсира\Рабочий стол\ленин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4876800"/>
            <a:ext cx="1371600" cy="1657350"/>
          </a:xfrm>
          <a:prstGeom prst="rect">
            <a:avLst/>
          </a:prstGeom>
          <a:noFill/>
        </p:spPr>
      </p:pic>
      <p:pic>
        <p:nvPicPr>
          <p:cNvPr id="16390" name="Picture 6" descr="C:\Documents and Settings\Лейсира\Рабочий стол\ленин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4724400"/>
            <a:ext cx="12954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086600" cy="4419600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У каждого была своя война,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Свой путь вперёд,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Свои участки боя,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И каждый был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Во всём самим собою,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И только цель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У всех была одна!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                                           </a:t>
            </a:r>
            <a:r>
              <a:rPr lang="ru-RU" sz="3200" i="1" dirty="0" smtClean="0">
                <a:solidFill>
                  <a:schemeClr val="bg1"/>
                </a:solidFill>
              </a:rPr>
              <a:t>М</a:t>
            </a:r>
            <a:r>
              <a:rPr lang="ru-RU" sz="3200" i="1" dirty="0" smtClean="0">
                <a:solidFill>
                  <a:schemeClr val="bg1"/>
                </a:solidFill>
              </a:rPr>
              <a:t>. Алигер                </a:t>
            </a:r>
            <a:r>
              <a:rPr lang="ru-RU" sz="3200" i="1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7410" name="Picture 2" descr="C:\Documents and Settings\Лейсира\Рабочий стол\Салю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1"/>
            <a:ext cx="72390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151</TotalTime>
  <Words>42</Words>
  <PresentationFormat>Экран (4:3)</PresentationFormat>
  <Paragraphs>30</Paragraphs>
  <Slides>10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Апекс</vt:lpstr>
      <vt:lpstr>Пакет</vt:lpstr>
      <vt:lpstr>«ХИМИКИ НА ЗАЩИТЕ РОДИНЫ»</vt:lpstr>
      <vt:lpstr> </vt:lpstr>
      <vt:lpstr>Война потребовала грандиозных количеств стратегического сырья</vt:lpstr>
      <vt:lpstr>Боевые задания для фронта</vt:lpstr>
      <vt:lpstr>Химики и военная медицина</vt:lpstr>
      <vt:lpstr> За выдающиеся научные работы и исследования, выполненные в суровые годы войны, многие химики были удостоены звания лауреатов государственных премий:    - Николай Дмитриевич Зелинский,   - Александр Ермингельдович Арбузов,  - Александр Евграфович Фаворский,  - Александр Николаевич Несмеянов,  - Александр Евгеньевич Ферсман и другие. </vt:lpstr>
      <vt:lpstr>Открытия в области химических препаратов </vt:lpstr>
      <vt:lpstr> Пять лет над планетой бушевала война, в ходе которой было убито 55 млн. и ранено более 9 млн. человек. Она закончилась 9 мая 1945 г. благодаря победе советского народа над гитлеровской Германией. Эта победа означала спасение человечества от фашизма. Она избавила народы от порабощения и уни­чтожения. Оставшиеся в живых должны пом­нить, а их внуки и потомки — знать, какой ценой она была завоёвана. </vt:lpstr>
      <vt:lpstr>У каждого была своя война, Свой путь вперёд, Свои участки боя, И каждый был Во всём самим собою, И только цель У всех была одна!                                            М. Алигер                 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«ХИМИКИ НА ЗАЩИТЕ РОДИНЫ»</dc:title>
  <cp:lastModifiedBy>Лейсира</cp:lastModifiedBy>
  <cp:revision>25</cp:revision>
  <dcterms:modified xsi:type="dcterms:W3CDTF">2010-04-13T22:09:59Z</dcterms:modified>
</cp:coreProperties>
</file>