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0"/>
  </p:notesMasterIdLst>
  <p:handoutMasterIdLst>
    <p:handoutMasterId r:id="rId21"/>
  </p:handoutMasterIdLst>
  <p:sldIdLst>
    <p:sldId id="264" r:id="rId2"/>
    <p:sldId id="260" r:id="rId3"/>
    <p:sldId id="263" r:id="rId4"/>
    <p:sldId id="261" r:id="rId5"/>
    <p:sldId id="262" r:id="rId6"/>
    <p:sldId id="265" r:id="rId7"/>
    <p:sldId id="266" r:id="rId8"/>
    <p:sldId id="269" r:id="rId9"/>
    <p:sldId id="267" r:id="rId10"/>
    <p:sldId id="271" r:id="rId11"/>
    <p:sldId id="275" r:id="rId12"/>
    <p:sldId id="272" r:id="rId13"/>
    <p:sldId id="273" r:id="rId14"/>
    <p:sldId id="276" r:id="rId15"/>
    <p:sldId id="278" r:id="rId16"/>
    <p:sldId id="279" r:id="rId17"/>
    <p:sldId id="270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>
      <p:cViewPr varScale="1">
        <p:scale>
          <a:sx n="48" d="100"/>
          <a:sy n="48" d="100"/>
        </p:scale>
        <p:origin x="-1138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683C83-55F5-4A2B-94BE-350A9BF6221B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2712D4-3086-4594-AA38-0C0F307CC2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425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04BD56-4791-4819-8EFB-8B5FE3FF2219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65C1D9-7FE0-4633-807A-80635F51A3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731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5C1D9-7FE0-4633-807A-80635F51A323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A90BE64-C1AB-4854-808A-CF7C876EB144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6A161AD-DB48-4F01-91C5-293169C69B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90BE64-C1AB-4854-808A-CF7C876EB144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A161AD-DB48-4F01-91C5-293169C69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90BE64-C1AB-4854-808A-CF7C876EB144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A161AD-DB48-4F01-91C5-293169C69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90BE64-C1AB-4854-808A-CF7C876EB144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A161AD-DB48-4F01-91C5-293169C69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A90BE64-C1AB-4854-808A-CF7C876EB144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6A161AD-DB48-4F01-91C5-293169C69B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90BE64-C1AB-4854-808A-CF7C876EB144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6A161AD-DB48-4F01-91C5-293169C69B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90BE64-C1AB-4854-808A-CF7C876EB144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6A161AD-DB48-4F01-91C5-293169C69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90BE64-C1AB-4854-808A-CF7C876EB144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A161AD-DB48-4F01-91C5-293169C69B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90BE64-C1AB-4854-808A-CF7C876EB144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A161AD-DB48-4F01-91C5-293169C69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A90BE64-C1AB-4854-808A-CF7C876EB144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6A161AD-DB48-4F01-91C5-293169C69B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A90BE64-C1AB-4854-808A-CF7C876EB144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6A161AD-DB48-4F01-91C5-293169C69B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CA90BE64-C1AB-4854-808A-CF7C876EB144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6A161AD-DB48-4F01-91C5-293169C69B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27.wmf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22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tags" Target="../tags/tag8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Relationship Id="rId9" Type="http://schemas.openxmlformats.org/officeDocument/2006/relationships/image" Target="../media/image2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04664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5400" b="1" smtClean="0">
              <a:solidFill>
                <a:srgbClr val="FFFF00"/>
              </a:solidFill>
            </a:endParaRPr>
          </a:p>
          <a:p>
            <a:pPr algn="ctr"/>
            <a:r>
              <a:rPr lang="ru-RU" sz="5400" b="1" smtClean="0">
                <a:solidFill>
                  <a:srgbClr val="FFFF00"/>
                </a:solidFill>
              </a:rPr>
              <a:t>ПРОЕКТНАЯ </a:t>
            </a:r>
            <a:r>
              <a:rPr lang="ru-RU" sz="5400" b="1" dirty="0" smtClean="0">
                <a:solidFill>
                  <a:srgbClr val="FFFF00"/>
                </a:solidFill>
              </a:rPr>
              <a:t>ДЕЯТЕЛЬНОСТЬ</a:t>
            </a:r>
          </a:p>
          <a:p>
            <a:pPr algn="ctr"/>
            <a:r>
              <a:rPr lang="ru-RU" sz="5400" b="1" dirty="0" smtClean="0">
                <a:solidFill>
                  <a:srgbClr val="FFFF00"/>
                </a:solidFill>
              </a:rPr>
              <a:t> В ГРУППЕ «ЗВЁЗДОЧКА»</a:t>
            </a:r>
            <a:br>
              <a:rPr lang="ru-RU" sz="5400" b="1" dirty="0" smtClean="0">
                <a:solidFill>
                  <a:srgbClr val="FFFF00"/>
                </a:solidFill>
              </a:rPr>
            </a:br>
            <a:r>
              <a:rPr lang="ru-RU" sz="5400" b="1" dirty="0" smtClean="0">
                <a:solidFill>
                  <a:srgbClr val="FFFF00"/>
                </a:solidFill>
              </a:rPr>
              <a:t>«</a:t>
            </a:r>
            <a:r>
              <a:rPr lang="ru-RU" sz="4000" b="1" dirty="0" smtClean="0">
                <a:solidFill>
                  <a:srgbClr val="FFFF00"/>
                </a:solidFill>
              </a:rPr>
              <a:t>МАСЛЕНИЦА-БЛИНОЕДКА»</a:t>
            </a:r>
            <a:endParaRPr lang="ru-RU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 advTm="10046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928934"/>
            <a:ext cx="6929486" cy="1000132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l"/>
            <a:r>
              <a:rPr lang="ru-RU" sz="4900" b="1" i="1" dirty="0" smtClean="0">
                <a:ln/>
                <a:solidFill>
                  <a:schemeClr val="accent3"/>
                </a:solidFill>
                <a:effectLst/>
              </a:rPr>
              <a:t>        </a:t>
            </a:r>
            <a:r>
              <a:rPr lang="ru-RU" sz="49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СРЕДА -  « ЛАКОМКА» </a:t>
            </a:r>
            <a:r>
              <a:rPr lang="ru-RU" sz="4900" b="1" dirty="0" smtClean="0">
                <a:ln/>
                <a:solidFill>
                  <a:schemeClr val="accent3"/>
                </a:solidFill>
                <a:effectLst/>
              </a:rPr>
              <a:t/>
            </a:r>
            <a:br>
              <a:rPr lang="ru-RU" sz="4900" b="1" dirty="0" smtClean="0">
                <a:ln/>
                <a:solidFill>
                  <a:schemeClr val="accent3"/>
                </a:solidFill>
                <a:effectLst/>
              </a:rPr>
            </a:br>
            <a:r>
              <a:rPr lang="ru-RU" sz="4000" b="1" dirty="0" smtClean="0">
                <a:ln/>
                <a:solidFill>
                  <a:schemeClr val="accent3"/>
                </a:solidFill>
                <a:effectLst/>
              </a:rPr>
              <a:t/>
            </a:r>
            <a:br>
              <a:rPr lang="ru-RU" sz="4000" b="1" dirty="0" smtClean="0">
                <a:ln/>
                <a:solidFill>
                  <a:schemeClr val="accent3"/>
                </a:solidFill>
                <a:effectLst/>
              </a:rPr>
            </a:br>
            <a:r>
              <a:rPr lang="ru-RU" sz="2200" b="1" dirty="0" smtClean="0">
                <a:ln/>
                <a:solidFill>
                  <a:schemeClr val="accent3"/>
                </a:solidFill>
                <a:effectLst/>
              </a:rPr>
              <a:t>Цель: продолжать знакомить с традициями русского праздника, совершенствовать навыки художественного творчества, через непосредственно – образовательную деятельность Художественное творчество ( Лепка) « Испечён блинчики</a:t>
            </a:r>
            <a:br>
              <a:rPr lang="ru-RU" sz="2200" b="1" dirty="0" smtClean="0">
                <a:ln/>
                <a:solidFill>
                  <a:schemeClr val="accent3"/>
                </a:solidFill>
                <a:effectLst/>
              </a:rPr>
            </a:br>
            <a:r>
              <a:rPr lang="ru-RU" sz="2200" b="1" dirty="0" smtClean="0">
                <a:ln/>
                <a:solidFill>
                  <a:schemeClr val="accent3"/>
                </a:solidFill>
                <a:effectLst/>
              </a:rPr>
              <a:t/>
            </a:r>
            <a:br>
              <a:rPr lang="ru-RU" sz="2200" b="1" dirty="0" smtClean="0">
                <a:ln/>
                <a:solidFill>
                  <a:schemeClr val="accent3"/>
                </a:solidFill>
                <a:effectLst/>
              </a:rPr>
            </a:br>
            <a:endParaRPr lang="ru-RU" sz="2200" b="1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4" name="Содержимое 3" descr="Рисунок1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00826" y="214290"/>
            <a:ext cx="2318182" cy="2318182"/>
          </a:xfrm>
        </p:spPr>
      </p:pic>
      <p:pic>
        <p:nvPicPr>
          <p:cNvPr id="5" name="Рисунок 4" descr="лепка 0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364" r="-1961"/>
          <a:stretch>
            <a:fillRect/>
          </a:stretch>
        </p:blipFill>
        <p:spPr>
          <a:xfrm>
            <a:off x="5072066" y="3357562"/>
            <a:ext cx="3714776" cy="3071834"/>
          </a:xfrm>
          <a:prstGeom prst="roundRect">
            <a:avLst/>
          </a:prstGeom>
        </p:spPr>
      </p:pic>
      <p:pic>
        <p:nvPicPr>
          <p:cNvPr id="7" name="Рисунок 6" descr="знакомися 1.JPG"/>
          <p:cNvPicPr>
            <a:picLocks noChangeAspect="1"/>
          </p:cNvPicPr>
          <p:nvPr/>
        </p:nvPicPr>
        <p:blipFill>
          <a:blip r:embed="rId5" cstate="print"/>
          <a:srcRect l="14895" t="32432" r="-2128"/>
          <a:stretch>
            <a:fillRect/>
          </a:stretch>
        </p:blipFill>
        <p:spPr>
          <a:xfrm>
            <a:off x="571472" y="3357562"/>
            <a:ext cx="3357586" cy="3214710"/>
          </a:xfrm>
          <a:prstGeom prst="roundRect">
            <a:avLst/>
          </a:prstGeom>
        </p:spPr>
      </p:pic>
    </p:spTree>
    <p:custDataLst>
      <p:tags r:id="rId1"/>
    </p:custDataLst>
  </p:cSld>
  <p:clrMapOvr>
    <a:masterClrMapping/>
  </p:clrMapOvr>
  <p:transition spd="slow" advTm="8736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3717032"/>
            <a:ext cx="4637427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800" b="1" dirty="0" smtClean="0">
                <a:ln/>
                <a:solidFill>
                  <a:schemeClr val="accent3"/>
                </a:solidFill>
              </a:rPr>
              <a:t>Как на масленой недели</a:t>
            </a:r>
          </a:p>
          <a:p>
            <a:r>
              <a:rPr lang="ru-RU" sz="2800" b="1" dirty="0" smtClean="0">
                <a:ln/>
                <a:solidFill>
                  <a:schemeClr val="accent3"/>
                </a:solidFill>
              </a:rPr>
              <a:t>Из печи блины летели!</a:t>
            </a:r>
          </a:p>
          <a:p>
            <a:r>
              <a:rPr lang="ru-RU" sz="2800" b="1" dirty="0" smtClean="0">
                <a:ln/>
                <a:solidFill>
                  <a:schemeClr val="accent3"/>
                </a:solidFill>
              </a:rPr>
              <a:t>С пылу, с жару, из печи,</a:t>
            </a:r>
          </a:p>
          <a:p>
            <a:r>
              <a:rPr lang="ru-RU" sz="2800" b="1" dirty="0" smtClean="0">
                <a:ln/>
                <a:solidFill>
                  <a:schemeClr val="accent3"/>
                </a:solidFill>
              </a:rPr>
              <a:t>Все румяны, горячи!</a:t>
            </a:r>
            <a:endParaRPr lang="ru-RU" sz="28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6" name="Рисунок 5" descr="лепка 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96" y="214290"/>
            <a:ext cx="4357718" cy="2786082"/>
          </a:xfrm>
          <a:prstGeom prst="snip2SameRect">
            <a:avLst/>
          </a:prstGeom>
        </p:spPr>
      </p:pic>
      <p:pic>
        <p:nvPicPr>
          <p:cNvPr id="8" name="Рисунок 7" descr="лепка 3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61" r="10526"/>
          <a:stretch>
            <a:fillRect/>
          </a:stretch>
        </p:blipFill>
        <p:spPr>
          <a:xfrm>
            <a:off x="4572000" y="3000372"/>
            <a:ext cx="4357718" cy="3571900"/>
          </a:xfrm>
          <a:prstGeom prst="snip2SameRect">
            <a:avLst/>
          </a:prstGeom>
        </p:spPr>
      </p:pic>
      <p:pic>
        <p:nvPicPr>
          <p:cNvPr id="7" name="Рисунок 6" descr="Рисунок1.wm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8" y="0"/>
            <a:ext cx="2362200" cy="230026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25318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644008" y="1268760"/>
            <a:ext cx="4320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Ну-ка, съешь блина,</a:t>
            </a:r>
            <a:br>
              <a:rPr lang="ru-RU" sz="2800" b="1" dirty="0" smtClean="0">
                <a:solidFill>
                  <a:srgbClr val="FFFF00"/>
                </a:solidFill>
              </a:rPr>
            </a:br>
            <a:r>
              <a:rPr lang="ru-RU" sz="2800" b="1" dirty="0" smtClean="0">
                <a:solidFill>
                  <a:srgbClr val="FFFF00"/>
                </a:solidFill>
              </a:rPr>
              <a:t>Чтоб пришла весна!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31748" name="Picture 4" descr="D:\Documents and Settings\Ваня\Local Settings\Temporary Internet Files\Content.IE5\ZSPHZQL4\MC900412834[1].wm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52" y="4071942"/>
            <a:ext cx="2580822" cy="2286016"/>
          </a:xfrm>
          <a:prstGeom prst="rect">
            <a:avLst/>
          </a:prstGeom>
          <a:noFill/>
        </p:spPr>
      </p:pic>
      <p:pic>
        <p:nvPicPr>
          <p:cNvPr id="6" name="Рисунок 5" descr="посиделки с родителями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357166"/>
            <a:ext cx="4143404" cy="3643338"/>
          </a:xfrm>
          <a:prstGeom prst="snip2SameRect">
            <a:avLst/>
          </a:prstGeom>
        </p:spPr>
      </p:pic>
      <p:pic>
        <p:nvPicPr>
          <p:cNvPr id="7" name="Рисунок 6" descr="блинчики едим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876" y="2857496"/>
            <a:ext cx="3786214" cy="3571900"/>
          </a:xfrm>
          <a:prstGeom prst="snip2SameRect">
            <a:avLst/>
          </a:prstGeom>
        </p:spPr>
      </p:pic>
    </p:spTree>
    <p:custDataLst>
      <p:tags r:id="rId1"/>
    </p:custDataLst>
  </p:cSld>
  <p:clrMapOvr>
    <a:masterClrMapping/>
  </p:clrMapOvr>
  <p:transition spd="slow" advTm="18689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714876" y="3143248"/>
            <a:ext cx="41434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Праздники славянские,</a:t>
            </a:r>
            <a:br>
              <a:rPr lang="ru-RU" sz="2800" b="1" dirty="0" smtClean="0">
                <a:solidFill>
                  <a:srgbClr val="FFFF00"/>
                </a:solidFill>
              </a:rPr>
            </a:br>
            <a:r>
              <a:rPr lang="ru-RU" sz="2800" b="1" dirty="0" smtClean="0">
                <a:solidFill>
                  <a:srgbClr val="FFFF00"/>
                </a:solidFill>
              </a:rPr>
              <a:t>Радость в каждый дом!</a:t>
            </a:r>
            <a:br>
              <a:rPr lang="ru-RU" sz="2800" b="1" dirty="0" smtClean="0">
                <a:solidFill>
                  <a:srgbClr val="FFFF00"/>
                </a:solidFill>
              </a:rPr>
            </a:br>
            <a:r>
              <a:rPr lang="ru-RU" sz="2800" b="1" dirty="0" smtClean="0">
                <a:solidFill>
                  <a:srgbClr val="FFFF00"/>
                </a:solidFill>
              </a:rPr>
              <a:t>С песнями и плясками</a:t>
            </a:r>
            <a:br>
              <a:rPr lang="ru-RU" sz="2800" b="1" dirty="0" smtClean="0">
                <a:solidFill>
                  <a:srgbClr val="FFFF00"/>
                </a:solidFill>
              </a:rPr>
            </a:br>
            <a:r>
              <a:rPr lang="ru-RU" sz="2800" b="1" dirty="0" smtClean="0">
                <a:solidFill>
                  <a:srgbClr val="FFFF00"/>
                </a:solidFill>
              </a:rPr>
              <a:t>Мы в весну войдем. . .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0034" y="357166"/>
            <a:ext cx="8429684" cy="2857520"/>
          </a:xfrm>
          <a:ln w="9525"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algn="l"/>
            <a:r>
              <a:rPr lang="ru-RU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ЧЕТВЕРГ – « РАЗГУЛЯЙ»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ЦЕЛЬ:  продолжать знакомить детей с русской культурой праздника Масленица, учить понимать народные </a:t>
            </a:r>
            <a:r>
              <a:rPr lang="ru-RU" sz="2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потешки</a:t>
            </a:r>
            <a:r>
              <a:rPr lang="ru-RU" sz="2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,  </a:t>
            </a:r>
            <a:r>
              <a:rPr lang="ru-RU" sz="2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заклички</a:t>
            </a:r>
            <a:r>
              <a:rPr lang="ru-RU" sz="2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, развивать интерес к празднику, воспитывать любовь к культуре и обычаям русского  народа.</a:t>
            </a:r>
            <a:br>
              <a:rPr lang="ru-RU" sz="2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sz="2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                                                                 </a:t>
            </a:r>
            <a:br>
              <a:rPr lang="ru-RU" sz="2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endParaRPr lang="ru-RU" sz="2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Рисунок 3" descr="танцуем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18" t="2128" r="16364"/>
          <a:stretch>
            <a:fillRect/>
          </a:stretch>
        </p:blipFill>
        <p:spPr>
          <a:xfrm>
            <a:off x="428596" y="3000372"/>
            <a:ext cx="3500462" cy="342902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10077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анцуем 3.JPG"/>
          <p:cNvPicPr>
            <a:picLocks noChangeAspect="1"/>
          </p:cNvPicPr>
          <p:nvPr/>
        </p:nvPicPr>
        <p:blipFill>
          <a:blip r:embed="rId3" cstate="print"/>
          <a:srcRect l="24383" r="28086"/>
          <a:stretch>
            <a:fillRect/>
          </a:stretch>
        </p:blipFill>
        <p:spPr>
          <a:xfrm>
            <a:off x="571472" y="500042"/>
            <a:ext cx="3071834" cy="2571768"/>
          </a:xfrm>
          <a:prstGeom prst="snip2SameRect">
            <a:avLst/>
          </a:prstGeom>
        </p:spPr>
      </p:pic>
      <p:pic>
        <p:nvPicPr>
          <p:cNvPr id="3" name="Рисунок 2" descr="луч 4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8571"/>
          <a:stretch>
            <a:fillRect/>
          </a:stretch>
        </p:blipFill>
        <p:spPr>
          <a:xfrm>
            <a:off x="4929190" y="357166"/>
            <a:ext cx="3643338" cy="2643206"/>
          </a:xfrm>
          <a:prstGeom prst="snip2SameRect">
            <a:avLst/>
          </a:prstGeom>
        </p:spPr>
      </p:pic>
      <p:pic>
        <p:nvPicPr>
          <p:cNvPr id="4" name="Рисунок 3" descr="луч 2.JPG"/>
          <p:cNvPicPr>
            <a:picLocks noChangeAspect="1"/>
          </p:cNvPicPr>
          <p:nvPr/>
        </p:nvPicPr>
        <p:blipFill>
          <a:blip r:embed="rId5" cstate="print"/>
          <a:srcRect l="31818"/>
          <a:stretch>
            <a:fillRect/>
          </a:stretch>
        </p:blipFill>
        <p:spPr>
          <a:xfrm>
            <a:off x="285720" y="3571876"/>
            <a:ext cx="3357586" cy="3000348"/>
          </a:xfrm>
          <a:prstGeom prst="snip2Same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29190" y="3643314"/>
            <a:ext cx="37147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C000"/>
                </a:solidFill>
              </a:rPr>
              <a:t>Солнце -  солнышко</a:t>
            </a:r>
          </a:p>
          <a:p>
            <a:r>
              <a:rPr lang="ru-RU" sz="2400" b="1" i="1" dirty="0" smtClean="0">
                <a:solidFill>
                  <a:srgbClr val="FFC000"/>
                </a:solidFill>
              </a:rPr>
              <a:t>Ты пораньше взойди,</a:t>
            </a:r>
          </a:p>
          <a:p>
            <a:r>
              <a:rPr lang="ru-RU" sz="2400" b="1" i="1" dirty="0" smtClean="0">
                <a:solidFill>
                  <a:srgbClr val="FFC000"/>
                </a:solidFill>
              </a:rPr>
              <a:t>Нас пораньше разбуди:</a:t>
            </a:r>
          </a:p>
          <a:p>
            <a:r>
              <a:rPr lang="ru-RU" sz="2400" b="1" i="1" dirty="0" smtClean="0">
                <a:solidFill>
                  <a:srgbClr val="FFC000"/>
                </a:solidFill>
              </a:rPr>
              <a:t>Нам в сад бежать,</a:t>
            </a:r>
          </a:p>
          <a:p>
            <a:r>
              <a:rPr lang="ru-RU" sz="2400" b="1" i="1" dirty="0" smtClean="0">
                <a:solidFill>
                  <a:srgbClr val="FFC000"/>
                </a:solidFill>
              </a:rPr>
              <a:t>Нам весну встречать!</a:t>
            </a:r>
            <a:endParaRPr lang="ru-RU" sz="2400" b="1" i="1" dirty="0">
              <a:solidFill>
                <a:srgbClr val="FFC000"/>
              </a:solidFill>
            </a:endParaRPr>
          </a:p>
        </p:txBody>
      </p:sp>
      <p:pic>
        <p:nvPicPr>
          <p:cNvPr id="7" name="Рисунок 6" descr="Рисунок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8926" y="857232"/>
            <a:ext cx="2802165" cy="373085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32775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928826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ПЯТНИЦА – « ПОСИДЕЛКИ»</a:t>
            </a:r>
            <a:r>
              <a:rPr lang="ru-RU" b="1" dirty="0" smtClean="0">
                <a:ln/>
                <a:solidFill>
                  <a:schemeClr val="accent3"/>
                </a:solidFill>
                <a:effectLst/>
              </a:rPr>
              <a:t/>
            </a:r>
            <a:br>
              <a:rPr lang="ru-RU" b="1" dirty="0" smtClean="0">
                <a:ln/>
                <a:solidFill>
                  <a:schemeClr val="accent3"/>
                </a:solidFill>
                <a:effectLst/>
              </a:rPr>
            </a:br>
            <a:r>
              <a:rPr lang="ru-RU" sz="2200" b="1" dirty="0" smtClean="0">
                <a:ln/>
                <a:solidFill>
                  <a:schemeClr val="accent3"/>
                </a:solidFill>
                <a:effectLst/>
              </a:rPr>
              <a:t>Цель: закрепить знания о русском празднике Масленица, развивать интерес к русской культуре и обычаям,  воспитывать дружеские  взаимоотношения, любовь к Родной стране.</a:t>
            </a:r>
            <a:br>
              <a:rPr lang="ru-RU" sz="2200" b="1" dirty="0" smtClean="0">
                <a:ln/>
                <a:solidFill>
                  <a:schemeClr val="accent3"/>
                </a:solidFill>
                <a:effectLst/>
              </a:rPr>
            </a:br>
            <a:endParaRPr lang="ru-RU" sz="2200" b="1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3" name="Рисунок 2" descr="танцы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438" y="2500306"/>
            <a:ext cx="3786214" cy="3857652"/>
          </a:xfrm>
          <a:prstGeom prst="roundRect">
            <a:avLst/>
          </a:prstGeom>
        </p:spPr>
      </p:pic>
      <p:pic>
        <p:nvPicPr>
          <p:cNvPr id="4" name="Рисунок 3" descr="горит масляна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4" y="2571744"/>
            <a:ext cx="3571900" cy="3819912"/>
          </a:xfrm>
          <a:prstGeom prst="roundRect">
            <a:avLst/>
          </a:prstGeom>
        </p:spPr>
      </p:pic>
    </p:spTree>
    <p:custDataLst>
      <p:tags r:id="rId1"/>
    </p:custDataLst>
  </p:cSld>
  <p:clrMapOvr>
    <a:masterClrMapping/>
  </p:clrMapOvr>
  <p:transition spd="slow" advTm="25911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рощай масленица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628" y="3143248"/>
            <a:ext cx="3857652" cy="3500462"/>
          </a:xfrm>
          <a:prstGeom prst="round2DiagRect">
            <a:avLst/>
          </a:prstGeom>
        </p:spPr>
      </p:pic>
      <p:pic>
        <p:nvPicPr>
          <p:cNvPr id="7" name="Рисунок 6" descr="сжигание масленицы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96" y="357166"/>
            <a:ext cx="4643470" cy="3500462"/>
          </a:xfrm>
          <a:prstGeom prst="round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43504" y="642918"/>
            <a:ext cx="34290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А мы Масленицу провожали</a:t>
            </a:r>
          </a:p>
          <a:p>
            <a:r>
              <a:rPr lang="ru-RU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Тяжко по ней все вздыхали,</a:t>
            </a:r>
          </a:p>
          <a:p>
            <a:r>
              <a:rPr lang="ru-RU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Ты прощай, прощай Масленица,</a:t>
            </a:r>
          </a:p>
          <a:p>
            <a:r>
              <a:rPr lang="ru-RU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Ты прощай, прощай,</a:t>
            </a:r>
          </a:p>
          <a:p>
            <a:r>
              <a:rPr lang="ru-RU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Наша широкая.</a:t>
            </a:r>
            <a:endParaRPr lang="ru-RU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642910" y="4643446"/>
            <a:ext cx="3500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Уходи, Зима, ко сну,</a:t>
            </a:r>
          </a:p>
          <a:p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Присылай Весну !</a:t>
            </a:r>
            <a:endParaRPr lang="ru-RU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slow" advTm="41605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800" b="1" dirty="0" smtClean="0">
                <a:ln>
                  <a:solidFill>
                    <a:srgbClr val="FF0000"/>
                  </a:solidFill>
                </a:ln>
                <a:solidFill>
                  <a:schemeClr val="accent3"/>
                </a:solidFill>
              </a:rPr>
              <a:t>Чтоб заиграла жизнь, как солнце красками</a:t>
            </a:r>
          </a:p>
          <a:p>
            <a:r>
              <a:rPr lang="ru-RU" sz="2800" b="1" dirty="0" smtClean="0">
                <a:ln>
                  <a:solidFill>
                    <a:srgbClr val="FF0000"/>
                  </a:solidFill>
                </a:ln>
                <a:solidFill>
                  <a:schemeClr val="accent3"/>
                </a:solidFill>
              </a:rPr>
              <a:t>                    Мы поздравляем Вас с неделей масляной!</a:t>
            </a:r>
            <a:endParaRPr lang="ru-RU" sz="2800" b="1" dirty="0">
              <a:ln>
                <a:solidFill>
                  <a:srgbClr val="FF0000"/>
                </a:solidFill>
              </a:ln>
              <a:solidFill>
                <a:schemeClr val="accent3"/>
              </a:solidFill>
            </a:endParaRPr>
          </a:p>
        </p:txBody>
      </p:sp>
      <p:pic>
        <p:nvPicPr>
          <p:cNvPr id="5" name="Рисунок 4" descr="блины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06" t="8333" r="5468" b="19791"/>
          <a:stretch>
            <a:fillRect/>
          </a:stretch>
        </p:blipFill>
        <p:spPr>
          <a:xfrm>
            <a:off x="642910" y="1071546"/>
            <a:ext cx="8286808" cy="492922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13868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980728"/>
            <a:ext cx="525658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Презентацию </a:t>
            </a:r>
          </a:p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подготовили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3688" y="2996952"/>
            <a:ext cx="6737402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800" b="1" dirty="0" smtClean="0">
                <a:ln/>
                <a:solidFill>
                  <a:schemeClr val="accent3"/>
                </a:solidFill>
              </a:rPr>
              <a:t>Воспитатели:   1 – младшей группы</a:t>
            </a:r>
          </a:p>
          <a:p>
            <a:r>
              <a:rPr lang="ru-RU" sz="2800" b="1" dirty="0" smtClean="0">
                <a:ln/>
                <a:solidFill>
                  <a:schemeClr val="accent3"/>
                </a:solidFill>
              </a:rPr>
              <a:t>                                       Бердникова В. В.                                                                </a:t>
            </a:r>
          </a:p>
          <a:p>
            <a:pPr algn="ctr"/>
            <a:r>
              <a:rPr lang="ru-RU" sz="2800" b="1" dirty="0" smtClean="0">
                <a:ln/>
                <a:solidFill>
                  <a:schemeClr val="accent3"/>
                </a:solidFill>
              </a:rPr>
              <a:t>                            Болдырева Л.Ю.    </a:t>
            </a:r>
            <a:endParaRPr lang="ru-RU" sz="2800" b="1" dirty="0">
              <a:ln/>
              <a:solidFill>
                <a:schemeClr val="accent3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Click="0" advTm="12652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3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052736"/>
            <a:ext cx="835292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Цель:</a:t>
            </a:r>
            <a:r>
              <a:rPr lang="ru-RU" b="1" dirty="0" smtClean="0"/>
              <a:t>  </a:t>
            </a:r>
            <a:r>
              <a:rPr lang="ru-RU" sz="2800" b="1" dirty="0" smtClean="0">
                <a:solidFill>
                  <a:srgbClr val="FFC000"/>
                </a:solidFill>
              </a:rPr>
              <a:t>познакомить детей с традициями русского народа и их культурой.</a:t>
            </a:r>
            <a:endParaRPr lang="ru-RU" sz="2800" dirty="0">
              <a:solidFill>
                <a:srgbClr val="FFC000"/>
              </a:solidFill>
            </a:endParaRPr>
          </a:p>
        </p:txBody>
      </p:sp>
      <p:pic>
        <p:nvPicPr>
          <p:cNvPr id="11" name="Рисунок 10" descr="16995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714752"/>
            <a:ext cx="4429156" cy="2952754"/>
          </a:xfrm>
          <a:prstGeom prst="roundRect">
            <a:avLst/>
          </a:prstGeom>
        </p:spPr>
      </p:pic>
      <p:pic>
        <p:nvPicPr>
          <p:cNvPr id="6" name="Рисунок 5" descr="масленица и весна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2783" y="2459281"/>
            <a:ext cx="4286279" cy="4214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</p:cSld>
  <p:clrMapOvr>
    <a:masterClrMapping/>
  </p:clrMapOvr>
  <p:transition spd="slow" advTm="15039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76672"/>
            <a:ext cx="777686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Задачи:</a:t>
            </a:r>
          </a:p>
          <a:p>
            <a:endParaRPr lang="ru-RU" sz="2400" dirty="0" smtClean="0"/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FFC000"/>
                </a:solidFill>
              </a:rPr>
              <a:t>Воспитывать у детей любовь к народным праздникам и традициям через непосредственно – образовательную деятельность.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FFC000"/>
                </a:solidFill>
              </a:rPr>
              <a:t>Обогащать духовный мир детей.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FFC000"/>
                </a:solidFill>
              </a:rPr>
              <a:t> Способствовать развитию познавательной и творческой активности детей в художественном творчестве.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FFC000"/>
                </a:solidFill>
              </a:rPr>
              <a:t> Воспитывать взаимоотношения и уважение между воспитателем и детьми, детьми и родителями.</a:t>
            </a:r>
          </a:p>
        </p:txBody>
      </p:sp>
      <p:pic>
        <p:nvPicPr>
          <p:cNvPr id="2050" name="Picture 2" descr="D:\Documents and Settings\Ваня\Local Settings\Temporary Internet Files\Content.IE5\FCLSWLOD\MC900423465[1].wm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428604"/>
            <a:ext cx="2341494" cy="150019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Tm="26847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340768"/>
            <a:ext cx="770485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ru-RU" sz="2000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</a:rPr>
              <a:t> Россия богата своими традициями, обычаями, народными праздниками. Одним из таких праздников является большое народное гулянье в конце зимы «Масленица». Масленица один из самых радостных и светлых праздников на Руси. Познакомить детей с традициями проведения этого праздника можно опираясь на программу «Приобщение детей дошкольного возраста к истом русской культуры», но непосредственное участие в празднике оставляет более полное и глубокое представления о нем. Дает детям возможность понять всю глубину, широту и глубокий смысл этого веселого  праздника.  Поэтому и возникла идея в проведении   проекта, где я через непосредственно – образовательную деятельность знакомлю детей с различными видами народного творчества</a:t>
            </a:r>
            <a:endParaRPr lang="ru-RU" sz="2000" dirty="0">
              <a:ln>
                <a:solidFill>
                  <a:srgbClr val="FFC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768" y="476672"/>
            <a:ext cx="56175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Актуальность</a:t>
            </a:r>
            <a:endParaRPr lang="ru-RU" sz="54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slow" advTm="28751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071546"/>
            <a:ext cx="88582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FFC000"/>
                </a:solidFill>
              </a:rPr>
              <a:t>Внедрение проекта в воспитательно-образовательный процесс помогло обогатить его содержание. Обеспечило развитие у детей любознательности, стремление изучить традиции родной страны. Дети ближе познакомились с традициями русской культуры. Работа по проекту помогла развить у них кругозор, эстетическую восприимчивость.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Анализируя результаты проекта, мы увидели, что дети с большим интересом включаются в различные виды деятельности, проявляют чувство ответственности за себя и других. Реализуя проект, мы ставили перед собой цель - сделать жизнь своих воспитанников интересной и содержательной, наполнить её яркими впечатлениями, интересными делами, радостью творчества.</a:t>
            </a:r>
            <a:endParaRPr lang="ru-RU" sz="2400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5776" y="260648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Результат</a:t>
            </a:r>
            <a:endParaRPr lang="ru-RU" sz="54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34211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2428868"/>
            <a:ext cx="1428761" cy="1520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" descr="D:\Documents and Settings\Ваня\Local Settings\Temporary Internet Files\Content.IE5\JG7S5VAA\MM900356720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2857496"/>
            <a:ext cx="1643074" cy="202806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42878" y="214290"/>
            <a:ext cx="85011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ПОНЕДЕЛЬНИК  «  ВСТРЕЧА»</a:t>
            </a:r>
          </a:p>
          <a:p>
            <a:endParaRPr lang="ru-RU" sz="2000" b="1" dirty="0" smtClean="0">
              <a:solidFill>
                <a:srgbClr val="FFC000"/>
              </a:solidFill>
              <a:latin typeface="+mj-lt"/>
            </a:endParaRPr>
          </a:p>
          <a:p>
            <a:r>
              <a:rPr lang="ru-RU" sz="2400" b="1" dirty="0" smtClean="0">
                <a:solidFill>
                  <a:srgbClr val="FFC000"/>
                </a:solidFill>
                <a:latin typeface="+mj-lt"/>
              </a:rPr>
              <a:t>Цель: познакомить детей  с народным праздником Масленица, через непосредственно – образовательную деятельность  Коммуникация.</a:t>
            </a:r>
          </a:p>
          <a:p>
            <a:endParaRPr lang="ru-RU" sz="2400" b="1" dirty="0" smtClean="0">
              <a:solidFill>
                <a:srgbClr val="FFC000"/>
              </a:solidFill>
              <a:latin typeface="+mj-lt"/>
            </a:endParaRPr>
          </a:p>
        </p:txBody>
      </p:sp>
      <p:pic>
        <p:nvPicPr>
          <p:cNvPr id="13" name="Рисунок 12" descr="зима снег принесла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2428868"/>
            <a:ext cx="3643370" cy="4214842"/>
          </a:xfrm>
          <a:prstGeom prst="round2DiagRect">
            <a:avLst/>
          </a:prstGeom>
        </p:spPr>
      </p:pic>
      <p:pic>
        <p:nvPicPr>
          <p:cNvPr id="10" name="Рисунок 9" descr="физкультминутка сушим ручки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2100" y="2214554"/>
            <a:ext cx="3286180" cy="4357718"/>
          </a:xfrm>
          <a:prstGeom prst="round2DiagRect">
            <a:avLst/>
          </a:prstGeom>
        </p:spPr>
      </p:pic>
    </p:spTree>
    <p:custDataLst>
      <p:tags r:id="rId1"/>
    </p:custDataLst>
  </p:cSld>
  <p:clrMapOvr>
    <a:masterClrMapping/>
  </p:clrMapOvr>
  <p:transition spd="slow" advTm="4315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бусы собираем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32" r="23913"/>
          <a:stretch>
            <a:fillRect/>
          </a:stretch>
        </p:blipFill>
        <p:spPr>
          <a:xfrm>
            <a:off x="571472" y="285728"/>
            <a:ext cx="2500330" cy="2643206"/>
          </a:xfrm>
          <a:prstGeom prst="roundRect">
            <a:avLst/>
          </a:prstGeom>
        </p:spPr>
      </p:pic>
      <p:pic>
        <p:nvPicPr>
          <p:cNvPr id="10" name="Рисунок 9" descr="плавание кораблика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75" t="-2439" r="14284"/>
          <a:stretch>
            <a:fillRect/>
          </a:stretch>
        </p:blipFill>
        <p:spPr>
          <a:xfrm>
            <a:off x="5000628" y="214290"/>
            <a:ext cx="3714808" cy="3000420"/>
          </a:xfrm>
          <a:prstGeom prst="roundRect">
            <a:avLst/>
          </a:prstGeom>
        </p:spPr>
      </p:pic>
      <p:pic>
        <p:nvPicPr>
          <p:cNvPr id="12" name="Рисунок 11" descr="досвидание зима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897" y="3214686"/>
            <a:ext cx="3571900" cy="3357586"/>
          </a:xfrm>
          <a:prstGeom prst="roundRect">
            <a:avLst/>
          </a:prstGeom>
        </p:spPr>
      </p:pic>
      <p:pic>
        <p:nvPicPr>
          <p:cNvPr id="13" name="Picture 4" descr="D:\Documents and Settings\Ваня\Local Settings\Temporary Internet Files\Content.IE5\2Q51UF6L\MC900441357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2" y="1857364"/>
            <a:ext cx="2451720" cy="245172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4643438" y="3857628"/>
            <a:ext cx="482693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FFC000"/>
                </a:solidFill>
              </a:rPr>
              <a:t>ПРИХОДИ ВЕСНА – КРАСНА</a:t>
            </a:r>
          </a:p>
          <a:p>
            <a:r>
              <a:rPr lang="ru-RU" sz="2000" b="1" i="1" dirty="0" smtClean="0">
                <a:solidFill>
                  <a:srgbClr val="FFC000"/>
                </a:solidFill>
              </a:rPr>
              <a:t>ПРИНЕСИ ТЫ НАМ ТЕПЛА!</a:t>
            </a:r>
          </a:p>
          <a:p>
            <a:r>
              <a:rPr lang="ru-RU" sz="2000" b="1" i="1" dirty="0" smtClean="0">
                <a:solidFill>
                  <a:srgbClr val="FFC000"/>
                </a:solidFill>
              </a:rPr>
              <a:t>ПРИХОДИ ПОГОДА ЯСНАЯ,</a:t>
            </a:r>
          </a:p>
          <a:p>
            <a:r>
              <a:rPr lang="ru-RU" sz="2000" b="1" i="1" dirty="0" smtClean="0">
                <a:solidFill>
                  <a:srgbClr val="FFC000"/>
                </a:solidFill>
              </a:rPr>
              <a:t>ПРИХОДИ К НАМ СОЛНЦЕ КРАСНОЕ!</a:t>
            </a:r>
          </a:p>
          <a:p>
            <a:endParaRPr lang="ru-RU" sz="2000" b="1" i="1" dirty="0" smtClean="0">
              <a:solidFill>
                <a:srgbClr val="FFC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 advTm="29718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3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3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3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3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  <p:bldP spid="15" grpI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9" name="Picture 7" descr="D:\Documents and Settings\Ваня\Local Settings\Temporary Internet Files\Content.IE5\JG7S5VAA\MC90044040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2714620"/>
            <a:ext cx="2518570" cy="273288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00034" y="357166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57158" y="285728"/>
            <a:ext cx="84296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ВТОРНИК -  « ЗАИГРЫШ»</a:t>
            </a:r>
          </a:p>
          <a:p>
            <a:endParaRPr lang="ru-RU" sz="2000" b="1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ЦЕЛЬ:  познакомить  детей с малыми фольклорными формами: загадки, шутки- прибаутки, пословицы, воспитывать интерес к  народному творчеству, через непосредственно – образовательную деятельность: Художественная литература,  Художественное творчество ( рисование) . Выставка « НАША МАТРЁШКА.</a:t>
            </a:r>
            <a:endParaRPr lang="ru-RU" sz="20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sz="2000" b="1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sz="20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</a:endParaRPr>
          </a:p>
          <a:p>
            <a:endParaRPr lang="ru-RU" sz="2000" u="sng" strike="sngStrike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pic>
        <p:nvPicPr>
          <p:cNvPr id="10" name="Рисунок 9" descr="в гостях матрёшка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96" y="3071810"/>
            <a:ext cx="3452838" cy="3571900"/>
          </a:xfrm>
          <a:prstGeom prst="roundRect">
            <a:avLst/>
          </a:prstGeom>
        </p:spPr>
      </p:pic>
      <p:pic>
        <p:nvPicPr>
          <p:cNvPr id="11" name="Рисунок 10" descr="игра- карусель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882" r="14286"/>
          <a:stretch>
            <a:fillRect/>
          </a:stretch>
        </p:blipFill>
        <p:spPr>
          <a:xfrm>
            <a:off x="6000760" y="2928934"/>
            <a:ext cx="2571768" cy="3429024"/>
          </a:xfrm>
          <a:prstGeom prst="roundRect">
            <a:avLst/>
          </a:prstGeom>
        </p:spPr>
      </p:pic>
    </p:spTree>
    <p:custDataLst>
      <p:tags r:id="rId1"/>
    </p:custDataLst>
  </p:cSld>
  <p:clrMapOvr>
    <a:masterClrMapping/>
  </p:clrMapOvr>
  <p:transition spd="slow" advTm="47845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3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allAtOnce"/>
      <p:bldP spid="5" grpId="2" build="allAtOnce"/>
      <p:bldP spid="5" grpId="3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~PP1197.WAV">
            <a:hlinkClick r:id="" action="ppaction://media"/>
          </p:cNvPr>
          <p:cNvPicPr>
            <a:picLocks noRot="1" noChangeAspect="1"/>
          </p:cNvPicPr>
          <p:nvPr>
            <a:wavAudioFile r:embed="rId2" name="~PP1197.WAV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  <p:pic>
        <p:nvPicPr>
          <p:cNvPr id="8" name="Рисунок 7" descr="матрёшка с масленицей в гостях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72" y="320417"/>
            <a:ext cx="3000396" cy="2857520"/>
          </a:xfrm>
          <a:prstGeom prst="snip2SameRect">
            <a:avLst/>
          </a:prstGeom>
        </p:spPr>
      </p:pic>
      <p:pic>
        <p:nvPicPr>
          <p:cNvPr id="9" name="Рисунок 8" descr="мы рисуем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5881"/>
          <a:stretch>
            <a:fillRect/>
          </a:stretch>
        </p:blipFill>
        <p:spPr>
          <a:xfrm>
            <a:off x="5500694" y="500042"/>
            <a:ext cx="3429024" cy="2928958"/>
          </a:xfrm>
          <a:prstGeom prst="snip2SameRect">
            <a:avLst/>
          </a:prstGeom>
        </p:spPr>
      </p:pic>
      <p:pic>
        <p:nvPicPr>
          <p:cNvPr id="10" name="Рисунок 9" descr="рисуем 4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96" y="3500438"/>
            <a:ext cx="3286148" cy="3214710"/>
          </a:xfrm>
          <a:prstGeom prst="snip2SameRect">
            <a:avLst/>
          </a:prstGeom>
        </p:spPr>
      </p:pic>
      <p:pic>
        <p:nvPicPr>
          <p:cNvPr id="11" name="Рисунок 10" descr="выставка матрёшки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663" r="1791"/>
          <a:stretch>
            <a:fillRect/>
          </a:stretch>
        </p:blipFill>
        <p:spPr>
          <a:xfrm>
            <a:off x="5000628" y="3786190"/>
            <a:ext cx="3929090" cy="2714644"/>
          </a:xfrm>
          <a:prstGeom prst="snip2SameRect">
            <a:avLst/>
          </a:prstGeom>
        </p:spPr>
      </p:pic>
      <p:pic>
        <p:nvPicPr>
          <p:cNvPr id="12" name="Picture 7" descr="D:\Documents and Settings\Ваня\Local Settings\Temporary Internet Files\Content.IE5\2Q51UF6L\MC900412962[1].wmf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0430" y="2071678"/>
            <a:ext cx="2569670" cy="2212519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Tm="37252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5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4.4|4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2.9|3.9|10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2.7|5.6|2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3.7|2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4|3.6|3.9|10|4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4|4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4.5|3.6|6.3|5.1|7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4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4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5|15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3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3.5|1.7|10.8|8.3|3.5|2.6|3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3.7|3.7|4|4.5|7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8|4|3.7|9.2|2.4|2.8|4.4|4.5|3.8|4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3.1|3.4|3.2|3|5.5|3.6|2.6|2.8|2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4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Другая 1">
      <a:dk1>
        <a:srgbClr val="92D050"/>
      </a:dk1>
      <a:lt1>
        <a:srgbClr val="00B050"/>
      </a:lt1>
      <a:dk2>
        <a:srgbClr val="00B050"/>
      </a:dk2>
      <a:lt2>
        <a:srgbClr val="00B050"/>
      </a:lt2>
      <a:accent1>
        <a:srgbClr val="92D050"/>
      </a:accent1>
      <a:accent2>
        <a:srgbClr val="00B050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915</TotalTime>
  <Words>491</Words>
  <Application>Microsoft Office PowerPoint</Application>
  <PresentationFormat>Экран (4:3)</PresentationFormat>
  <Paragraphs>55</Paragraphs>
  <Slides>18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Литейная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СРЕДА -  « ЛАКОМКА»   Цель: продолжать знакомить с традициями русского праздника, совершенствовать навыки художественного творчества, через непосредственно – образовательную деятельность Художественное творчество ( Лепка) « Испечён блинчики  </vt:lpstr>
      <vt:lpstr>Презентация PowerPoint</vt:lpstr>
      <vt:lpstr>Презентация PowerPoint</vt:lpstr>
      <vt:lpstr>        ЧЕТВЕРГ – « РАЗГУЛЯЙ» ЦЕЛЬ:  продолжать знакомить детей с русской культурой праздника Масленица, учить понимать народные потешки,  заклички, развивать интерес к празднику, воспитывать любовь к культуре и обычаям русского  народа.                                                                     </vt:lpstr>
      <vt:lpstr>Презентация PowerPoint</vt:lpstr>
      <vt:lpstr> ПЯТНИЦА – « ПОСИДЕЛКИ» Цель: закрепить знания о русском празднике Масленица, развивать интерес к русской культуре и обычаям,  воспитывать дружеские  взаимоотношения, любовь к Родной стране. </vt:lpstr>
      <vt:lpstr>Презентация PowerPoint</vt:lpstr>
      <vt:lpstr>Презентация PowerPoint</vt:lpstr>
      <vt:lpstr>Презентация PowerPoint</vt:lpstr>
    </vt:vector>
  </TitlesOfParts>
  <Company>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HP</cp:lastModifiedBy>
  <cp:revision>130</cp:revision>
  <dcterms:created xsi:type="dcterms:W3CDTF">2013-03-14T15:05:29Z</dcterms:created>
  <dcterms:modified xsi:type="dcterms:W3CDTF">2015-03-01T13:59:16Z</dcterms:modified>
</cp:coreProperties>
</file>