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44" autoAdjust="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8C4A6F48-DF47-435F-B159-EB72855D9038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105738EA-7DB7-478A-91E3-8F548C3EDDE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4A6F48-DF47-435F-B159-EB72855D9038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5738EA-7DB7-478A-91E3-8F548C3EDD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4A6F48-DF47-435F-B159-EB72855D9038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5738EA-7DB7-478A-91E3-8F548C3EDD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4A6F48-DF47-435F-B159-EB72855D9038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5738EA-7DB7-478A-91E3-8F548C3EDD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8C4A6F48-DF47-435F-B159-EB72855D9038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105738EA-7DB7-478A-91E3-8F548C3EDDE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4A6F48-DF47-435F-B159-EB72855D9038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105738EA-7DB7-478A-91E3-8F548C3EDDE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4A6F48-DF47-435F-B159-EB72855D9038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105738EA-7DB7-478A-91E3-8F548C3EDD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4A6F48-DF47-435F-B159-EB72855D9038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5738EA-7DB7-478A-91E3-8F548C3EDDE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4A6F48-DF47-435F-B159-EB72855D9038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5738EA-7DB7-478A-91E3-8F548C3EDD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8C4A6F48-DF47-435F-B159-EB72855D9038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105738EA-7DB7-478A-91E3-8F548C3EDDE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8C4A6F48-DF47-435F-B159-EB72855D9038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105738EA-7DB7-478A-91E3-8F548C3EDDE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8C4A6F48-DF47-435F-B159-EB72855D9038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105738EA-7DB7-478A-91E3-8F548C3EDDE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4234" y="642917"/>
            <a:ext cx="8465484" cy="1857389"/>
          </a:xfrm>
        </p:spPr>
        <p:txBody>
          <a:bodyPr>
            <a:normAutofit fontScale="90000"/>
          </a:bodyPr>
          <a:lstStyle/>
          <a:p>
            <a:r>
              <a:rPr lang="ru-RU" sz="53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lang="ru-RU" sz="53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53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lang="ru-RU" sz="53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53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lang="ru-RU" sz="53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53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lang="ru-RU" sz="53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5300" dirty="0" smtClean="0">
                <a:solidFill>
                  <a:schemeClr val="accent1">
                    <a:lumMod val="50000"/>
                  </a:schemeClr>
                </a:solidFill>
              </a:rPr>
              <a:t>Внеклассное мероприятие</a:t>
            </a:r>
            <a:r>
              <a:rPr lang="ru-RU" sz="67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33600" y="2428868"/>
            <a:ext cx="6867556" cy="4143404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chemeClr val="tx2">
                    <a:lumMod val="50000"/>
                  </a:schemeClr>
                </a:solidFill>
              </a:rPr>
              <a:t>Традиции народной культуры.</a:t>
            </a:r>
          </a:p>
          <a:p>
            <a:r>
              <a:rPr lang="ru-RU" sz="4800" dirty="0" smtClean="0">
                <a:solidFill>
                  <a:schemeClr val="tx2">
                    <a:lumMod val="50000"/>
                  </a:schemeClr>
                </a:solidFill>
              </a:rPr>
              <a:t>«Именины </a:t>
            </a:r>
          </a:p>
          <a:p>
            <a:r>
              <a:rPr lang="ru-RU" sz="4800" dirty="0" smtClean="0">
                <a:solidFill>
                  <a:schemeClr val="tx2">
                    <a:lumMod val="50000"/>
                  </a:schemeClr>
                </a:solidFill>
              </a:rPr>
              <a:t>домового»</a:t>
            </a:r>
            <a:endParaRPr lang="ru-RU" sz="48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" name="Рисунок 4" descr="DSC01709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3179637"/>
            <a:ext cx="4785995" cy="3642995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DSC01725.JPG"/>
          <p:cNvPicPr>
            <a:picLocks noGrp="1" noChangeAspect="1"/>
          </p:cNvPicPr>
          <p:nvPr>
            <p:ph sz="quarter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034" y="428604"/>
            <a:ext cx="4040188" cy="3030141"/>
          </a:xfrm>
        </p:spPr>
      </p:pic>
      <p:pic>
        <p:nvPicPr>
          <p:cNvPr id="8" name="Содержимое 7" descr="DSC01728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428604"/>
            <a:ext cx="4041775" cy="3031331"/>
          </a:xfrm>
        </p:spPr>
      </p:pic>
      <p:pic>
        <p:nvPicPr>
          <p:cNvPr id="9" name="Рисунок 8" descr="DSC01733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1760" y="3107530"/>
            <a:ext cx="4660538" cy="3495404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DSC01560.JPG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596" y="285728"/>
            <a:ext cx="4038600" cy="302895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785794"/>
            <a:ext cx="4038600" cy="5386406"/>
          </a:xfrm>
        </p:spPr>
        <p:txBody>
          <a:bodyPr>
            <a:normAutofit lnSpcReduction="10000"/>
          </a:bodyPr>
          <a:lstStyle/>
          <a:p>
            <a:r>
              <a:rPr lang="en-US" sz="3600" dirty="0" smtClean="0">
                <a:solidFill>
                  <a:schemeClr val="tx2">
                    <a:lumMod val="10000"/>
                  </a:schemeClr>
                </a:solidFill>
              </a:rPr>
              <a:t>II</a:t>
            </a:r>
            <a:r>
              <a:rPr lang="ru-RU" sz="3600" dirty="0" smtClean="0">
                <a:solidFill>
                  <a:schemeClr val="tx2">
                    <a:lumMod val="10000"/>
                  </a:schemeClr>
                </a:solidFill>
              </a:rPr>
              <a:t>. Группа: </a:t>
            </a:r>
            <a:r>
              <a:rPr lang="ru-RU" sz="3600" dirty="0" err="1" smtClean="0">
                <a:solidFill>
                  <a:schemeClr val="tx2">
                    <a:lumMod val="10000"/>
                  </a:schemeClr>
                </a:solidFill>
              </a:rPr>
              <a:t>познакомив-шись</a:t>
            </a:r>
            <a:r>
              <a:rPr lang="ru-RU" sz="3600" dirty="0" smtClean="0">
                <a:solidFill>
                  <a:schemeClr val="tx2">
                    <a:lumMod val="10000"/>
                  </a:schemeClr>
                </a:solidFill>
              </a:rPr>
              <a:t> с кулинарными традициями на Руси, училась готовить пряничное тесто и изделия из него.</a:t>
            </a:r>
          </a:p>
          <a:p>
            <a:endParaRPr lang="ru-RU" dirty="0"/>
          </a:p>
        </p:txBody>
      </p:sp>
      <p:pic>
        <p:nvPicPr>
          <p:cNvPr id="6" name="Рисунок 5" descr="DSC01577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596" y="3357562"/>
            <a:ext cx="4071966" cy="3053974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DSC01585.JPG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158" y="214290"/>
            <a:ext cx="4038600" cy="3028950"/>
          </a:xfrm>
        </p:spPr>
      </p:pic>
      <p:pic>
        <p:nvPicPr>
          <p:cNvPr id="6" name="Содержимое 5" descr="DSC01590.JPG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3438" y="214290"/>
            <a:ext cx="4038600" cy="3028950"/>
          </a:xfrm>
        </p:spPr>
      </p:pic>
      <p:pic>
        <p:nvPicPr>
          <p:cNvPr id="7" name="Рисунок 6" descr="DSC01603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20" y="3286124"/>
            <a:ext cx="4095747" cy="3071810"/>
          </a:xfrm>
          <a:prstGeom prst="rect">
            <a:avLst/>
          </a:prstGeom>
        </p:spPr>
      </p:pic>
      <p:pic>
        <p:nvPicPr>
          <p:cNvPr id="8" name="Рисунок 7" descr="DSC01606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3286124"/>
            <a:ext cx="4071934" cy="3053951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DSC01611.JPG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596" y="142852"/>
            <a:ext cx="4038600" cy="3028950"/>
          </a:xfrm>
        </p:spPr>
      </p:pic>
      <p:pic>
        <p:nvPicPr>
          <p:cNvPr id="6" name="Содержимое 5" descr="DSC01628.JPG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6314" y="214290"/>
            <a:ext cx="4038600" cy="3028950"/>
          </a:xfrm>
        </p:spPr>
      </p:pic>
      <p:pic>
        <p:nvPicPr>
          <p:cNvPr id="7" name="Рисунок 6" descr="DSC01638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158" y="3214686"/>
            <a:ext cx="4071934" cy="3053951"/>
          </a:xfrm>
          <a:prstGeom prst="rect">
            <a:avLst/>
          </a:prstGeom>
        </p:spPr>
      </p:pic>
      <p:pic>
        <p:nvPicPr>
          <p:cNvPr id="8" name="Рисунок 7" descr="DSC01660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6314" y="3286124"/>
            <a:ext cx="4071966" cy="3053975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tx2">
                    <a:lumMod val="10000"/>
                  </a:schemeClr>
                </a:solidFill>
              </a:rPr>
              <a:t>III</a:t>
            </a:r>
            <a:r>
              <a:rPr lang="ru-RU" sz="3600" dirty="0" smtClean="0">
                <a:solidFill>
                  <a:schemeClr val="tx2">
                    <a:lumMod val="10000"/>
                  </a:schemeClr>
                </a:solidFill>
              </a:rPr>
              <a:t>. Группа: изучив значение оберегов, приступили к их изготовлению.</a:t>
            </a:r>
            <a:endParaRPr lang="ru-RU" sz="3600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5" name="Содержимое 4" descr="DSC01673.JPG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20" y="1500174"/>
            <a:ext cx="4038600" cy="3028950"/>
          </a:xfrm>
        </p:spPr>
      </p:pic>
      <p:pic>
        <p:nvPicPr>
          <p:cNvPr id="6" name="Содержимое 5" descr="DSC01681.JPG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3438" y="3071810"/>
            <a:ext cx="4038600" cy="3028950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DSC01677.JPG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034" y="214290"/>
            <a:ext cx="4038600" cy="3028950"/>
          </a:xfrm>
        </p:spPr>
      </p:pic>
      <p:pic>
        <p:nvPicPr>
          <p:cNvPr id="6" name="Содержимое 5" descr="DSC01694.JPG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3438" y="214290"/>
            <a:ext cx="4038600" cy="3028950"/>
          </a:xfrm>
        </p:spPr>
      </p:pic>
      <p:pic>
        <p:nvPicPr>
          <p:cNvPr id="7" name="Рисунок 6" descr="DSC01699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3439" y="3357538"/>
            <a:ext cx="4000528" cy="3000396"/>
          </a:xfrm>
          <a:prstGeom prst="rect">
            <a:avLst/>
          </a:prstGeom>
        </p:spPr>
      </p:pic>
      <p:pic>
        <p:nvPicPr>
          <p:cNvPr id="8" name="Рисунок 7" descr="DSC01700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034" y="3357562"/>
            <a:ext cx="4000496" cy="3000372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DSC01707.JPG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404665"/>
            <a:ext cx="4796733" cy="3597549"/>
          </a:xfrm>
        </p:spPr>
      </p:pic>
      <p:pic>
        <p:nvPicPr>
          <p:cNvPr id="6" name="Содержимое 5" descr="DSC01709.JPG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912" y="2780928"/>
            <a:ext cx="4970663" cy="3727997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85728"/>
            <a:ext cx="4038600" cy="5886472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tx2">
                    <a:lumMod val="10000"/>
                  </a:schemeClr>
                </a:solidFill>
              </a:rPr>
              <a:t>IV</a:t>
            </a:r>
            <a:r>
              <a:rPr lang="ru-RU" sz="4000" dirty="0" smtClean="0">
                <a:solidFill>
                  <a:schemeClr val="tx2">
                    <a:lumMod val="10000"/>
                  </a:schemeClr>
                </a:solidFill>
              </a:rPr>
              <a:t>. Группа: занималась музыкальным оформлением праздника, изучала народные танцы, песни, частушки.</a:t>
            </a:r>
            <a:endParaRPr lang="ru-RU" sz="4000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5" name="Содержимое 4" descr="DSC01722.JPG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3968" y="1836321"/>
            <a:ext cx="4464496" cy="3348372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4" descr="DSC01714.JPG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282" y="214290"/>
            <a:ext cx="4286280" cy="3214710"/>
          </a:xfrm>
        </p:spPr>
      </p:pic>
      <p:pic>
        <p:nvPicPr>
          <p:cNvPr id="11" name="Содержимое 5" descr="DSC01724.JPG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6259" y="142852"/>
            <a:ext cx="4381531" cy="3286148"/>
          </a:xfrm>
        </p:spPr>
      </p:pic>
      <p:pic>
        <p:nvPicPr>
          <p:cNvPr id="5" name="Рисунок 4" descr="DSC01717.JP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7744" y="3068960"/>
            <a:ext cx="4785995" cy="3589655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6000" dirty="0" smtClean="0">
                <a:solidFill>
                  <a:schemeClr val="tx2">
                    <a:lumMod val="25000"/>
                  </a:schemeClr>
                </a:solidFill>
              </a:rPr>
              <a:t>ЦЕЛЬ:</a:t>
            </a:r>
            <a:endParaRPr lang="ru-RU" sz="6000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tx2">
                    <a:lumMod val="10000"/>
                  </a:schemeClr>
                </a:solidFill>
              </a:rPr>
              <a:t>Возрождение интереса к обрядам и традициям наших предков.</a:t>
            </a:r>
          </a:p>
          <a:p>
            <a:r>
              <a:rPr lang="ru-RU" sz="4000" dirty="0" smtClean="0">
                <a:solidFill>
                  <a:schemeClr val="tx2">
                    <a:lumMod val="10000"/>
                  </a:schemeClr>
                </a:solidFill>
              </a:rPr>
              <a:t>Воспитание у детей уважения к культуре прошлого своего народа , как к основе нравственности.</a:t>
            </a:r>
            <a:endParaRPr lang="ru-RU" sz="4000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ЗАДАЧИ: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28802"/>
            <a:ext cx="8258204" cy="4714908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2">
                    <a:lumMod val="10000"/>
                  </a:schemeClr>
                </a:solidFill>
              </a:rPr>
              <a:t>Дать представление о народном календарном празднике «Ефремов день» или «Именины Домового», через инсценированное музыкальное мероприятие.</a:t>
            </a:r>
          </a:p>
          <a:p>
            <a:r>
              <a:rPr lang="ru-RU" sz="2800" dirty="0" smtClean="0">
                <a:solidFill>
                  <a:schemeClr val="tx2">
                    <a:lumMod val="10000"/>
                  </a:schemeClr>
                </a:solidFill>
              </a:rPr>
              <a:t>Познакомить учащихся с традициями и обычаями этого праздника.</a:t>
            </a:r>
          </a:p>
          <a:p>
            <a:r>
              <a:rPr lang="ru-RU" sz="2800" dirty="0" smtClean="0">
                <a:solidFill>
                  <a:schemeClr val="tx2">
                    <a:lumMod val="10000"/>
                  </a:schemeClr>
                </a:solidFill>
              </a:rPr>
              <a:t>Раскрыть образ домового, как хозяина дома.</a:t>
            </a:r>
          </a:p>
          <a:p>
            <a:r>
              <a:rPr lang="ru-RU" sz="2800" dirty="0" smtClean="0">
                <a:solidFill>
                  <a:schemeClr val="tx2">
                    <a:lumMod val="10000"/>
                  </a:schemeClr>
                </a:solidFill>
              </a:rPr>
              <a:t>Познакомить с пряничной традицией на Руси.</a:t>
            </a:r>
          </a:p>
          <a:p>
            <a:r>
              <a:rPr lang="ru-RU" sz="2800" dirty="0" smtClean="0">
                <a:solidFill>
                  <a:schemeClr val="tx2">
                    <a:lumMod val="10000"/>
                  </a:schemeClr>
                </a:solidFill>
              </a:rPr>
              <a:t>Отметить значение домашних оберегов.</a:t>
            </a:r>
            <a:endParaRPr lang="ru-RU" sz="2800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4800" dirty="0" smtClean="0">
                <a:solidFill>
                  <a:schemeClr val="tx2">
                    <a:lumMod val="50000"/>
                  </a:schemeClr>
                </a:solidFill>
              </a:rPr>
              <a:t>Современные технологии:</a:t>
            </a:r>
            <a:endParaRPr lang="ru-RU" sz="4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sz="4800" dirty="0" smtClean="0">
                <a:solidFill>
                  <a:schemeClr val="tx2">
                    <a:lumMod val="10000"/>
                  </a:schemeClr>
                </a:solidFill>
              </a:rPr>
              <a:t>ПРОЕКТНАЯ ДЕЯТЕЛЬНОСТЬ.</a:t>
            </a:r>
          </a:p>
          <a:p>
            <a:r>
              <a:rPr lang="ru-RU" sz="4800" dirty="0" smtClean="0">
                <a:solidFill>
                  <a:schemeClr val="tx2">
                    <a:lumMod val="10000"/>
                  </a:schemeClr>
                </a:solidFill>
              </a:rPr>
              <a:t>ИНФОРМАЦИОННЫЕ ТЕХНОЛОГИИ.</a:t>
            </a:r>
          </a:p>
          <a:p>
            <a:r>
              <a:rPr lang="ru-RU" sz="4800" dirty="0" smtClean="0">
                <a:solidFill>
                  <a:schemeClr val="tx2">
                    <a:lumMod val="10000"/>
                  </a:schemeClr>
                </a:solidFill>
              </a:rPr>
              <a:t>ИНТЕГРАЦИОННЫЕ ТЕХНОЛОГИИ.</a:t>
            </a:r>
            <a:endParaRPr lang="ru-RU" sz="4800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I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этап: Организационный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Была создана творческая группа для поиска информации о народных традициях, обычаях, обрядах и выбора одного из народных праздников для проведения мероприятия. </a:t>
            </a:r>
            <a:endParaRPr lang="ru-RU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6" name="Содержимое 5" descr="коммерсанты 004.jpg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6314" y="2786058"/>
            <a:ext cx="4038600" cy="2609455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Используя интернет, учащиеся нашли необходимую для себя информацию, проанализировали ее и самостоятельно выбрали тему проекта – внеклассное мероприятие «Именины Домового»</a:t>
            </a:r>
            <a:endParaRPr lang="ru-RU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7" name="Содержимое 4" descr="коммерсанты 003.jpg"/>
          <p:cNvPicPr>
            <a:picLocks noGrp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2569110"/>
            <a:ext cx="4038600" cy="2680217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II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этап. Планирование: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Определили задачи.</a:t>
            </a:r>
          </a:p>
          <a:p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Создали творческие группы.</a:t>
            </a:r>
          </a:p>
          <a:p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Выработали план действий.</a:t>
            </a:r>
          </a:p>
          <a:p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Провели аналитическую деятельность: что уже есть, а что надо доработать и как надо действовать.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           На протяжении всей деятельности учитель помогает в постановке целей, корректирует работу. Следит за действием учащихся.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III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. ЭТАП. ИССЛЕДОВАНИЕ: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Начиная работать над проектом учащиеся вспоминают изученный ранее материал и ищут новый.</a:t>
            </a:r>
          </a:p>
          <a:p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Обсуждают, анализируют и выбирают наиболее актуальный.</a:t>
            </a:r>
          </a:p>
          <a:p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Составляют последовательность технологических операций.</a:t>
            </a:r>
          </a:p>
          <a:p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746704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IV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. ЭТАП. Практическая деятельность. Каждая группа имеет определенную задачу.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143116"/>
            <a:ext cx="4038600" cy="4029084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2">
                    <a:lumMod val="10000"/>
                  </a:schemeClr>
                </a:solidFill>
              </a:rPr>
              <a:t>I</a:t>
            </a:r>
            <a:r>
              <a:rPr lang="ru-RU" sz="3600" dirty="0" smtClean="0">
                <a:solidFill>
                  <a:schemeClr val="tx2">
                    <a:lumMod val="10000"/>
                  </a:schemeClr>
                </a:solidFill>
              </a:rPr>
              <a:t> группа: работала над костюмами и мотивами национального рукоделия</a:t>
            </a:r>
            <a:endParaRPr lang="ru-RU" sz="3600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5" name="Содержимое 4" descr="DSC01732.JPG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1933" y="2143116"/>
            <a:ext cx="4857784" cy="3643338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147</TotalTime>
  <Words>307</Words>
  <Application>Microsoft Office PowerPoint</Application>
  <PresentationFormat>Экран (4:3)</PresentationFormat>
  <Paragraphs>35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Литейная</vt:lpstr>
      <vt:lpstr>    Внеклассное мероприятие  </vt:lpstr>
      <vt:lpstr>ЦЕЛЬ:</vt:lpstr>
      <vt:lpstr>ЗАДАЧИ:</vt:lpstr>
      <vt:lpstr>Современные технологии:</vt:lpstr>
      <vt:lpstr>I этап: Организационный</vt:lpstr>
      <vt:lpstr>Презентация PowerPoint</vt:lpstr>
      <vt:lpstr>II этап. Планирование:</vt:lpstr>
      <vt:lpstr>III. ЭТАП. ИССЛЕДОВАНИЕ:</vt:lpstr>
      <vt:lpstr>IV. ЭТАП. Практическая деятельность. Каждая группа имеет определенную задачу.</vt:lpstr>
      <vt:lpstr>Презентация PowerPoint</vt:lpstr>
      <vt:lpstr>Презентация PowerPoint</vt:lpstr>
      <vt:lpstr>Презентация PowerPoint</vt:lpstr>
      <vt:lpstr>Презентация PowerPoint</vt:lpstr>
      <vt:lpstr>III. Группа: изучив значение оберегов, приступили к их изготовлению.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DG Win&amp;Soft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Внеклассное мероприятие  </dc:title>
  <dc:creator>Admin</dc:creator>
  <cp:lastModifiedBy>User</cp:lastModifiedBy>
  <cp:revision>18</cp:revision>
  <dcterms:created xsi:type="dcterms:W3CDTF">2010-12-05T13:57:13Z</dcterms:created>
  <dcterms:modified xsi:type="dcterms:W3CDTF">2013-03-20T16:01:02Z</dcterms:modified>
</cp:coreProperties>
</file>