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1" r:id="rId3"/>
    <p:sldId id="263" r:id="rId4"/>
    <p:sldId id="262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D5B32-8BEB-4E01-8C0B-7B454F10695D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680A62-4235-4BAD-9971-7D1D5FD85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A1F58C-2068-43B5-A30E-EA87A6250669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80A62-4235-4BAD-9971-7D1D5FD8575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80A62-4235-4BAD-9971-7D1D5FD8575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80A62-4235-4BAD-9971-7D1D5FD8575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F2ADCF-02F2-4651-9BDB-C09D59BB67A6}" type="slidenum">
              <a:rPr lang="ru-RU"/>
              <a:pPr/>
              <a:t>5</a:t>
            </a:fld>
            <a:endParaRPr lang="ru-RU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Приведите  свои  примеры  на  данную  орфограмму.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80A62-4235-4BAD-9971-7D1D5FD8575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5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336" y="480"/>
            <a:chExt cx="4476" cy="3468"/>
          </a:xfrm>
        </p:grpSpPr>
        <p:sp>
          <p:nvSpPr>
            <p:cNvPr id="3089" name="Freeform 4"/>
            <p:cNvSpPr>
              <a:spLocks/>
            </p:cNvSpPr>
            <p:nvPr/>
          </p:nvSpPr>
          <p:spPr bwMode="auto">
            <a:xfrm>
              <a:off x="342" y="486"/>
              <a:ext cx="4464" cy="3456"/>
            </a:xfrm>
            <a:custGeom>
              <a:avLst/>
              <a:gdLst>
                <a:gd name="T0" fmla="*/ 0 w 4464"/>
                <a:gd name="T1" fmla="*/ 3347 h 3456"/>
                <a:gd name="T2" fmla="*/ 0 w 4464"/>
                <a:gd name="T3" fmla="*/ 94 h 3456"/>
                <a:gd name="T4" fmla="*/ 1 w 4464"/>
                <a:gd name="T5" fmla="*/ 79 h 3456"/>
                <a:gd name="T6" fmla="*/ 7 w 4464"/>
                <a:gd name="T7" fmla="*/ 63 h 3456"/>
                <a:gd name="T8" fmla="*/ 15 w 4464"/>
                <a:gd name="T9" fmla="*/ 47 h 3456"/>
                <a:gd name="T10" fmla="*/ 25 w 4464"/>
                <a:gd name="T11" fmla="*/ 32 h 3456"/>
                <a:gd name="T12" fmla="*/ 40 w 4464"/>
                <a:gd name="T13" fmla="*/ 19 h 3456"/>
                <a:gd name="T14" fmla="*/ 56 w 4464"/>
                <a:gd name="T15" fmla="*/ 9 h 3456"/>
                <a:gd name="T16" fmla="*/ 74 w 4464"/>
                <a:gd name="T17" fmla="*/ 3 h 3456"/>
                <a:gd name="T18" fmla="*/ 95 w 4464"/>
                <a:gd name="T19" fmla="*/ 0 h 3456"/>
                <a:gd name="T20" fmla="*/ 4384 w 4464"/>
                <a:gd name="T21" fmla="*/ 0 h 3456"/>
                <a:gd name="T22" fmla="*/ 4399 w 4464"/>
                <a:gd name="T23" fmla="*/ 1 h 3456"/>
                <a:gd name="T24" fmla="*/ 4412 w 4464"/>
                <a:gd name="T25" fmla="*/ 6 h 3456"/>
                <a:gd name="T26" fmla="*/ 4426 w 4464"/>
                <a:gd name="T27" fmla="*/ 14 h 3456"/>
                <a:gd name="T28" fmla="*/ 4439 w 4464"/>
                <a:gd name="T29" fmla="*/ 25 h 3456"/>
                <a:gd name="T30" fmla="*/ 4448 w 4464"/>
                <a:gd name="T31" fmla="*/ 38 h 3456"/>
                <a:gd name="T32" fmla="*/ 4457 w 4464"/>
                <a:gd name="T33" fmla="*/ 50 h 3456"/>
                <a:gd name="T34" fmla="*/ 4462 w 4464"/>
                <a:gd name="T35" fmla="*/ 65 h 3456"/>
                <a:gd name="T36" fmla="*/ 4464 w 4464"/>
                <a:gd name="T37" fmla="*/ 80 h 3456"/>
                <a:gd name="T38" fmla="*/ 4464 w 4464"/>
                <a:gd name="T39" fmla="*/ 3362 h 3456"/>
                <a:gd name="T40" fmla="*/ 4462 w 4464"/>
                <a:gd name="T41" fmla="*/ 3376 h 3456"/>
                <a:gd name="T42" fmla="*/ 4457 w 4464"/>
                <a:gd name="T43" fmla="*/ 3393 h 3456"/>
                <a:gd name="T44" fmla="*/ 4448 w 4464"/>
                <a:gd name="T45" fmla="*/ 3408 h 3456"/>
                <a:gd name="T46" fmla="*/ 4437 w 4464"/>
                <a:gd name="T47" fmla="*/ 3422 h 3456"/>
                <a:gd name="T48" fmla="*/ 4424 w 4464"/>
                <a:gd name="T49" fmla="*/ 3437 h 3456"/>
                <a:gd name="T50" fmla="*/ 4409 w 4464"/>
                <a:gd name="T51" fmla="*/ 3447 h 3456"/>
                <a:gd name="T52" fmla="*/ 4394 w 4464"/>
                <a:gd name="T53" fmla="*/ 3453 h 3456"/>
                <a:gd name="T54" fmla="*/ 4378 w 4464"/>
                <a:gd name="T55" fmla="*/ 3456 h 3456"/>
                <a:gd name="T56" fmla="*/ 109 w 4464"/>
                <a:gd name="T57" fmla="*/ 3456 h 3456"/>
                <a:gd name="T58" fmla="*/ 92 w 4464"/>
                <a:gd name="T59" fmla="*/ 3455 h 3456"/>
                <a:gd name="T60" fmla="*/ 74 w 4464"/>
                <a:gd name="T61" fmla="*/ 3450 h 3456"/>
                <a:gd name="T62" fmla="*/ 56 w 4464"/>
                <a:gd name="T63" fmla="*/ 3440 h 3456"/>
                <a:gd name="T64" fmla="*/ 39 w 4464"/>
                <a:gd name="T65" fmla="*/ 3429 h 3456"/>
                <a:gd name="T66" fmla="*/ 23 w 4464"/>
                <a:gd name="T67" fmla="*/ 3415 h 3456"/>
                <a:gd name="T68" fmla="*/ 11 w 4464"/>
                <a:gd name="T69" fmla="*/ 3395 h 3456"/>
                <a:gd name="T70" fmla="*/ 2 w 4464"/>
                <a:gd name="T71" fmla="*/ 3373 h 3456"/>
                <a:gd name="T72" fmla="*/ 0 w 4464"/>
                <a:gd name="T73" fmla="*/ 3347 h 345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64"/>
                <a:gd name="T112" fmla="*/ 0 h 3456"/>
                <a:gd name="T113" fmla="*/ 4464 w 4464"/>
                <a:gd name="T114" fmla="*/ 3456 h 345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64" h="3456">
                  <a:moveTo>
                    <a:pt x="0" y="3347"/>
                  </a:moveTo>
                  <a:lnTo>
                    <a:pt x="0" y="94"/>
                  </a:lnTo>
                  <a:lnTo>
                    <a:pt x="1" y="79"/>
                  </a:lnTo>
                  <a:lnTo>
                    <a:pt x="7" y="63"/>
                  </a:lnTo>
                  <a:lnTo>
                    <a:pt x="15" y="47"/>
                  </a:lnTo>
                  <a:lnTo>
                    <a:pt x="25" y="32"/>
                  </a:lnTo>
                  <a:lnTo>
                    <a:pt x="40" y="19"/>
                  </a:lnTo>
                  <a:lnTo>
                    <a:pt x="56" y="9"/>
                  </a:lnTo>
                  <a:lnTo>
                    <a:pt x="74" y="3"/>
                  </a:lnTo>
                  <a:lnTo>
                    <a:pt x="95" y="0"/>
                  </a:lnTo>
                  <a:lnTo>
                    <a:pt x="4384" y="0"/>
                  </a:lnTo>
                  <a:lnTo>
                    <a:pt x="4399" y="1"/>
                  </a:lnTo>
                  <a:lnTo>
                    <a:pt x="4412" y="6"/>
                  </a:lnTo>
                  <a:lnTo>
                    <a:pt x="4426" y="14"/>
                  </a:lnTo>
                  <a:lnTo>
                    <a:pt x="4439" y="25"/>
                  </a:lnTo>
                  <a:lnTo>
                    <a:pt x="4448" y="38"/>
                  </a:lnTo>
                  <a:lnTo>
                    <a:pt x="4457" y="50"/>
                  </a:lnTo>
                  <a:lnTo>
                    <a:pt x="4462" y="65"/>
                  </a:lnTo>
                  <a:lnTo>
                    <a:pt x="4464" y="80"/>
                  </a:lnTo>
                  <a:lnTo>
                    <a:pt x="4464" y="3362"/>
                  </a:lnTo>
                  <a:lnTo>
                    <a:pt x="4462" y="3376"/>
                  </a:lnTo>
                  <a:lnTo>
                    <a:pt x="4457" y="3393"/>
                  </a:lnTo>
                  <a:lnTo>
                    <a:pt x="4448" y="3408"/>
                  </a:lnTo>
                  <a:lnTo>
                    <a:pt x="4437" y="3422"/>
                  </a:lnTo>
                  <a:lnTo>
                    <a:pt x="4424" y="3437"/>
                  </a:lnTo>
                  <a:lnTo>
                    <a:pt x="4409" y="3447"/>
                  </a:lnTo>
                  <a:lnTo>
                    <a:pt x="4394" y="3453"/>
                  </a:lnTo>
                  <a:lnTo>
                    <a:pt x="4378" y="3456"/>
                  </a:lnTo>
                  <a:lnTo>
                    <a:pt x="109" y="3456"/>
                  </a:lnTo>
                  <a:lnTo>
                    <a:pt x="92" y="3455"/>
                  </a:lnTo>
                  <a:lnTo>
                    <a:pt x="74" y="3450"/>
                  </a:lnTo>
                  <a:lnTo>
                    <a:pt x="56" y="3440"/>
                  </a:lnTo>
                  <a:lnTo>
                    <a:pt x="39" y="3429"/>
                  </a:lnTo>
                  <a:lnTo>
                    <a:pt x="23" y="3415"/>
                  </a:lnTo>
                  <a:lnTo>
                    <a:pt x="11" y="3395"/>
                  </a:lnTo>
                  <a:lnTo>
                    <a:pt x="2" y="3373"/>
                  </a:lnTo>
                  <a:lnTo>
                    <a:pt x="0" y="3347"/>
                  </a:lnTo>
                  <a:close/>
                </a:path>
              </a:pathLst>
            </a:custGeom>
            <a:solidFill>
              <a:srgbClr val="0000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0" name="Freeform 5"/>
            <p:cNvSpPr>
              <a:spLocks/>
            </p:cNvSpPr>
            <p:nvPr/>
          </p:nvSpPr>
          <p:spPr bwMode="auto">
            <a:xfrm>
              <a:off x="336" y="580"/>
              <a:ext cx="12" cy="3253"/>
            </a:xfrm>
            <a:custGeom>
              <a:avLst/>
              <a:gdLst>
                <a:gd name="T0" fmla="*/ 0 w 12"/>
                <a:gd name="T1" fmla="*/ 0 h 3253"/>
                <a:gd name="T2" fmla="*/ 0 w 12"/>
                <a:gd name="T3" fmla="*/ 0 h 3253"/>
                <a:gd name="T4" fmla="*/ 0 w 12"/>
                <a:gd name="T5" fmla="*/ 3253 h 3253"/>
                <a:gd name="T6" fmla="*/ 12 w 12"/>
                <a:gd name="T7" fmla="*/ 3253 h 3253"/>
                <a:gd name="T8" fmla="*/ 12 w 12"/>
                <a:gd name="T9" fmla="*/ 0 h 3253"/>
                <a:gd name="T10" fmla="*/ 12 w 12"/>
                <a:gd name="T11" fmla="*/ 0 h 3253"/>
                <a:gd name="T12" fmla="*/ 0 w 12"/>
                <a:gd name="T13" fmla="*/ 0 h 325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"/>
                <a:gd name="T22" fmla="*/ 0 h 3253"/>
                <a:gd name="T23" fmla="*/ 12 w 12"/>
                <a:gd name="T24" fmla="*/ 3253 h 325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" h="3253">
                  <a:moveTo>
                    <a:pt x="0" y="0"/>
                  </a:moveTo>
                  <a:lnTo>
                    <a:pt x="0" y="0"/>
                  </a:lnTo>
                  <a:lnTo>
                    <a:pt x="0" y="3253"/>
                  </a:lnTo>
                  <a:lnTo>
                    <a:pt x="12" y="3253"/>
                  </a:lnTo>
                  <a:lnTo>
                    <a:pt x="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1" name="Freeform 6"/>
            <p:cNvSpPr>
              <a:spLocks/>
            </p:cNvSpPr>
            <p:nvPr/>
          </p:nvSpPr>
          <p:spPr bwMode="auto">
            <a:xfrm>
              <a:off x="336" y="480"/>
              <a:ext cx="101" cy="100"/>
            </a:xfrm>
            <a:custGeom>
              <a:avLst/>
              <a:gdLst>
                <a:gd name="T0" fmla="*/ 101 w 101"/>
                <a:gd name="T1" fmla="*/ 0 h 100"/>
                <a:gd name="T2" fmla="*/ 101 w 101"/>
                <a:gd name="T3" fmla="*/ 0 h 100"/>
                <a:gd name="T4" fmla="*/ 79 w 101"/>
                <a:gd name="T5" fmla="*/ 3 h 100"/>
                <a:gd name="T6" fmla="*/ 59 w 101"/>
                <a:gd name="T7" fmla="*/ 10 h 100"/>
                <a:gd name="T8" fmla="*/ 44 w 101"/>
                <a:gd name="T9" fmla="*/ 20 h 100"/>
                <a:gd name="T10" fmla="*/ 28 w 101"/>
                <a:gd name="T11" fmla="*/ 34 h 100"/>
                <a:gd name="T12" fmla="*/ 16 w 101"/>
                <a:gd name="T13" fmla="*/ 50 h 100"/>
                <a:gd name="T14" fmla="*/ 8 w 101"/>
                <a:gd name="T15" fmla="*/ 67 h 100"/>
                <a:gd name="T16" fmla="*/ 2 w 101"/>
                <a:gd name="T17" fmla="*/ 84 h 100"/>
                <a:gd name="T18" fmla="*/ 0 w 101"/>
                <a:gd name="T19" fmla="*/ 100 h 100"/>
                <a:gd name="T20" fmla="*/ 12 w 101"/>
                <a:gd name="T21" fmla="*/ 100 h 100"/>
                <a:gd name="T22" fmla="*/ 12 w 101"/>
                <a:gd name="T23" fmla="*/ 86 h 100"/>
                <a:gd name="T24" fmla="*/ 18 w 101"/>
                <a:gd name="T25" fmla="*/ 72 h 100"/>
                <a:gd name="T26" fmla="*/ 25 w 101"/>
                <a:gd name="T27" fmla="*/ 55 h 100"/>
                <a:gd name="T28" fmla="*/ 35 w 101"/>
                <a:gd name="T29" fmla="*/ 42 h 100"/>
                <a:gd name="T30" fmla="*/ 48 w 101"/>
                <a:gd name="T31" fmla="*/ 31 h 100"/>
                <a:gd name="T32" fmla="*/ 64 w 101"/>
                <a:gd name="T33" fmla="*/ 20 h 100"/>
                <a:gd name="T34" fmla="*/ 81 w 101"/>
                <a:gd name="T35" fmla="*/ 14 h 100"/>
                <a:gd name="T36" fmla="*/ 101 w 101"/>
                <a:gd name="T37" fmla="*/ 12 h 100"/>
                <a:gd name="T38" fmla="*/ 101 w 101"/>
                <a:gd name="T39" fmla="*/ 12 h 100"/>
                <a:gd name="T40" fmla="*/ 101 w 101"/>
                <a:gd name="T41" fmla="*/ 0 h 10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1"/>
                <a:gd name="T64" fmla="*/ 0 h 100"/>
                <a:gd name="T65" fmla="*/ 101 w 101"/>
                <a:gd name="T66" fmla="*/ 100 h 10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1" h="100">
                  <a:moveTo>
                    <a:pt x="101" y="0"/>
                  </a:moveTo>
                  <a:lnTo>
                    <a:pt x="101" y="0"/>
                  </a:lnTo>
                  <a:lnTo>
                    <a:pt x="79" y="3"/>
                  </a:lnTo>
                  <a:lnTo>
                    <a:pt x="59" y="10"/>
                  </a:lnTo>
                  <a:lnTo>
                    <a:pt x="44" y="20"/>
                  </a:lnTo>
                  <a:lnTo>
                    <a:pt x="28" y="34"/>
                  </a:lnTo>
                  <a:lnTo>
                    <a:pt x="16" y="50"/>
                  </a:lnTo>
                  <a:lnTo>
                    <a:pt x="8" y="67"/>
                  </a:lnTo>
                  <a:lnTo>
                    <a:pt x="2" y="84"/>
                  </a:lnTo>
                  <a:lnTo>
                    <a:pt x="0" y="100"/>
                  </a:lnTo>
                  <a:lnTo>
                    <a:pt x="12" y="100"/>
                  </a:lnTo>
                  <a:lnTo>
                    <a:pt x="12" y="86"/>
                  </a:lnTo>
                  <a:lnTo>
                    <a:pt x="18" y="72"/>
                  </a:lnTo>
                  <a:lnTo>
                    <a:pt x="25" y="55"/>
                  </a:lnTo>
                  <a:lnTo>
                    <a:pt x="35" y="42"/>
                  </a:lnTo>
                  <a:lnTo>
                    <a:pt x="48" y="31"/>
                  </a:lnTo>
                  <a:lnTo>
                    <a:pt x="64" y="20"/>
                  </a:lnTo>
                  <a:lnTo>
                    <a:pt x="81" y="14"/>
                  </a:lnTo>
                  <a:lnTo>
                    <a:pt x="101" y="12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2" name="Freeform 7"/>
            <p:cNvSpPr>
              <a:spLocks/>
            </p:cNvSpPr>
            <p:nvPr/>
          </p:nvSpPr>
          <p:spPr bwMode="auto">
            <a:xfrm>
              <a:off x="437" y="480"/>
              <a:ext cx="4289" cy="12"/>
            </a:xfrm>
            <a:custGeom>
              <a:avLst/>
              <a:gdLst>
                <a:gd name="T0" fmla="*/ 4289 w 4289"/>
                <a:gd name="T1" fmla="*/ 0 h 12"/>
                <a:gd name="T2" fmla="*/ 4289 w 4289"/>
                <a:gd name="T3" fmla="*/ 0 h 12"/>
                <a:gd name="T4" fmla="*/ 0 w 4289"/>
                <a:gd name="T5" fmla="*/ 0 h 12"/>
                <a:gd name="T6" fmla="*/ 0 w 4289"/>
                <a:gd name="T7" fmla="*/ 12 h 12"/>
                <a:gd name="T8" fmla="*/ 4289 w 4289"/>
                <a:gd name="T9" fmla="*/ 12 h 12"/>
                <a:gd name="T10" fmla="*/ 4289 w 4289"/>
                <a:gd name="T11" fmla="*/ 12 h 12"/>
                <a:gd name="T12" fmla="*/ 4289 w 4289"/>
                <a:gd name="T13" fmla="*/ 0 h 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89"/>
                <a:gd name="T22" fmla="*/ 0 h 12"/>
                <a:gd name="T23" fmla="*/ 4289 w 4289"/>
                <a:gd name="T24" fmla="*/ 12 h 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89" h="12">
                  <a:moveTo>
                    <a:pt x="4289" y="0"/>
                  </a:moveTo>
                  <a:lnTo>
                    <a:pt x="4289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4289" y="12"/>
                  </a:lnTo>
                  <a:lnTo>
                    <a:pt x="428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3" name="Freeform 8"/>
            <p:cNvSpPr>
              <a:spLocks/>
            </p:cNvSpPr>
            <p:nvPr/>
          </p:nvSpPr>
          <p:spPr bwMode="auto">
            <a:xfrm>
              <a:off x="4726" y="480"/>
              <a:ext cx="86" cy="86"/>
            </a:xfrm>
            <a:custGeom>
              <a:avLst/>
              <a:gdLst>
                <a:gd name="T0" fmla="*/ 86 w 86"/>
                <a:gd name="T1" fmla="*/ 86 h 86"/>
                <a:gd name="T2" fmla="*/ 86 w 86"/>
                <a:gd name="T3" fmla="*/ 86 h 86"/>
                <a:gd name="T4" fmla="*/ 82 w 86"/>
                <a:gd name="T5" fmla="*/ 69 h 86"/>
                <a:gd name="T6" fmla="*/ 78 w 86"/>
                <a:gd name="T7" fmla="*/ 54 h 86"/>
                <a:gd name="T8" fmla="*/ 68 w 86"/>
                <a:gd name="T9" fmla="*/ 41 h 86"/>
                <a:gd name="T10" fmla="*/ 58 w 86"/>
                <a:gd name="T11" fmla="*/ 27 h 86"/>
                <a:gd name="T12" fmla="*/ 45 w 86"/>
                <a:gd name="T13" fmla="*/ 15 h 86"/>
                <a:gd name="T14" fmla="*/ 29 w 86"/>
                <a:gd name="T15" fmla="*/ 7 h 86"/>
                <a:gd name="T16" fmla="*/ 16 w 86"/>
                <a:gd name="T17" fmla="*/ 2 h 86"/>
                <a:gd name="T18" fmla="*/ 0 w 86"/>
                <a:gd name="T19" fmla="*/ 0 h 86"/>
                <a:gd name="T20" fmla="*/ 0 w 86"/>
                <a:gd name="T21" fmla="*/ 12 h 86"/>
                <a:gd name="T22" fmla="*/ 13 w 86"/>
                <a:gd name="T23" fmla="*/ 12 h 86"/>
                <a:gd name="T24" fmla="*/ 27 w 86"/>
                <a:gd name="T25" fmla="*/ 18 h 86"/>
                <a:gd name="T26" fmla="*/ 40 w 86"/>
                <a:gd name="T27" fmla="*/ 25 h 86"/>
                <a:gd name="T28" fmla="*/ 51 w 86"/>
                <a:gd name="T29" fmla="*/ 34 h 86"/>
                <a:gd name="T30" fmla="*/ 61 w 86"/>
                <a:gd name="T31" fmla="*/ 46 h 86"/>
                <a:gd name="T32" fmla="*/ 68 w 86"/>
                <a:gd name="T33" fmla="*/ 59 h 86"/>
                <a:gd name="T34" fmla="*/ 73 w 86"/>
                <a:gd name="T35" fmla="*/ 72 h 86"/>
                <a:gd name="T36" fmla="*/ 74 w 86"/>
                <a:gd name="T37" fmla="*/ 86 h 86"/>
                <a:gd name="T38" fmla="*/ 74 w 86"/>
                <a:gd name="T39" fmla="*/ 86 h 86"/>
                <a:gd name="T40" fmla="*/ 86 w 86"/>
                <a:gd name="T41" fmla="*/ 86 h 8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"/>
                <a:gd name="T64" fmla="*/ 0 h 86"/>
                <a:gd name="T65" fmla="*/ 86 w 86"/>
                <a:gd name="T66" fmla="*/ 86 h 8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" h="86">
                  <a:moveTo>
                    <a:pt x="86" y="86"/>
                  </a:moveTo>
                  <a:lnTo>
                    <a:pt x="86" y="86"/>
                  </a:lnTo>
                  <a:lnTo>
                    <a:pt x="82" y="69"/>
                  </a:lnTo>
                  <a:lnTo>
                    <a:pt x="78" y="54"/>
                  </a:lnTo>
                  <a:lnTo>
                    <a:pt x="68" y="41"/>
                  </a:lnTo>
                  <a:lnTo>
                    <a:pt x="58" y="27"/>
                  </a:lnTo>
                  <a:lnTo>
                    <a:pt x="45" y="15"/>
                  </a:lnTo>
                  <a:lnTo>
                    <a:pt x="29" y="7"/>
                  </a:lnTo>
                  <a:lnTo>
                    <a:pt x="16" y="2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3" y="12"/>
                  </a:lnTo>
                  <a:lnTo>
                    <a:pt x="27" y="18"/>
                  </a:lnTo>
                  <a:lnTo>
                    <a:pt x="40" y="25"/>
                  </a:lnTo>
                  <a:lnTo>
                    <a:pt x="51" y="34"/>
                  </a:lnTo>
                  <a:lnTo>
                    <a:pt x="61" y="46"/>
                  </a:lnTo>
                  <a:lnTo>
                    <a:pt x="68" y="59"/>
                  </a:lnTo>
                  <a:lnTo>
                    <a:pt x="73" y="72"/>
                  </a:lnTo>
                  <a:lnTo>
                    <a:pt x="74" y="86"/>
                  </a:lnTo>
                  <a:lnTo>
                    <a:pt x="86" y="8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4" name="Freeform 9"/>
            <p:cNvSpPr>
              <a:spLocks/>
            </p:cNvSpPr>
            <p:nvPr/>
          </p:nvSpPr>
          <p:spPr bwMode="auto">
            <a:xfrm>
              <a:off x="4800" y="566"/>
              <a:ext cx="12" cy="3282"/>
            </a:xfrm>
            <a:custGeom>
              <a:avLst/>
              <a:gdLst>
                <a:gd name="T0" fmla="*/ 12 w 12"/>
                <a:gd name="T1" fmla="*/ 3282 h 3282"/>
                <a:gd name="T2" fmla="*/ 12 w 12"/>
                <a:gd name="T3" fmla="*/ 3282 h 3282"/>
                <a:gd name="T4" fmla="*/ 12 w 12"/>
                <a:gd name="T5" fmla="*/ 0 h 3282"/>
                <a:gd name="T6" fmla="*/ 0 w 12"/>
                <a:gd name="T7" fmla="*/ 0 h 3282"/>
                <a:gd name="T8" fmla="*/ 0 w 12"/>
                <a:gd name="T9" fmla="*/ 3282 h 3282"/>
                <a:gd name="T10" fmla="*/ 0 w 12"/>
                <a:gd name="T11" fmla="*/ 3282 h 3282"/>
                <a:gd name="T12" fmla="*/ 12 w 12"/>
                <a:gd name="T13" fmla="*/ 3282 h 32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"/>
                <a:gd name="T22" fmla="*/ 0 h 3282"/>
                <a:gd name="T23" fmla="*/ 12 w 12"/>
                <a:gd name="T24" fmla="*/ 3282 h 32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" h="3282">
                  <a:moveTo>
                    <a:pt x="12" y="3282"/>
                  </a:moveTo>
                  <a:lnTo>
                    <a:pt x="12" y="328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3282"/>
                  </a:lnTo>
                  <a:lnTo>
                    <a:pt x="12" y="328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5" name="Freeform 10"/>
            <p:cNvSpPr>
              <a:spLocks/>
            </p:cNvSpPr>
            <p:nvPr/>
          </p:nvSpPr>
          <p:spPr bwMode="auto">
            <a:xfrm>
              <a:off x="4720" y="3848"/>
              <a:ext cx="92" cy="100"/>
            </a:xfrm>
            <a:custGeom>
              <a:avLst/>
              <a:gdLst>
                <a:gd name="T0" fmla="*/ 0 w 92"/>
                <a:gd name="T1" fmla="*/ 100 h 100"/>
                <a:gd name="T2" fmla="*/ 0 w 92"/>
                <a:gd name="T3" fmla="*/ 100 h 100"/>
                <a:gd name="T4" fmla="*/ 17 w 92"/>
                <a:gd name="T5" fmla="*/ 97 h 100"/>
                <a:gd name="T6" fmla="*/ 34 w 92"/>
                <a:gd name="T7" fmla="*/ 90 h 100"/>
                <a:gd name="T8" fmla="*/ 50 w 92"/>
                <a:gd name="T9" fmla="*/ 78 h 100"/>
                <a:gd name="T10" fmla="*/ 63 w 92"/>
                <a:gd name="T11" fmla="*/ 64 h 100"/>
                <a:gd name="T12" fmla="*/ 75 w 92"/>
                <a:gd name="T13" fmla="*/ 49 h 100"/>
                <a:gd name="T14" fmla="*/ 84 w 92"/>
                <a:gd name="T15" fmla="*/ 33 h 100"/>
                <a:gd name="T16" fmla="*/ 88 w 92"/>
                <a:gd name="T17" fmla="*/ 15 h 100"/>
                <a:gd name="T18" fmla="*/ 92 w 92"/>
                <a:gd name="T19" fmla="*/ 0 h 100"/>
                <a:gd name="T20" fmla="*/ 80 w 92"/>
                <a:gd name="T21" fmla="*/ 0 h 100"/>
                <a:gd name="T22" fmla="*/ 79 w 92"/>
                <a:gd name="T23" fmla="*/ 12 h 100"/>
                <a:gd name="T24" fmla="*/ 74 w 92"/>
                <a:gd name="T25" fmla="*/ 28 h 100"/>
                <a:gd name="T26" fmla="*/ 65 w 92"/>
                <a:gd name="T27" fmla="*/ 44 h 100"/>
                <a:gd name="T28" fmla="*/ 56 w 92"/>
                <a:gd name="T29" fmla="*/ 56 h 100"/>
                <a:gd name="T30" fmla="*/ 42 w 92"/>
                <a:gd name="T31" fmla="*/ 71 h 100"/>
                <a:gd name="T32" fmla="*/ 29 w 92"/>
                <a:gd name="T33" fmla="*/ 80 h 100"/>
                <a:gd name="T34" fmla="*/ 15 w 92"/>
                <a:gd name="T35" fmla="*/ 86 h 100"/>
                <a:gd name="T36" fmla="*/ 0 w 92"/>
                <a:gd name="T37" fmla="*/ 88 h 100"/>
                <a:gd name="T38" fmla="*/ 0 w 92"/>
                <a:gd name="T39" fmla="*/ 88 h 100"/>
                <a:gd name="T40" fmla="*/ 0 w 92"/>
                <a:gd name="T41" fmla="*/ 100 h 10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2"/>
                <a:gd name="T64" fmla="*/ 0 h 100"/>
                <a:gd name="T65" fmla="*/ 92 w 92"/>
                <a:gd name="T66" fmla="*/ 100 h 10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2" h="100">
                  <a:moveTo>
                    <a:pt x="0" y="100"/>
                  </a:moveTo>
                  <a:lnTo>
                    <a:pt x="0" y="100"/>
                  </a:lnTo>
                  <a:lnTo>
                    <a:pt x="17" y="97"/>
                  </a:lnTo>
                  <a:lnTo>
                    <a:pt x="34" y="90"/>
                  </a:lnTo>
                  <a:lnTo>
                    <a:pt x="50" y="78"/>
                  </a:lnTo>
                  <a:lnTo>
                    <a:pt x="63" y="64"/>
                  </a:lnTo>
                  <a:lnTo>
                    <a:pt x="75" y="49"/>
                  </a:lnTo>
                  <a:lnTo>
                    <a:pt x="84" y="33"/>
                  </a:lnTo>
                  <a:lnTo>
                    <a:pt x="88" y="15"/>
                  </a:lnTo>
                  <a:lnTo>
                    <a:pt x="92" y="0"/>
                  </a:lnTo>
                  <a:lnTo>
                    <a:pt x="80" y="0"/>
                  </a:lnTo>
                  <a:lnTo>
                    <a:pt x="79" y="12"/>
                  </a:lnTo>
                  <a:lnTo>
                    <a:pt x="74" y="28"/>
                  </a:lnTo>
                  <a:lnTo>
                    <a:pt x="65" y="44"/>
                  </a:lnTo>
                  <a:lnTo>
                    <a:pt x="56" y="56"/>
                  </a:lnTo>
                  <a:lnTo>
                    <a:pt x="42" y="71"/>
                  </a:lnTo>
                  <a:lnTo>
                    <a:pt x="29" y="80"/>
                  </a:lnTo>
                  <a:lnTo>
                    <a:pt x="15" y="86"/>
                  </a:lnTo>
                  <a:lnTo>
                    <a:pt x="0" y="88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6" name="Freeform 11"/>
            <p:cNvSpPr>
              <a:spLocks/>
            </p:cNvSpPr>
            <p:nvPr/>
          </p:nvSpPr>
          <p:spPr bwMode="auto">
            <a:xfrm>
              <a:off x="451" y="3936"/>
              <a:ext cx="4269" cy="12"/>
            </a:xfrm>
            <a:custGeom>
              <a:avLst/>
              <a:gdLst>
                <a:gd name="T0" fmla="*/ 0 w 4269"/>
                <a:gd name="T1" fmla="*/ 12 h 12"/>
                <a:gd name="T2" fmla="*/ 0 w 4269"/>
                <a:gd name="T3" fmla="*/ 12 h 12"/>
                <a:gd name="T4" fmla="*/ 4269 w 4269"/>
                <a:gd name="T5" fmla="*/ 12 h 12"/>
                <a:gd name="T6" fmla="*/ 4269 w 4269"/>
                <a:gd name="T7" fmla="*/ 0 h 12"/>
                <a:gd name="T8" fmla="*/ 0 w 4269"/>
                <a:gd name="T9" fmla="*/ 0 h 12"/>
                <a:gd name="T10" fmla="*/ 0 w 4269"/>
                <a:gd name="T11" fmla="*/ 0 h 12"/>
                <a:gd name="T12" fmla="*/ 0 w 4269"/>
                <a:gd name="T13" fmla="*/ 12 h 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69"/>
                <a:gd name="T22" fmla="*/ 0 h 12"/>
                <a:gd name="T23" fmla="*/ 4269 w 4269"/>
                <a:gd name="T24" fmla="*/ 12 h 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69" h="12">
                  <a:moveTo>
                    <a:pt x="0" y="12"/>
                  </a:moveTo>
                  <a:lnTo>
                    <a:pt x="0" y="12"/>
                  </a:lnTo>
                  <a:lnTo>
                    <a:pt x="4269" y="12"/>
                  </a:lnTo>
                  <a:lnTo>
                    <a:pt x="4269" y="0"/>
                  </a:lnTo>
                  <a:lnTo>
                    <a:pt x="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7" name="Freeform 12"/>
            <p:cNvSpPr>
              <a:spLocks/>
            </p:cNvSpPr>
            <p:nvPr/>
          </p:nvSpPr>
          <p:spPr bwMode="auto">
            <a:xfrm>
              <a:off x="336" y="3833"/>
              <a:ext cx="115" cy="115"/>
            </a:xfrm>
            <a:custGeom>
              <a:avLst/>
              <a:gdLst>
                <a:gd name="T0" fmla="*/ 0 w 115"/>
                <a:gd name="T1" fmla="*/ 0 h 115"/>
                <a:gd name="T2" fmla="*/ 0 w 115"/>
                <a:gd name="T3" fmla="*/ 0 h 115"/>
                <a:gd name="T4" fmla="*/ 4 w 115"/>
                <a:gd name="T5" fmla="*/ 27 h 115"/>
                <a:gd name="T6" fmla="*/ 12 w 115"/>
                <a:gd name="T7" fmla="*/ 51 h 115"/>
                <a:gd name="T8" fmla="*/ 25 w 115"/>
                <a:gd name="T9" fmla="*/ 71 h 115"/>
                <a:gd name="T10" fmla="*/ 42 w 115"/>
                <a:gd name="T11" fmla="*/ 87 h 115"/>
                <a:gd name="T12" fmla="*/ 59 w 115"/>
                <a:gd name="T13" fmla="*/ 99 h 115"/>
                <a:gd name="T14" fmla="*/ 79 w 115"/>
                <a:gd name="T15" fmla="*/ 108 h 115"/>
                <a:gd name="T16" fmla="*/ 98 w 115"/>
                <a:gd name="T17" fmla="*/ 113 h 115"/>
                <a:gd name="T18" fmla="*/ 115 w 115"/>
                <a:gd name="T19" fmla="*/ 115 h 115"/>
                <a:gd name="T20" fmla="*/ 115 w 115"/>
                <a:gd name="T21" fmla="*/ 103 h 115"/>
                <a:gd name="T22" fmla="*/ 98 w 115"/>
                <a:gd name="T23" fmla="*/ 103 h 115"/>
                <a:gd name="T24" fmla="*/ 81 w 115"/>
                <a:gd name="T25" fmla="*/ 97 h 115"/>
                <a:gd name="T26" fmla="*/ 64 w 115"/>
                <a:gd name="T27" fmla="*/ 88 h 115"/>
                <a:gd name="T28" fmla="*/ 47 w 115"/>
                <a:gd name="T29" fmla="*/ 77 h 115"/>
                <a:gd name="T30" fmla="*/ 33 w 115"/>
                <a:gd name="T31" fmla="*/ 64 h 115"/>
                <a:gd name="T32" fmla="*/ 22 w 115"/>
                <a:gd name="T33" fmla="*/ 46 h 115"/>
                <a:gd name="T34" fmla="*/ 13 w 115"/>
                <a:gd name="T35" fmla="*/ 25 h 115"/>
                <a:gd name="T36" fmla="*/ 12 w 115"/>
                <a:gd name="T37" fmla="*/ 0 h 115"/>
                <a:gd name="T38" fmla="*/ 12 w 115"/>
                <a:gd name="T39" fmla="*/ 0 h 115"/>
                <a:gd name="T40" fmla="*/ 0 w 115"/>
                <a:gd name="T41" fmla="*/ 0 h 11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5"/>
                <a:gd name="T64" fmla="*/ 0 h 115"/>
                <a:gd name="T65" fmla="*/ 115 w 115"/>
                <a:gd name="T66" fmla="*/ 115 h 11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5" h="115">
                  <a:moveTo>
                    <a:pt x="0" y="0"/>
                  </a:moveTo>
                  <a:lnTo>
                    <a:pt x="0" y="0"/>
                  </a:lnTo>
                  <a:lnTo>
                    <a:pt x="4" y="27"/>
                  </a:lnTo>
                  <a:lnTo>
                    <a:pt x="12" y="51"/>
                  </a:lnTo>
                  <a:lnTo>
                    <a:pt x="25" y="71"/>
                  </a:lnTo>
                  <a:lnTo>
                    <a:pt x="42" y="87"/>
                  </a:lnTo>
                  <a:lnTo>
                    <a:pt x="59" y="99"/>
                  </a:lnTo>
                  <a:lnTo>
                    <a:pt x="79" y="108"/>
                  </a:lnTo>
                  <a:lnTo>
                    <a:pt x="98" y="113"/>
                  </a:lnTo>
                  <a:lnTo>
                    <a:pt x="115" y="115"/>
                  </a:lnTo>
                  <a:lnTo>
                    <a:pt x="115" y="103"/>
                  </a:lnTo>
                  <a:lnTo>
                    <a:pt x="98" y="103"/>
                  </a:lnTo>
                  <a:lnTo>
                    <a:pt x="81" y="97"/>
                  </a:lnTo>
                  <a:lnTo>
                    <a:pt x="64" y="88"/>
                  </a:lnTo>
                  <a:lnTo>
                    <a:pt x="47" y="77"/>
                  </a:lnTo>
                  <a:lnTo>
                    <a:pt x="33" y="64"/>
                  </a:lnTo>
                  <a:lnTo>
                    <a:pt x="22" y="46"/>
                  </a:lnTo>
                  <a:lnTo>
                    <a:pt x="13" y="25"/>
                  </a:lnTo>
                  <a:lnTo>
                    <a:pt x="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8" name="Rectangle 13"/>
            <p:cNvSpPr>
              <a:spLocks noChangeArrowheads="1"/>
            </p:cNvSpPr>
            <p:nvPr/>
          </p:nvSpPr>
          <p:spPr bwMode="auto">
            <a:xfrm>
              <a:off x="2367" y="574"/>
              <a:ext cx="318" cy="3259"/>
            </a:xfrm>
            <a:prstGeom prst="rect">
              <a:avLst/>
            </a:prstGeom>
            <a:solidFill>
              <a:srgbClr val="BFCCD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9" name="Freeform 14"/>
            <p:cNvSpPr>
              <a:spLocks/>
            </p:cNvSpPr>
            <p:nvPr/>
          </p:nvSpPr>
          <p:spPr bwMode="auto">
            <a:xfrm>
              <a:off x="2681" y="574"/>
              <a:ext cx="9" cy="3264"/>
            </a:xfrm>
            <a:custGeom>
              <a:avLst/>
              <a:gdLst>
                <a:gd name="T0" fmla="*/ 4 w 9"/>
                <a:gd name="T1" fmla="*/ 3264 h 3264"/>
                <a:gd name="T2" fmla="*/ 9 w 9"/>
                <a:gd name="T3" fmla="*/ 3259 h 3264"/>
                <a:gd name="T4" fmla="*/ 9 w 9"/>
                <a:gd name="T5" fmla="*/ 0 h 3264"/>
                <a:gd name="T6" fmla="*/ 0 w 9"/>
                <a:gd name="T7" fmla="*/ 0 h 3264"/>
                <a:gd name="T8" fmla="*/ 0 w 9"/>
                <a:gd name="T9" fmla="*/ 3259 h 3264"/>
                <a:gd name="T10" fmla="*/ 4 w 9"/>
                <a:gd name="T11" fmla="*/ 3254 h 3264"/>
                <a:gd name="T12" fmla="*/ 4 w 9"/>
                <a:gd name="T13" fmla="*/ 3264 h 3264"/>
                <a:gd name="T14" fmla="*/ 9 w 9"/>
                <a:gd name="T15" fmla="*/ 3264 h 3264"/>
                <a:gd name="T16" fmla="*/ 9 w 9"/>
                <a:gd name="T17" fmla="*/ 3259 h 3264"/>
                <a:gd name="T18" fmla="*/ 4 w 9"/>
                <a:gd name="T19" fmla="*/ 3264 h 326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"/>
                <a:gd name="T31" fmla="*/ 0 h 3264"/>
                <a:gd name="T32" fmla="*/ 9 w 9"/>
                <a:gd name="T33" fmla="*/ 3264 h 326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" h="3264">
                  <a:moveTo>
                    <a:pt x="4" y="3264"/>
                  </a:moveTo>
                  <a:lnTo>
                    <a:pt x="9" y="3259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259"/>
                  </a:lnTo>
                  <a:lnTo>
                    <a:pt x="4" y="3254"/>
                  </a:lnTo>
                  <a:lnTo>
                    <a:pt x="4" y="3264"/>
                  </a:lnTo>
                  <a:lnTo>
                    <a:pt x="9" y="3264"/>
                  </a:lnTo>
                  <a:lnTo>
                    <a:pt x="9" y="3259"/>
                  </a:lnTo>
                  <a:lnTo>
                    <a:pt x="4" y="32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0" name="Freeform 15"/>
            <p:cNvSpPr>
              <a:spLocks/>
            </p:cNvSpPr>
            <p:nvPr/>
          </p:nvSpPr>
          <p:spPr bwMode="auto">
            <a:xfrm>
              <a:off x="2362" y="3828"/>
              <a:ext cx="323" cy="10"/>
            </a:xfrm>
            <a:custGeom>
              <a:avLst/>
              <a:gdLst>
                <a:gd name="T0" fmla="*/ 0 w 323"/>
                <a:gd name="T1" fmla="*/ 5 h 10"/>
                <a:gd name="T2" fmla="*/ 5 w 323"/>
                <a:gd name="T3" fmla="*/ 10 h 10"/>
                <a:gd name="T4" fmla="*/ 323 w 323"/>
                <a:gd name="T5" fmla="*/ 10 h 10"/>
                <a:gd name="T6" fmla="*/ 323 w 323"/>
                <a:gd name="T7" fmla="*/ 0 h 10"/>
                <a:gd name="T8" fmla="*/ 5 w 323"/>
                <a:gd name="T9" fmla="*/ 0 h 10"/>
                <a:gd name="T10" fmla="*/ 10 w 323"/>
                <a:gd name="T11" fmla="*/ 5 h 10"/>
                <a:gd name="T12" fmla="*/ 0 w 323"/>
                <a:gd name="T13" fmla="*/ 5 h 10"/>
                <a:gd name="T14" fmla="*/ 0 w 323"/>
                <a:gd name="T15" fmla="*/ 10 h 10"/>
                <a:gd name="T16" fmla="*/ 5 w 323"/>
                <a:gd name="T17" fmla="*/ 10 h 10"/>
                <a:gd name="T18" fmla="*/ 0 w 323"/>
                <a:gd name="T19" fmla="*/ 5 h 1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3"/>
                <a:gd name="T31" fmla="*/ 0 h 10"/>
                <a:gd name="T32" fmla="*/ 323 w 323"/>
                <a:gd name="T33" fmla="*/ 10 h 1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3" h="10">
                  <a:moveTo>
                    <a:pt x="0" y="5"/>
                  </a:moveTo>
                  <a:lnTo>
                    <a:pt x="5" y="10"/>
                  </a:lnTo>
                  <a:lnTo>
                    <a:pt x="323" y="10"/>
                  </a:lnTo>
                  <a:lnTo>
                    <a:pt x="323" y="0"/>
                  </a:lnTo>
                  <a:lnTo>
                    <a:pt x="5" y="0"/>
                  </a:lnTo>
                  <a:lnTo>
                    <a:pt x="10" y="5"/>
                  </a:lnTo>
                  <a:lnTo>
                    <a:pt x="0" y="5"/>
                  </a:lnTo>
                  <a:lnTo>
                    <a:pt x="0" y="10"/>
                  </a:lnTo>
                  <a:lnTo>
                    <a:pt x="5" y="1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1" name="Freeform 16"/>
            <p:cNvSpPr>
              <a:spLocks/>
            </p:cNvSpPr>
            <p:nvPr/>
          </p:nvSpPr>
          <p:spPr bwMode="auto">
            <a:xfrm>
              <a:off x="2362" y="569"/>
              <a:ext cx="10" cy="3264"/>
            </a:xfrm>
            <a:custGeom>
              <a:avLst/>
              <a:gdLst>
                <a:gd name="T0" fmla="*/ 5 w 10"/>
                <a:gd name="T1" fmla="*/ 0 h 3264"/>
                <a:gd name="T2" fmla="*/ 0 w 10"/>
                <a:gd name="T3" fmla="*/ 5 h 3264"/>
                <a:gd name="T4" fmla="*/ 0 w 10"/>
                <a:gd name="T5" fmla="*/ 3264 h 3264"/>
                <a:gd name="T6" fmla="*/ 10 w 10"/>
                <a:gd name="T7" fmla="*/ 3264 h 3264"/>
                <a:gd name="T8" fmla="*/ 10 w 10"/>
                <a:gd name="T9" fmla="*/ 5 h 3264"/>
                <a:gd name="T10" fmla="*/ 5 w 10"/>
                <a:gd name="T11" fmla="*/ 10 h 3264"/>
                <a:gd name="T12" fmla="*/ 5 w 10"/>
                <a:gd name="T13" fmla="*/ 0 h 3264"/>
                <a:gd name="T14" fmla="*/ 0 w 10"/>
                <a:gd name="T15" fmla="*/ 0 h 3264"/>
                <a:gd name="T16" fmla="*/ 0 w 10"/>
                <a:gd name="T17" fmla="*/ 5 h 3264"/>
                <a:gd name="T18" fmla="*/ 5 w 10"/>
                <a:gd name="T19" fmla="*/ 0 h 326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3264"/>
                <a:gd name="T32" fmla="*/ 10 w 10"/>
                <a:gd name="T33" fmla="*/ 3264 h 326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3264">
                  <a:moveTo>
                    <a:pt x="5" y="0"/>
                  </a:moveTo>
                  <a:lnTo>
                    <a:pt x="0" y="5"/>
                  </a:lnTo>
                  <a:lnTo>
                    <a:pt x="0" y="3264"/>
                  </a:lnTo>
                  <a:lnTo>
                    <a:pt x="10" y="3264"/>
                  </a:lnTo>
                  <a:lnTo>
                    <a:pt x="10" y="5"/>
                  </a:lnTo>
                  <a:lnTo>
                    <a:pt x="5" y="10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2" name="Freeform 17"/>
            <p:cNvSpPr>
              <a:spLocks/>
            </p:cNvSpPr>
            <p:nvPr/>
          </p:nvSpPr>
          <p:spPr bwMode="auto">
            <a:xfrm>
              <a:off x="2367" y="569"/>
              <a:ext cx="323" cy="10"/>
            </a:xfrm>
            <a:custGeom>
              <a:avLst/>
              <a:gdLst>
                <a:gd name="T0" fmla="*/ 323 w 323"/>
                <a:gd name="T1" fmla="*/ 5 h 10"/>
                <a:gd name="T2" fmla="*/ 318 w 323"/>
                <a:gd name="T3" fmla="*/ 0 h 10"/>
                <a:gd name="T4" fmla="*/ 0 w 323"/>
                <a:gd name="T5" fmla="*/ 0 h 10"/>
                <a:gd name="T6" fmla="*/ 0 w 323"/>
                <a:gd name="T7" fmla="*/ 10 h 10"/>
                <a:gd name="T8" fmla="*/ 318 w 323"/>
                <a:gd name="T9" fmla="*/ 10 h 10"/>
                <a:gd name="T10" fmla="*/ 314 w 323"/>
                <a:gd name="T11" fmla="*/ 5 h 10"/>
                <a:gd name="T12" fmla="*/ 323 w 323"/>
                <a:gd name="T13" fmla="*/ 5 h 10"/>
                <a:gd name="T14" fmla="*/ 323 w 323"/>
                <a:gd name="T15" fmla="*/ 0 h 10"/>
                <a:gd name="T16" fmla="*/ 318 w 323"/>
                <a:gd name="T17" fmla="*/ 0 h 10"/>
                <a:gd name="T18" fmla="*/ 323 w 323"/>
                <a:gd name="T19" fmla="*/ 5 h 1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3"/>
                <a:gd name="T31" fmla="*/ 0 h 10"/>
                <a:gd name="T32" fmla="*/ 323 w 323"/>
                <a:gd name="T33" fmla="*/ 10 h 1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3" h="10">
                  <a:moveTo>
                    <a:pt x="323" y="5"/>
                  </a:moveTo>
                  <a:lnTo>
                    <a:pt x="318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318" y="10"/>
                  </a:lnTo>
                  <a:lnTo>
                    <a:pt x="314" y="5"/>
                  </a:lnTo>
                  <a:lnTo>
                    <a:pt x="323" y="5"/>
                  </a:lnTo>
                  <a:lnTo>
                    <a:pt x="323" y="0"/>
                  </a:lnTo>
                  <a:lnTo>
                    <a:pt x="318" y="0"/>
                  </a:lnTo>
                  <a:lnTo>
                    <a:pt x="323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3" name="Freeform 18"/>
            <p:cNvSpPr>
              <a:spLocks/>
            </p:cNvSpPr>
            <p:nvPr/>
          </p:nvSpPr>
          <p:spPr bwMode="auto">
            <a:xfrm>
              <a:off x="2459" y="503"/>
              <a:ext cx="174" cy="98"/>
            </a:xfrm>
            <a:custGeom>
              <a:avLst/>
              <a:gdLst>
                <a:gd name="T0" fmla="*/ 148 w 174"/>
                <a:gd name="T1" fmla="*/ 97 h 98"/>
                <a:gd name="T2" fmla="*/ 157 w 174"/>
                <a:gd name="T3" fmla="*/ 89 h 98"/>
                <a:gd name="T4" fmla="*/ 168 w 174"/>
                <a:gd name="T5" fmla="*/ 81 h 98"/>
                <a:gd name="T6" fmla="*/ 174 w 174"/>
                <a:gd name="T7" fmla="*/ 76 h 98"/>
                <a:gd name="T8" fmla="*/ 173 w 174"/>
                <a:gd name="T9" fmla="*/ 71 h 98"/>
                <a:gd name="T10" fmla="*/ 168 w 174"/>
                <a:gd name="T11" fmla="*/ 68 h 98"/>
                <a:gd name="T12" fmla="*/ 163 w 174"/>
                <a:gd name="T13" fmla="*/ 63 h 98"/>
                <a:gd name="T14" fmla="*/ 157 w 174"/>
                <a:gd name="T15" fmla="*/ 57 h 98"/>
                <a:gd name="T16" fmla="*/ 150 w 174"/>
                <a:gd name="T17" fmla="*/ 49 h 98"/>
                <a:gd name="T18" fmla="*/ 143 w 174"/>
                <a:gd name="T19" fmla="*/ 41 h 98"/>
                <a:gd name="T20" fmla="*/ 137 w 174"/>
                <a:gd name="T21" fmla="*/ 33 h 98"/>
                <a:gd name="T22" fmla="*/ 131 w 174"/>
                <a:gd name="T23" fmla="*/ 27 h 98"/>
                <a:gd name="T24" fmla="*/ 125 w 174"/>
                <a:gd name="T25" fmla="*/ 21 h 98"/>
                <a:gd name="T26" fmla="*/ 120 w 174"/>
                <a:gd name="T27" fmla="*/ 15 h 98"/>
                <a:gd name="T28" fmla="*/ 114 w 174"/>
                <a:gd name="T29" fmla="*/ 11 h 98"/>
                <a:gd name="T30" fmla="*/ 108 w 174"/>
                <a:gd name="T31" fmla="*/ 8 h 98"/>
                <a:gd name="T32" fmla="*/ 102 w 174"/>
                <a:gd name="T33" fmla="*/ 5 h 98"/>
                <a:gd name="T34" fmla="*/ 94 w 174"/>
                <a:gd name="T35" fmla="*/ 2 h 98"/>
                <a:gd name="T36" fmla="*/ 88 w 174"/>
                <a:gd name="T37" fmla="*/ 1 h 98"/>
                <a:gd name="T38" fmla="*/ 81 w 174"/>
                <a:gd name="T39" fmla="*/ 0 h 98"/>
                <a:gd name="T40" fmla="*/ 74 w 174"/>
                <a:gd name="T41" fmla="*/ 0 h 98"/>
                <a:gd name="T42" fmla="*/ 65 w 174"/>
                <a:gd name="T43" fmla="*/ 1 h 98"/>
                <a:gd name="T44" fmla="*/ 56 w 174"/>
                <a:gd name="T45" fmla="*/ 4 h 98"/>
                <a:gd name="T46" fmla="*/ 46 w 174"/>
                <a:gd name="T47" fmla="*/ 9 h 98"/>
                <a:gd name="T48" fmla="*/ 36 w 174"/>
                <a:gd name="T49" fmla="*/ 15 h 98"/>
                <a:gd name="T50" fmla="*/ 25 w 174"/>
                <a:gd name="T51" fmla="*/ 22 h 98"/>
                <a:gd name="T52" fmla="*/ 16 w 174"/>
                <a:gd name="T53" fmla="*/ 30 h 98"/>
                <a:gd name="T54" fmla="*/ 7 w 174"/>
                <a:gd name="T55" fmla="*/ 37 h 98"/>
                <a:gd name="T56" fmla="*/ 0 w 174"/>
                <a:gd name="T57" fmla="*/ 45 h 98"/>
                <a:gd name="T58" fmla="*/ 2 w 174"/>
                <a:gd name="T59" fmla="*/ 50 h 98"/>
                <a:gd name="T60" fmla="*/ 10 w 174"/>
                <a:gd name="T61" fmla="*/ 61 h 98"/>
                <a:gd name="T62" fmla="*/ 19 w 174"/>
                <a:gd name="T63" fmla="*/ 71 h 98"/>
                <a:gd name="T64" fmla="*/ 27 w 174"/>
                <a:gd name="T65" fmla="*/ 76 h 98"/>
                <a:gd name="T66" fmla="*/ 30 w 174"/>
                <a:gd name="T67" fmla="*/ 74 h 98"/>
                <a:gd name="T68" fmla="*/ 35 w 174"/>
                <a:gd name="T69" fmla="*/ 68 h 98"/>
                <a:gd name="T70" fmla="*/ 41 w 174"/>
                <a:gd name="T71" fmla="*/ 61 h 98"/>
                <a:gd name="T72" fmla="*/ 47 w 174"/>
                <a:gd name="T73" fmla="*/ 52 h 98"/>
                <a:gd name="T74" fmla="*/ 54 w 174"/>
                <a:gd name="T75" fmla="*/ 43 h 98"/>
                <a:gd name="T76" fmla="*/ 60 w 174"/>
                <a:gd name="T77" fmla="*/ 35 h 98"/>
                <a:gd name="T78" fmla="*/ 68 w 174"/>
                <a:gd name="T79" fmla="*/ 30 h 98"/>
                <a:gd name="T80" fmla="*/ 74 w 174"/>
                <a:gd name="T81" fmla="*/ 28 h 98"/>
                <a:gd name="T82" fmla="*/ 85 w 174"/>
                <a:gd name="T83" fmla="*/ 32 h 98"/>
                <a:gd name="T84" fmla="*/ 94 w 174"/>
                <a:gd name="T85" fmla="*/ 39 h 98"/>
                <a:gd name="T86" fmla="*/ 100 w 174"/>
                <a:gd name="T87" fmla="*/ 53 h 98"/>
                <a:gd name="T88" fmla="*/ 100 w 174"/>
                <a:gd name="T89" fmla="*/ 74 h 98"/>
                <a:gd name="T90" fmla="*/ 100 w 174"/>
                <a:gd name="T91" fmla="*/ 84 h 98"/>
                <a:gd name="T92" fmla="*/ 104 w 174"/>
                <a:gd name="T93" fmla="*/ 92 h 98"/>
                <a:gd name="T94" fmla="*/ 111 w 174"/>
                <a:gd name="T95" fmla="*/ 96 h 98"/>
                <a:gd name="T96" fmla="*/ 119 w 174"/>
                <a:gd name="T97" fmla="*/ 98 h 98"/>
                <a:gd name="T98" fmla="*/ 127 w 174"/>
                <a:gd name="T99" fmla="*/ 98 h 98"/>
                <a:gd name="T100" fmla="*/ 133 w 174"/>
                <a:gd name="T101" fmla="*/ 98 h 98"/>
                <a:gd name="T102" fmla="*/ 138 w 174"/>
                <a:gd name="T103" fmla="*/ 97 h 98"/>
                <a:gd name="T104" fmla="*/ 140 w 174"/>
                <a:gd name="T105" fmla="*/ 97 h 98"/>
                <a:gd name="T106" fmla="*/ 148 w 174"/>
                <a:gd name="T107" fmla="*/ 97 h 9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74"/>
                <a:gd name="T163" fmla="*/ 0 h 98"/>
                <a:gd name="T164" fmla="*/ 174 w 174"/>
                <a:gd name="T165" fmla="*/ 98 h 9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74" h="98">
                  <a:moveTo>
                    <a:pt x="148" y="97"/>
                  </a:moveTo>
                  <a:lnTo>
                    <a:pt x="157" y="89"/>
                  </a:lnTo>
                  <a:lnTo>
                    <a:pt x="168" y="81"/>
                  </a:lnTo>
                  <a:lnTo>
                    <a:pt x="174" y="76"/>
                  </a:lnTo>
                  <a:lnTo>
                    <a:pt x="173" y="71"/>
                  </a:lnTo>
                  <a:lnTo>
                    <a:pt x="168" y="68"/>
                  </a:lnTo>
                  <a:lnTo>
                    <a:pt x="163" y="63"/>
                  </a:lnTo>
                  <a:lnTo>
                    <a:pt x="157" y="57"/>
                  </a:lnTo>
                  <a:lnTo>
                    <a:pt x="150" y="49"/>
                  </a:lnTo>
                  <a:lnTo>
                    <a:pt x="143" y="41"/>
                  </a:lnTo>
                  <a:lnTo>
                    <a:pt x="137" y="33"/>
                  </a:lnTo>
                  <a:lnTo>
                    <a:pt x="131" y="27"/>
                  </a:lnTo>
                  <a:lnTo>
                    <a:pt x="125" y="21"/>
                  </a:lnTo>
                  <a:lnTo>
                    <a:pt x="120" y="15"/>
                  </a:lnTo>
                  <a:lnTo>
                    <a:pt x="114" y="11"/>
                  </a:lnTo>
                  <a:lnTo>
                    <a:pt x="108" y="8"/>
                  </a:lnTo>
                  <a:lnTo>
                    <a:pt x="102" y="5"/>
                  </a:lnTo>
                  <a:lnTo>
                    <a:pt x="94" y="2"/>
                  </a:lnTo>
                  <a:lnTo>
                    <a:pt x="88" y="1"/>
                  </a:lnTo>
                  <a:lnTo>
                    <a:pt x="81" y="0"/>
                  </a:lnTo>
                  <a:lnTo>
                    <a:pt x="74" y="0"/>
                  </a:lnTo>
                  <a:lnTo>
                    <a:pt x="65" y="1"/>
                  </a:lnTo>
                  <a:lnTo>
                    <a:pt x="56" y="4"/>
                  </a:lnTo>
                  <a:lnTo>
                    <a:pt x="46" y="9"/>
                  </a:lnTo>
                  <a:lnTo>
                    <a:pt x="36" y="15"/>
                  </a:lnTo>
                  <a:lnTo>
                    <a:pt x="25" y="22"/>
                  </a:lnTo>
                  <a:lnTo>
                    <a:pt x="16" y="30"/>
                  </a:lnTo>
                  <a:lnTo>
                    <a:pt x="7" y="37"/>
                  </a:lnTo>
                  <a:lnTo>
                    <a:pt x="0" y="45"/>
                  </a:lnTo>
                  <a:lnTo>
                    <a:pt x="2" y="50"/>
                  </a:lnTo>
                  <a:lnTo>
                    <a:pt x="10" y="61"/>
                  </a:lnTo>
                  <a:lnTo>
                    <a:pt x="19" y="71"/>
                  </a:lnTo>
                  <a:lnTo>
                    <a:pt x="27" y="76"/>
                  </a:lnTo>
                  <a:lnTo>
                    <a:pt x="30" y="74"/>
                  </a:lnTo>
                  <a:lnTo>
                    <a:pt x="35" y="68"/>
                  </a:lnTo>
                  <a:lnTo>
                    <a:pt x="41" y="61"/>
                  </a:lnTo>
                  <a:lnTo>
                    <a:pt x="47" y="52"/>
                  </a:lnTo>
                  <a:lnTo>
                    <a:pt x="54" y="43"/>
                  </a:lnTo>
                  <a:lnTo>
                    <a:pt x="60" y="35"/>
                  </a:lnTo>
                  <a:lnTo>
                    <a:pt x="68" y="30"/>
                  </a:lnTo>
                  <a:lnTo>
                    <a:pt x="74" y="28"/>
                  </a:lnTo>
                  <a:lnTo>
                    <a:pt x="85" y="32"/>
                  </a:lnTo>
                  <a:lnTo>
                    <a:pt x="94" y="39"/>
                  </a:lnTo>
                  <a:lnTo>
                    <a:pt x="100" y="53"/>
                  </a:lnTo>
                  <a:lnTo>
                    <a:pt x="100" y="74"/>
                  </a:lnTo>
                  <a:lnTo>
                    <a:pt x="100" y="84"/>
                  </a:lnTo>
                  <a:lnTo>
                    <a:pt x="104" y="92"/>
                  </a:lnTo>
                  <a:lnTo>
                    <a:pt x="111" y="96"/>
                  </a:lnTo>
                  <a:lnTo>
                    <a:pt x="119" y="98"/>
                  </a:lnTo>
                  <a:lnTo>
                    <a:pt x="127" y="98"/>
                  </a:lnTo>
                  <a:lnTo>
                    <a:pt x="133" y="98"/>
                  </a:lnTo>
                  <a:lnTo>
                    <a:pt x="138" y="97"/>
                  </a:lnTo>
                  <a:lnTo>
                    <a:pt x="140" y="97"/>
                  </a:lnTo>
                  <a:lnTo>
                    <a:pt x="148" y="97"/>
                  </a:lnTo>
                  <a:close/>
                </a:path>
              </a:pathLst>
            </a:custGeom>
            <a:solidFill>
              <a:srgbClr val="BFCC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4" name="Freeform 19"/>
            <p:cNvSpPr>
              <a:spLocks/>
            </p:cNvSpPr>
            <p:nvPr/>
          </p:nvSpPr>
          <p:spPr bwMode="auto">
            <a:xfrm>
              <a:off x="2604" y="570"/>
              <a:ext cx="33" cy="32"/>
            </a:xfrm>
            <a:custGeom>
              <a:avLst/>
              <a:gdLst>
                <a:gd name="T0" fmla="*/ 27 w 33"/>
                <a:gd name="T1" fmla="*/ 8 h 32"/>
                <a:gd name="T2" fmla="*/ 27 w 33"/>
                <a:gd name="T3" fmla="*/ 8 h 32"/>
                <a:gd name="T4" fmla="*/ 26 w 33"/>
                <a:gd name="T5" fmla="*/ 8 h 32"/>
                <a:gd name="T6" fmla="*/ 21 w 33"/>
                <a:gd name="T7" fmla="*/ 10 h 32"/>
                <a:gd name="T8" fmla="*/ 10 w 33"/>
                <a:gd name="T9" fmla="*/ 18 h 32"/>
                <a:gd name="T10" fmla="*/ 0 w 33"/>
                <a:gd name="T11" fmla="*/ 27 h 32"/>
                <a:gd name="T12" fmla="*/ 5 w 33"/>
                <a:gd name="T13" fmla="*/ 32 h 32"/>
                <a:gd name="T14" fmla="*/ 15 w 33"/>
                <a:gd name="T15" fmla="*/ 26 h 32"/>
                <a:gd name="T16" fmla="*/ 26 w 33"/>
                <a:gd name="T17" fmla="*/ 18 h 32"/>
                <a:gd name="T18" fmla="*/ 33 w 33"/>
                <a:gd name="T19" fmla="*/ 10 h 32"/>
                <a:gd name="T20" fmla="*/ 29 w 33"/>
                <a:gd name="T21" fmla="*/ 0 h 32"/>
                <a:gd name="T22" fmla="*/ 29 w 33"/>
                <a:gd name="T23" fmla="*/ 0 h 32"/>
                <a:gd name="T24" fmla="*/ 27 w 33"/>
                <a:gd name="T25" fmla="*/ 8 h 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3"/>
                <a:gd name="T40" fmla="*/ 0 h 32"/>
                <a:gd name="T41" fmla="*/ 33 w 33"/>
                <a:gd name="T42" fmla="*/ 32 h 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3" h="32">
                  <a:moveTo>
                    <a:pt x="27" y="8"/>
                  </a:moveTo>
                  <a:lnTo>
                    <a:pt x="27" y="8"/>
                  </a:lnTo>
                  <a:lnTo>
                    <a:pt x="26" y="8"/>
                  </a:lnTo>
                  <a:lnTo>
                    <a:pt x="21" y="10"/>
                  </a:lnTo>
                  <a:lnTo>
                    <a:pt x="10" y="18"/>
                  </a:lnTo>
                  <a:lnTo>
                    <a:pt x="0" y="27"/>
                  </a:lnTo>
                  <a:lnTo>
                    <a:pt x="5" y="32"/>
                  </a:lnTo>
                  <a:lnTo>
                    <a:pt x="15" y="26"/>
                  </a:lnTo>
                  <a:lnTo>
                    <a:pt x="26" y="18"/>
                  </a:lnTo>
                  <a:lnTo>
                    <a:pt x="33" y="10"/>
                  </a:lnTo>
                  <a:lnTo>
                    <a:pt x="29" y="0"/>
                  </a:lnTo>
                  <a:lnTo>
                    <a:pt x="27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5" name="Freeform 20"/>
            <p:cNvSpPr>
              <a:spLocks/>
            </p:cNvSpPr>
            <p:nvPr/>
          </p:nvSpPr>
          <p:spPr bwMode="auto">
            <a:xfrm>
              <a:off x="2581" y="521"/>
              <a:ext cx="52" cy="57"/>
            </a:xfrm>
            <a:custGeom>
              <a:avLst/>
              <a:gdLst>
                <a:gd name="T0" fmla="*/ 0 w 52"/>
                <a:gd name="T1" fmla="*/ 5 h 57"/>
                <a:gd name="T2" fmla="*/ 0 w 52"/>
                <a:gd name="T3" fmla="*/ 5 h 57"/>
                <a:gd name="T4" fmla="*/ 6 w 52"/>
                <a:gd name="T5" fmla="*/ 12 h 57"/>
                <a:gd name="T6" fmla="*/ 12 w 52"/>
                <a:gd name="T7" fmla="*/ 18 h 57"/>
                <a:gd name="T8" fmla="*/ 18 w 52"/>
                <a:gd name="T9" fmla="*/ 26 h 57"/>
                <a:gd name="T10" fmla="*/ 26 w 52"/>
                <a:gd name="T11" fmla="*/ 34 h 57"/>
                <a:gd name="T12" fmla="*/ 33 w 52"/>
                <a:gd name="T13" fmla="*/ 41 h 57"/>
                <a:gd name="T14" fmla="*/ 39 w 52"/>
                <a:gd name="T15" fmla="*/ 48 h 57"/>
                <a:gd name="T16" fmla="*/ 44 w 52"/>
                <a:gd name="T17" fmla="*/ 54 h 57"/>
                <a:gd name="T18" fmla="*/ 50 w 52"/>
                <a:gd name="T19" fmla="*/ 57 h 57"/>
                <a:gd name="T20" fmla="*/ 52 w 52"/>
                <a:gd name="T21" fmla="*/ 49 h 57"/>
                <a:gd name="T22" fmla="*/ 49 w 52"/>
                <a:gd name="T23" fmla="*/ 47 h 57"/>
                <a:gd name="T24" fmla="*/ 44 w 52"/>
                <a:gd name="T25" fmla="*/ 43 h 57"/>
                <a:gd name="T26" fmla="*/ 38 w 52"/>
                <a:gd name="T27" fmla="*/ 36 h 57"/>
                <a:gd name="T28" fmla="*/ 31 w 52"/>
                <a:gd name="T29" fmla="*/ 28 h 57"/>
                <a:gd name="T30" fmla="*/ 23 w 52"/>
                <a:gd name="T31" fmla="*/ 21 h 57"/>
                <a:gd name="T32" fmla="*/ 17 w 52"/>
                <a:gd name="T33" fmla="*/ 13 h 57"/>
                <a:gd name="T34" fmla="*/ 11 w 52"/>
                <a:gd name="T35" fmla="*/ 6 h 57"/>
                <a:gd name="T36" fmla="*/ 5 w 52"/>
                <a:gd name="T37" fmla="*/ 0 h 57"/>
                <a:gd name="T38" fmla="*/ 5 w 52"/>
                <a:gd name="T39" fmla="*/ 0 h 57"/>
                <a:gd name="T40" fmla="*/ 0 w 52"/>
                <a:gd name="T41" fmla="*/ 5 h 5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2"/>
                <a:gd name="T64" fmla="*/ 0 h 57"/>
                <a:gd name="T65" fmla="*/ 52 w 52"/>
                <a:gd name="T66" fmla="*/ 57 h 5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2" h="57">
                  <a:moveTo>
                    <a:pt x="0" y="5"/>
                  </a:moveTo>
                  <a:lnTo>
                    <a:pt x="0" y="5"/>
                  </a:lnTo>
                  <a:lnTo>
                    <a:pt x="6" y="12"/>
                  </a:lnTo>
                  <a:lnTo>
                    <a:pt x="12" y="18"/>
                  </a:lnTo>
                  <a:lnTo>
                    <a:pt x="18" y="26"/>
                  </a:lnTo>
                  <a:lnTo>
                    <a:pt x="26" y="34"/>
                  </a:lnTo>
                  <a:lnTo>
                    <a:pt x="33" y="41"/>
                  </a:lnTo>
                  <a:lnTo>
                    <a:pt x="39" y="48"/>
                  </a:lnTo>
                  <a:lnTo>
                    <a:pt x="44" y="54"/>
                  </a:lnTo>
                  <a:lnTo>
                    <a:pt x="50" y="57"/>
                  </a:lnTo>
                  <a:lnTo>
                    <a:pt x="52" y="49"/>
                  </a:lnTo>
                  <a:lnTo>
                    <a:pt x="49" y="47"/>
                  </a:lnTo>
                  <a:lnTo>
                    <a:pt x="44" y="43"/>
                  </a:lnTo>
                  <a:lnTo>
                    <a:pt x="38" y="36"/>
                  </a:lnTo>
                  <a:lnTo>
                    <a:pt x="31" y="28"/>
                  </a:lnTo>
                  <a:lnTo>
                    <a:pt x="23" y="21"/>
                  </a:lnTo>
                  <a:lnTo>
                    <a:pt x="17" y="13"/>
                  </a:lnTo>
                  <a:lnTo>
                    <a:pt x="11" y="6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6" name="Freeform 21"/>
            <p:cNvSpPr>
              <a:spLocks/>
            </p:cNvSpPr>
            <p:nvPr/>
          </p:nvSpPr>
          <p:spPr bwMode="auto">
            <a:xfrm>
              <a:off x="2533" y="498"/>
              <a:ext cx="53" cy="28"/>
            </a:xfrm>
            <a:custGeom>
              <a:avLst/>
              <a:gdLst>
                <a:gd name="T0" fmla="*/ 0 w 53"/>
                <a:gd name="T1" fmla="*/ 10 h 28"/>
                <a:gd name="T2" fmla="*/ 0 w 53"/>
                <a:gd name="T3" fmla="*/ 10 h 28"/>
                <a:gd name="T4" fmla="*/ 7 w 53"/>
                <a:gd name="T5" fmla="*/ 9 h 28"/>
                <a:gd name="T6" fmla="*/ 14 w 53"/>
                <a:gd name="T7" fmla="*/ 10 h 28"/>
                <a:gd name="T8" fmla="*/ 19 w 53"/>
                <a:gd name="T9" fmla="*/ 11 h 28"/>
                <a:gd name="T10" fmla="*/ 26 w 53"/>
                <a:gd name="T11" fmla="*/ 14 h 28"/>
                <a:gd name="T12" fmla="*/ 33 w 53"/>
                <a:gd name="T13" fmla="*/ 16 h 28"/>
                <a:gd name="T14" fmla="*/ 37 w 53"/>
                <a:gd name="T15" fmla="*/ 20 h 28"/>
                <a:gd name="T16" fmla="*/ 43 w 53"/>
                <a:gd name="T17" fmla="*/ 24 h 28"/>
                <a:gd name="T18" fmla="*/ 48 w 53"/>
                <a:gd name="T19" fmla="*/ 28 h 28"/>
                <a:gd name="T20" fmla="*/ 53 w 53"/>
                <a:gd name="T21" fmla="*/ 23 h 28"/>
                <a:gd name="T22" fmla="*/ 48 w 53"/>
                <a:gd name="T23" fmla="*/ 16 h 28"/>
                <a:gd name="T24" fmla="*/ 42 w 53"/>
                <a:gd name="T25" fmla="*/ 13 h 28"/>
                <a:gd name="T26" fmla="*/ 35 w 53"/>
                <a:gd name="T27" fmla="*/ 9 h 28"/>
                <a:gd name="T28" fmla="*/ 29 w 53"/>
                <a:gd name="T29" fmla="*/ 6 h 28"/>
                <a:gd name="T30" fmla="*/ 22 w 53"/>
                <a:gd name="T31" fmla="*/ 4 h 28"/>
                <a:gd name="T32" fmla="*/ 14 w 53"/>
                <a:gd name="T33" fmla="*/ 2 h 28"/>
                <a:gd name="T34" fmla="*/ 7 w 53"/>
                <a:gd name="T35" fmla="*/ 1 h 28"/>
                <a:gd name="T36" fmla="*/ 0 w 53"/>
                <a:gd name="T37" fmla="*/ 0 h 28"/>
                <a:gd name="T38" fmla="*/ 0 w 53"/>
                <a:gd name="T39" fmla="*/ 0 h 28"/>
                <a:gd name="T40" fmla="*/ 0 w 53"/>
                <a:gd name="T41" fmla="*/ 10 h 2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3"/>
                <a:gd name="T64" fmla="*/ 0 h 28"/>
                <a:gd name="T65" fmla="*/ 53 w 53"/>
                <a:gd name="T66" fmla="*/ 28 h 2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3" h="28">
                  <a:moveTo>
                    <a:pt x="0" y="10"/>
                  </a:moveTo>
                  <a:lnTo>
                    <a:pt x="0" y="10"/>
                  </a:lnTo>
                  <a:lnTo>
                    <a:pt x="7" y="9"/>
                  </a:lnTo>
                  <a:lnTo>
                    <a:pt x="14" y="10"/>
                  </a:lnTo>
                  <a:lnTo>
                    <a:pt x="19" y="11"/>
                  </a:lnTo>
                  <a:lnTo>
                    <a:pt x="26" y="14"/>
                  </a:lnTo>
                  <a:lnTo>
                    <a:pt x="33" y="16"/>
                  </a:lnTo>
                  <a:lnTo>
                    <a:pt x="37" y="20"/>
                  </a:lnTo>
                  <a:lnTo>
                    <a:pt x="43" y="24"/>
                  </a:lnTo>
                  <a:lnTo>
                    <a:pt x="48" y="28"/>
                  </a:lnTo>
                  <a:lnTo>
                    <a:pt x="53" y="23"/>
                  </a:lnTo>
                  <a:lnTo>
                    <a:pt x="48" y="16"/>
                  </a:lnTo>
                  <a:lnTo>
                    <a:pt x="42" y="13"/>
                  </a:lnTo>
                  <a:lnTo>
                    <a:pt x="35" y="9"/>
                  </a:lnTo>
                  <a:lnTo>
                    <a:pt x="29" y="6"/>
                  </a:lnTo>
                  <a:lnTo>
                    <a:pt x="22" y="4"/>
                  </a:lnTo>
                  <a:lnTo>
                    <a:pt x="14" y="2"/>
                  </a:lnTo>
                  <a:lnTo>
                    <a:pt x="7" y="1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7" name="Freeform 22"/>
            <p:cNvSpPr>
              <a:spLocks/>
            </p:cNvSpPr>
            <p:nvPr/>
          </p:nvSpPr>
          <p:spPr bwMode="auto">
            <a:xfrm>
              <a:off x="2455" y="498"/>
              <a:ext cx="78" cy="53"/>
            </a:xfrm>
            <a:custGeom>
              <a:avLst/>
              <a:gdLst>
                <a:gd name="T0" fmla="*/ 8 w 78"/>
                <a:gd name="T1" fmla="*/ 48 h 53"/>
                <a:gd name="T2" fmla="*/ 6 w 78"/>
                <a:gd name="T3" fmla="*/ 53 h 53"/>
                <a:gd name="T4" fmla="*/ 14 w 78"/>
                <a:gd name="T5" fmla="*/ 45 h 53"/>
                <a:gd name="T6" fmla="*/ 22 w 78"/>
                <a:gd name="T7" fmla="*/ 38 h 53"/>
                <a:gd name="T8" fmla="*/ 32 w 78"/>
                <a:gd name="T9" fmla="*/ 31 h 53"/>
                <a:gd name="T10" fmla="*/ 43 w 78"/>
                <a:gd name="T11" fmla="*/ 24 h 53"/>
                <a:gd name="T12" fmla="*/ 51 w 78"/>
                <a:gd name="T13" fmla="*/ 18 h 53"/>
                <a:gd name="T14" fmla="*/ 61 w 78"/>
                <a:gd name="T15" fmla="*/ 13 h 53"/>
                <a:gd name="T16" fmla="*/ 69 w 78"/>
                <a:gd name="T17" fmla="*/ 10 h 53"/>
                <a:gd name="T18" fmla="*/ 78 w 78"/>
                <a:gd name="T19" fmla="*/ 10 h 53"/>
                <a:gd name="T20" fmla="*/ 78 w 78"/>
                <a:gd name="T21" fmla="*/ 0 h 53"/>
                <a:gd name="T22" fmla="*/ 69 w 78"/>
                <a:gd name="T23" fmla="*/ 2 h 53"/>
                <a:gd name="T24" fmla="*/ 58 w 78"/>
                <a:gd name="T25" fmla="*/ 5 h 53"/>
                <a:gd name="T26" fmla="*/ 49 w 78"/>
                <a:gd name="T27" fmla="*/ 10 h 53"/>
                <a:gd name="T28" fmla="*/ 38 w 78"/>
                <a:gd name="T29" fmla="*/ 16 h 53"/>
                <a:gd name="T30" fmla="*/ 27 w 78"/>
                <a:gd name="T31" fmla="*/ 23 h 53"/>
                <a:gd name="T32" fmla="*/ 17 w 78"/>
                <a:gd name="T33" fmla="*/ 31 h 53"/>
                <a:gd name="T34" fmla="*/ 9 w 78"/>
                <a:gd name="T35" fmla="*/ 40 h 53"/>
                <a:gd name="T36" fmla="*/ 1 w 78"/>
                <a:gd name="T37" fmla="*/ 48 h 53"/>
                <a:gd name="T38" fmla="*/ 0 w 78"/>
                <a:gd name="T39" fmla="*/ 53 h 53"/>
                <a:gd name="T40" fmla="*/ 8 w 78"/>
                <a:gd name="T41" fmla="*/ 48 h 5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8"/>
                <a:gd name="T64" fmla="*/ 0 h 53"/>
                <a:gd name="T65" fmla="*/ 78 w 78"/>
                <a:gd name="T66" fmla="*/ 53 h 5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8" h="53">
                  <a:moveTo>
                    <a:pt x="8" y="48"/>
                  </a:moveTo>
                  <a:lnTo>
                    <a:pt x="6" y="53"/>
                  </a:lnTo>
                  <a:lnTo>
                    <a:pt x="14" y="45"/>
                  </a:lnTo>
                  <a:lnTo>
                    <a:pt x="22" y="38"/>
                  </a:lnTo>
                  <a:lnTo>
                    <a:pt x="32" y="31"/>
                  </a:lnTo>
                  <a:lnTo>
                    <a:pt x="43" y="24"/>
                  </a:lnTo>
                  <a:lnTo>
                    <a:pt x="51" y="18"/>
                  </a:lnTo>
                  <a:lnTo>
                    <a:pt x="61" y="13"/>
                  </a:lnTo>
                  <a:lnTo>
                    <a:pt x="69" y="10"/>
                  </a:lnTo>
                  <a:lnTo>
                    <a:pt x="78" y="10"/>
                  </a:lnTo>
                  <a:lnTo>
                    <a:pt x="78" y="0"/>
                  </a:lnTo>
                  <a:lnTo>
                    <a:pt x="69" y="2"/>
                  </a:lnTo>
                  <a:lnTo>
                    <a:pt x="58" y="5"/>
                  </a:lnTo>
                  <a:lnTo>
                    <a:pt x="49" y="10"/>
                  </a:lnTo>
                  <a:lnTo>
                    <a:pt x="38" y="16"/>
                  </a:lnTo>
                  <a:lnTo>
                    <a:pt x="27" y="23"/>
                  </a:lnTo>
                  <a:lnTo>
                    <a:pt x="17" y="31"/>
                  </a:lnTo>
                  <a:lnTo>
                    <a:pt x="9" y="40"/>
                  </a:lnTo>
                  <a:lnTo>
                    <a:pt x="1" y="48"/>
                  </a:lnTo>
                  <a:lnTo>
                    <a:pt x="0" y="53"/>
                  </a:lnTo>
                  <a:lnTo>
                    <a:pt x="8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8" name="Freeform 23"/>
            <p:cNvSpPr>
              <a:spLocks/>
            </p:cNvSpPr>
            <p:nvPr/>
          </p:nvSpPr>
          <p:spPr bwMode="auto">
            <a:xfrm>
              <a:off x="2455" y="546"/>
              <a:ext cx="31" cy="38"/>
            </a:xfrm>
            <a:custGeom>
              <a:avLst/>
              <a:gdLst>
                <a:gd name="T0" fmla="*/ 31 w 31"/>
                <a:gd name="T1" fmla="*/ 28 h 38"/>
                <a:gd name="T2" fmla="*/ 31 w 31"/>
                <a:gd name="T3" fmla="*/ 28 h 38"/>
                <a:gd name="T4" fmla="*/ 26 w 31"/>
                <a:gd name="T5" fmla="*/ 24 h 38"/>
                <a:gd name="T6" fmla="*/ 17 w 31"/>
                <a:gd name="T7" fmla="*/ 15 h 38"/>
                <a:gd name="T8" fmla="*/ 10 w 31"/>
                <a:gd name="T9" fmla="*/ 5 h 38"/>
                <a:gd name="T10" fmla="*/ 8 w 31"/>
                <a:gd name="T11" fmla="*/ 0 h 38"/>
                <a:gd name="T12" fmla="*/ 0 w 31"/>
                <a:gd name="T13" fmla="*/ 5 h 38"/>
                <a:gd name="T14" fmla="*/ 3 w 31"/>
                <a:gd name="T15" fmla="*/ 10 h 38"/>
                <a:gd name="T16" fmla="*/ 10 w 31"/>
                <a:gd name="T17" fmla="*/ 20 h 38"/>
                <a:gd name="T18" fmla="*/ 21 w 31"/>
                <a:gd name="T19" fmla="*/ 32 h 38"/>
                <a:gd name="T20" fmla="*/ 31 w 31"/>
                <a:gd name="T21" fmla="*/ 38 h 38"/>
                <a:gd name="T22" fmla="*/ 31 w 31"/>
                <a:gd name="T23" fmla="*/ 38 h 38"/>
                <a:gd name="T24" fmla="*/ 31 w 31"/>
                <a:gd name="T25" fmla="*/ 28 h 3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1"/>
                <a:gd name="T40" fmla="*/ 0 h 38"/>
                <a:gd name="T41" fmla="*/ 31 w 31"/>
                <a:gd name="T42" fmla="*/ 38 h 3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1" h="38">
                  <a:moveTo>
                    <a:pt x="31" y="28"/>
                  </a:moveTo>
                  <a:lnTo>
                    <a:pt x="31" y="28"/>
                  </a:lnTo>
                  <a:lnTo>
                    <a:pt x="26" y="24"/>
                  </a:lnTo>
                  <a:lnTo>
                    <a:pt x="17" y="15"/>
                  </a:lnTo>
                  <a:lnTo>
                    <a:pt x="10" y="5"/>
                  </a:lnTo>
                  <a:lnTo>
                    <a:pt x="8" y="0"/>
                  </a:lnTo>
                  <a:lnTo>
                    <a:pt x="0" y="5"/>
                  </a:lnTo>
                  <a:lnTo>
                    <a:pt x="3" y="10"/>
                  </a:lnTo>
                  <a:lnTo>
                    <a:pt x="10" y="20"/>
                  </a:lnTo>
                  <a:lnTo>
                    <a:pt x="21" y="32"/>
                  </a:lnTo>
                  <a:lnTo>
                    <a:pt x="31" y="38"/>
                  </a:lnTo>
                  <a:lnTo>
                    <a:pt x="31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9" name="Freeform 24"/>
            <p:cNvSpPr>
              <a:spLocks/>
            </p:cNvSpPr>
            <p:nvPr/>
          </p:nvSpPr>
          <p:spPr bwMode="auto">
            <a:xfrm>
              <a:off x="2486" y="527"/>
              <a:ext cx="47" cy="57"/>
            </a:xfrm>
            <a:custGeom>
              <a:avLst/>
              <a:gdLst>
                <a:gd name="T0" fmla="*/ 47 w 47"/>
                <a:gd name="T1" fmla="*/ 0 h 57"/>
                <a:gd name="T2" fmla="*/ 47 w 47"/>
                <a:gd name="T3" fmla="*/ 0 h 57"/>
                <a:gd name="T4" fmla="*/ 40 w 47"/>
                <a:gd name="T5" fmla="*/ 2 h 57"/>
                <a:gd name="T6" fmla="*/ 31 w 47"/>
                <a:gd name="T7" fmla="*/ 8 h 57"/>
                <a:gd name="T8" fmla="*/ 24 w 47"/>
                <a:gd name="T9" fmla="*/ 16 h 57"/>
                <a:gd name="T10" fmla="*/ 17 w 47"/>
                <a:gd name="T11" fmla="*/ 25 h 57"/>
                <a:gd name="T12" fmla="*/ 10 w 47"/>
                <a:gd name="T13" fmla="*/ 34 h 57"/>
                <a:gd name="T14" fmla="*/ 6 w 47"/>
                <a:gd name="T15" fmla="*/ 42 h 57"/>
                <a:gd name="T16" fmla="*/ 1 w 47"/>
                <a:gd name="T17" fmla="*/ 46 h 57"/>
                <a:gd name="T18" fmla="*/ 0 w 47"/>
                <a:gd name="T19" fmla="*/ 47 h 57"/>
                <a:gd name="T20" fmla="*/ 0 w 47"/>
                <a:gd name="T21" fmla="*/ 57 h 57"/>
                <a:gd name="T22" fmla="*/ 6 w 47"/>
                <a:gd name="T23" fmla="*/ 53 h 57"/>
                <a:gd name="T24" fmla="*/ 10 w 47"/>
                <a:gd name="T25" fmla="*/ 47 h 57"/>
                <a:gd name="T26" fmla="*/ 18 w 47"/>
                <a:gd name="T27" fmla="*/ 39 h 57"/>
                <a:gd name="T28" fmla="*/ 24 w 47"/>
                <a:gd name="T29" fmla="*/ 30 h 57"/>
                <a:gd name="T30" fmla="*/ 31 w 47"/>
                <a:gd name="T31" fmla="*/ 21 h 57"/>
                <a:gd name="T32" fmla="*/ 36 w 47"/>
                <a:gd name="T33" fmla="*/ 13 h 57"/>
                <a:gd name="T34" fmla="*/ 42 w 47"/>
                <a:gd name="T35" fmla="*/ 9 h 57"/>
                <a:gd name="T36" fmla="*/ 47 w 47"/>
                <a:gd name="T37" fmla="*/ 8 h 57"/>
                <a:gd name="T38" fmla="*/ 47 w 47"/>
                <a:gd name="T39" fmla="*/ 8 h 57"/>
                <a:gd name="T40" fmla="*/ 47 w 47"/>
                <a:gd name="T41" fmla="*/ 0 h 5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7"/>
                <a:gd name="T64" fmla="*/ 0 h 57"/>
                <a:gd name="T65" fmla="*/ 47 w 47"/>
                <a:gd name="T66" fmla="*/ 57 h 5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7" h="57">
                  <a:moveTo>
                    <a:pt x="47" y="0"/>
                  </a:moveTo>
                  <a:lnTo>
                    <a:pt x="47" y="0"/>
                  </a:lnTo>
                  <a:lnTo>
                    <a:pt x="40" y="2"/>
                  </a:lnTo>
                  <a:lnTo>
                    <a:pt x="31" y="8"/>
                  </a:lnTo>
                  <a:lnTo>
                    <a:pt x="24" y="16"/>
                  </a:lnTo>
                  <a:lnTo>
                    <a:pt x="17" y="25"/>
                  </a:lnTo>
                  <a:lnTo>
                    <a:pt x="10" y="34"/>
                  </a:lnTo>
                  <a:lnTo>
                    <a:pt x="6" y="42"/>
                  </a:lnTo>
                  <a:lnTo>
                    <a:pt x="1" y="46"/>
                  </a:lnTo>
                  <a:lnTo>
                    <a:pt x="0" y="47"/>
                  </a:lnTo>
                  <a:lnTo>
                    <a:pt x="0" y="57"/>
                  </a:lnTo>
                  <a:lnTo>
                    <a:pt x="6" y="53"/>
                  </a:lnTo>
                  <a:lnTo>
                    <a:pt x="10" y="47"/>
                  </a:lnTo>
                  <a:lnTo>
                    <a:pt x="18" y="39"/>
                  </a:lnTo>
                  <a:lnTo>
                    <a:pt x="24" y="30"/>
                  </a:lnTo>
                  <a:lnTo>
                    <a:pt x="31" y="21"/>
                  </a:lnTo>
                  <a:lnTo>
                    <a:pt x="36" y="13"/>
                  </a:lnTo>
                  <a:lnTo>
                    <a:pt x="42" y="9"/>
                  </a:lnTo>
                  <a:lnTo>
                    <a:pt x="47" y="8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0" name="Freeform 25"/>
            <p:cNvSpPr>
              <a:spLocks/>
            </p:cNvSpPr>
            <p:nvPr/>
          </p:nvSpPr>
          <p:spPr bwMode="auto">
            <a:xfrm>
              <a:off x="2533" y="527"/>
              <a:ext cx="30" cy="50"/>
            </a:xfrm>
            <a:custGeom>
              <a:avLst/>
              <a:gdLst>
                <a:gd name="T0" fmla="*/ 30 w 30"/>
                <a:gd name="T1" fmla="*/ 50 h 50"/>
                <a:gd name="T2" fmla="*/ 30 w 30"/>
                <a:gd name="T3" fmla="*/ 50 h 50"/>
                <a:gd name="T4" fmla="*/ 30 w 30"/>
                <a:gd name="T5" fmla="*/ 29 h 50"/>
                <a:gd name="T6" fmla="*/ 24 w 30"/>
                <a:gd name="T7" fmla="*/ 12 h 50"/>
                <a:gd name="T8" fmla="*/ 12 w 30"/>
                <a:gd name="T9" fmla="*/ 4 h 50"/>
                <a:gd name="T10" fmla="*/ 0 w 30"/>
                <a:gd name="T11" fmla="*/ 0 h 50"/>
                <a:gd name="T12" fmla="*/ 0 w 30"/>
                <a:gd name="T13" fmla="*/ 8 h 50"/>
                <a:gd name="T14" fmla="*/ 9 w 30"/>
                <a:gd name="T15" fmla="*/ 12 h 50"/>
                <a:gd name="T16" fmla="*/ 17 w 30"/>
                <a:gd name="T17" fmla="*/ 17 h 50"/>
                <a:gd name="T18" fmla="*/ 23 w 30"/>
                <a:gd name="T19" fmla="*/ 29 h 50"/>
                <a:gd name="T20" fmla="*/ 23 w 30"/>
                <a:gd name="T21" fmla="*/ 50 h 50"/>
                <a:gd name="T22" fmla="*/ 23 w 30"/>
                <a:gd name="T23" fmla="*/ 50 h 50"/>
                <a:gd name="T24" fmla="*/ 30 w 30"/>
                <a:gd name="T25" fmla="*/ 50 h 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0"/>
                <a:gd name="T40" fmla="*/ 0 h 50"/>
                <a:gd name="T41" fmla="*/ 30 w 30"/>
                <a:gd name="T42" fmla="*/ 50 h 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0" h="50">
                  <a:moveTo>
                    <a:pt x="30" y="50"/>
                  </a:moveTo>
                  <a:lnTo>
                    <a:pt x="30" y="50"/>
                  </a:lnTo>
                  <a:lnTo>
                    <a:pt x="30" y="29"/>
                  </a:lnTo>
                  <a:lnTo>
                    <a:pt x="24" y="12"/>
                  </a:lnTo>
                  <a:lnTo>
                    <a:pt x="12" y="4"/>
                  </a:lnTo>
                  <a:lnTo>
                    <a:pt x="0" y="0"/>
                  </a:lnTo>
                  <a:lnTo>
                    <a:pt x="0" y="8"/>
                  </a:lnTo>
                  <a:lnTo>
                    <a:pt x="9" y="12"/>
                  </a:lnTo>
                  <a:lnTo>
                    <a:pt x="17" y="17"/>
                  </a:lnTo>
                  <a:lnTo>
                    <a:pt x="23" y="29"/>
                  </a:lnTo>
                  <a:lnTo>
                    <a:pt x="23" y="50"/>
                  </a:lnTo>
                  <a:lnTo>
                    <a:pt x="30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1" name="Freeform 26"/>
            <p:cNvSpPr>
              <a:spLocks/>
            </p:cNvSpPr>
            <p:nvPr/>
          </p:nvSpPr>
          <p:spPr bwMode="auto">
            <a:xfrm>
              <a:off x="2556" y="577"/>
              <a:ext cx="43" cy="29"/>
            </a:xfrm>
            <a:custGeom>
              <a:avLst/>
              <a:gdLst>
                <a:gd name="T0" fmla="*/ 43 w 43"/>
                <a:gd name="T1" fmla="*/ 19 h 29"/>
                <a:gd name="T2" fmla="*/ 41 w 43"/>
                <a:gd name="T3" fmla="*/ 19 h 29"/>
                <a:gd name="T4" fmla="*/ 36 w 43"/>
                <a:gd name="T5" fmla="*/ 20 h 29"/>
                <a:gd name="T6" fmla="*/ 30 w 43"/>
                <a:gd name="T7" fmla="*/ 19 h 29"/>
                <a:gd name="T8" fmla="*/ 22 w 43"/>
                <a:gd name="T9" fmla="*/ 20 h 29"/>
                <a:gd name="T10" fmla="*/ 16 w 43"/>
                <a:gd name="T11" fmla="*/ 18 h 29"/>
                <a:gd name="T12" fmla="*/ 10 w 43"/>
                <a:gd name="T13" fmla="*/ 15 h 29"/>
                <a:gd name="T14" fmla="*/ 7 w 43"/>
                <a:gd name="T15" fmla="*/ 10 h 29"/>
                <a:gd name="T16" fmla="*/ 7 w 43"/>
                <a:gd name="T17" fmla="*/ 0 h 29"/>
                <a:gd name="T18" fmla="*/ 0 w 43"/>
                <a:gd name="T19" fmla="*/ 0 h 29"/>
                <a:gd name="T20" fmla="*/ 0 w 43"/>
                <a:gd name="T21" fmla="*/ 10 h 29"/>
                <a:gd name="T22" fmla="*/ 5 w 43"/>
                <a:gd name="T23" fmla="*/ 20 h 29"/>
                <a:gd name="T24" fmla="*/ 13 w 43"/>
                <a:gd name="T25" fmla="*/ 25 h 29"/>
                <a:gd name="T26" fmla="*/ 22 w 43"/>
                <a:gd name="T27" fmla="*/ 28 h 29"/>
                <a:gd name="T28" fmla="*/ 30 w 43"/>
                <a:gd name="T29" fmla="*/ 29 h 29"/>
                <a:gd name="T30" fmla="*/ 36 w 43"/>
                <a:gd name="T31" fmla="*/ 28 h 29"/>
                <a:gd name="T32" fmla="*/ 41 w 43"/>
                <a:gd name="T33" fmla="*/ 27 h 29"/>
                <a:gd name="T34" fmla="*/ 43 w 43"/>
                <a:gd name="T35" fmla="*/ 27 h 29"/>
                <a:gd name="T36" fmla="*/ 43 w 43"/>
                <a:gd name="T37" fmla="*/ 19 h 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3"/>
                <a:gd name="T58" fmla="*/ 0 h 29"/>
                <a:gd name="T59" fmla="*/ 43 w 43"/>
                <a:gd name="T60" fmla="*/ 29 h 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3" h="29">
                  <a:moveTo>
                    <a:pt x="43" y="19"/>
                  </a:moveTo>
                  <a:lnTo>
                    <a:pt x="41" y="19"/>
                  </a:lnTo>
                  <a:lnTo>
                    <a:pt x="36" y="20"/>
                  </a:lnTo>
                  <a:lnTo>
                    <a:pt x="30" y="19"/>
                  </a:lnTo>
                  <a:lnTo>
                    <a:pt x="22" y="20"/>
                  </a:lnTo>
                  <a:lnTo>
                    <a:pt x="16" y="18"/>
                  </a:lnTo>
                  <a:lnTo>
                    <a:pt x="10" y="15"/>
                  </a:lnTo>
                  <a:lnTo>
                    <a:pt x="7" y="1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5" y="20"/>
                  </a:lnTo>
                  <a:lnTo>
                    <a:pt x="13" y="25"/>
                  </a:lnTo>
                  <a:lnTo>
                    <a:pt x="22" y="28"/>
                  </a:lnTo>
                  <a:lnTo>
                    <a:pt x="30" y="29"/>
                  </a:lnTo>
                  <a:lnTo>
                    <a:pt x="36" y="28"/>
                  </a:lnTo>
                  <a:lnTo>
                    <a:pt x="41" y="27"/>
                  </a:lnTo>
                  <a:lnTo>
                    <a:pt x="43" y="27"/>
                  </a:lnTo>
                  <a:lnTo>
                    <a:pt x="43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2" name="Freeform 27"/>
            <p:cNvSpPr>
              <a:spLocks/>
            </p:cNvSpPr>
            <p:nvPr/>
          </p:nvSpPr>
          <p:spPr bwMode="auto">
            <a:xfrm>
              <a:off x="2438" y="531"/>
              <a:ext cx="197" cy="132"/>
            </a:xfrm>
            <a:custGeom>
              <a:avLst/>
              <a:gdLst>
                <a:gd name="T0" fmla="*/ 21 w 197"/>
                <a:gd name="T1" fmla="*/ 17 h 132"/>
                <a:gd name="T2" fmla="*/ 23 w 197"/>
                <a:gd name="T3" fmla="*/ 22 h 132"/>
                <a:gd name="T4" fmla="*/ 31 w 197"/>
                <a:gd name="T5" fmla="*/ 33 h 132"/>
                <a:gd name="T6" fmla="*/ 40 w 197"/>
                <a:gd name="T7" fmla="*/ 43 h 132"/>
                <a:gd name="T8" fmla="*/ 48 w 197"/>
                <a:gd name="T9" fmla="*/ 48 h 132"/>
                <a:gd name="T10" fmla="*/ 51 w 197"/>
                <a:gd name="T11" fmla="*/ 46 h 132"/>
                <a:gd name="T12" fmla="*/ 56 w 197"/>
                <a:gd name="T13" fmla="*/ 40 h 132"/>
                <a:gd name="T14" fmla="*/ 62 w 197"/>
                <a:gd name="T15" fmla="*/ 33 h 132"/>
                <a:gd name="T16" fmla="*/ 68 w 197"/>
                <a:gd name="T17" fmla="*/ 24 h 132"/>
                <a:gd name="T18" fmla="*/ 75 w 197"/>
                <a:gd name="T19" fmla="*/ 15 h 132"/>
                <a:gd name="T20" fmla="*/ 81 w 197"/>
                <a:gd name="T21" fmla="*/ 7 h 132"/>
                <a:gd name="T22" fmla="*/ 89 w 197"/>
                <a:gd name="T23" fmla="*/ 2 h 132"/>
                <a:gd name="T24" fmla="*/ 95 w 197"/>
                <a:gd name="T25" fmla="*/ 0 h 132"/>
                <a:gd name="T26" fmla="*/ 106 w 197"/>
                <a:gd name="T27" fmla="*/ 4 h 132"/>
                <a:gd name="T28" fmla="*/ 115 w 197"/>
                <a:gd name="T29" fmla="*/ 11 h 132"/>
                <a:gd name="T30" fmla="*/ 121 w 197"/>
                <a:gd name="T31" fmla="*/ 25 h 132"/>
                <a:gd name="T32" fmla="*/ 121 w 197"/>
                <a:gd name="T33" fmla="*/ 46 h 132"/>
                <a:gd name="T34" fmla="*/ 121 w 197"/>
                <a:gd name="T35" fmla="*/ 56 h 132"/>
                <a:gd name="T36" fmla="*/ 125 w 197"/>
                <a:gd name="T37" fmla="*/ 64 h 132"/>
                <a:gd name="T38" fmla="*/ 132 w 197"/>
                <a:gd name="T39" fmla="*/ 68 h 132"/>
                <a:gd name="T40" fmla="*/ 140 w 197"/>
                <a:gd name="T41" fmla="*/ 70 h 132"/>
                <a:gd name="T42" fmla="*/ 148 w 197"/>
                <a:gd name="T43" fmla="*/ 70 h 132"/>
                <a:gd name="T44" fmla="*/ 154 w 197"/>
                <a:gd name="T45" fmla="*/ 70 h 132"/>
                <a:gd name="T46" fmla="*/ 159 w 197"/>
                <a:gd name="T47" fmla="*/ 69 h 132"/>
                <a:gd name="T48" fmla="*/ 161 w 197"/>
                <a:gd name="T49" fmla="*/ 69 h 132"/>
                <a:gd name="T50" fmla="*/ 164 w 197"/>
                <a:gd name="T51" fmla="*/ 69 h 132"/>
                <a:gd name="T52" fmla="*/ 170 w 197"/>
                <a:gd name="T53" fmla="*/ 66 h 132"/>
                <a:gd name="T54" fmla="*/ 181 w 197"/>
                <a:gd name="T55" fmla="*/ 60 h 132"/>
                <a:gd name="T56" fmla="*/ 197 w 197"/>
                <a:gd name="T57" fmla="*/ 47 h 132"/>
                <a:gd name="T58" fmla="*/ 195 w 197"/>
                <a:gd name="T59" fmla="*/ 48 h 132"/>
                <a:gd name="T60" fmla="*/ 193 w 197"/>
                <a:gd name="T61" fmla="*/ 52 h 132"/>
                <a:gd name="T62" fmla="*/ 188 w 197"/>
                <a:gd name="T63" fmla="*/ 59 h 132"/>
                <a:gd name="T64" fmla="*/ 182 w 197"/>
                <a:gd name="T65" fmla="*/ 66 h 132"/>
                <a:gd name="T66" fmla="*/ 175 w 197"/>
                <a:gd name="T67" fmla="*/ 75 h 132"/>
                <a:gd name="T68" fmla="*/ 168 w 197"/>
                <a:gd name="T69" fmla="*/ 84 h 132"/>
                <a:gd name="T70" fmla="*/ 159 w 197"/>
                <a:gd name="T71" fmla="*/ 93 h 132"/>
                <a:gd name="T72" fmla="*/ 151 w 197"/>
                <a:gd name="T73" fmla="*/ 101 h 132"/>
                <a:gd name="T74" fmla="*/ 141 w 197"/>
                <a:gd name="T75" fmla="*/ 109 h 132"/>
                <a:gd name="T76" fmla="*/ 132 w 197"/>
                <a:gd name="T77" fmla="*/ 117 h 132"/>
                <a:gd name="T78" fmla="*/ 123 w 197"/>
                <a:gd name="T79" fmla="*/ 125 h 132"/>
                <a:gd name="T80" fmla="*/ 113 w 197"/>
                <a:gd name="T81" fmla="*/ 130 h 132"/>
                <a:gd name="T82" fmla="*/ 102 w 197"/>
                <a:gd name="T83" fmla="*/ 132 h 132"/>
                <a:gd name="T84" fmla="*/ 92 w 197"/>
                <a:gd name="T85" fmla="*/ 132 h 132"/>
                <a:gd name="T86" fmla="*/ 81 w 197"/>
                <a:gd name="T87" fmla="*/ 127 h 132"/>
                <a:gd name="T88" fmla="*/ 71 w 197"/>
                <a:gd name="T89" fmla="*/ 117 h 132"/>
                <a:gd name="T90" fmla="*/ 60 w 197"/>
                <a:gd name="T91" fmla="*/ 104 h 132"/>
                <a:gd name="T92" fmla="*/ 50 w 197"/>
                <a:gd name="T93" fmla="*/ 90 h 132"/>
                <a:gd name="T94" fmla="*/ 41 w 197"/>
                <a:gd name="T95" fmla="*/ 77 h 132"/>
                <a:gd name="T96" fmla="*/ 33 w 197"/>
                <a:gd name="T97" fmla="*/ 65 h 132"/>
                <a:gd name="T98" fmla="*/ 25 w 197"/>
                <a:gd name="T99" fmla="*/ 55 h 132"/>
                <a:gd name="T100" fmla="*/ 17 w 197"/>
                <a:gd name="T101" fmla="*/ 46 h 132"/>
                <a:gd name="T102" fmla="*/ 9 w 197"/>
                <a:gd name="T103" fmla="*/ 40 h 132"/>
                <a:gd name="T104" fmla="*/ 0 w 197"/>
                <a:gd name="T105" fmla="*/ 38 h 132"/>
                <a:gd name="T106" fmla="*/ 21 w 197"/>
                <a:gd name="T107" fmla="*/ 17 h 13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97"/>
                <a:gd name="T163" fmla="*/ 0 h 132"/>
                <a:gd name="T164" fmla="*/ 197 w 197"/>
                <a:gd name="T165" fmla="*/ 132 h 13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97" h="132">
                  <a:moveTo>
                    <a:pt x="21" y="17"/>
                  </a:moveTo>
                  <a:lnTo>
                    <a:pt x="23" y="22"/>
                  </a:lnTo>
                  <a:lnTo>
                    <a:pt x="31" y="33"/>
                  </a:lnTo>
                  <a:lnTo>
                    <a:pt x="40" y="43"/>
                  </a:lnTo>
                  <a:lnTo>
                    <a:pt x="48" y="48"/>
                  </a:lnTo>
                  <a:lnTo>
                    <a:pt x="51" y="46"/>
                  </a:lnTo>
                  <a:lnTo>
                    <a:pt x="56" y="40"/>
                  </a:lnTo>
                  <a:lnTo>
                    <a:pt x="62" y="33"/>
                  </a:lnTo>
                  <a:lnTo>
                    <a:pt x="68" y="24"/>
                  </a:lnTo>
                  <a:lnTo>
                    <a:pt x="75" y="15"/>
                  </a:lnTo>
                  <a:lnTo>
                    <a:pt x="81" y="7"/>
                  </a:lnTo>
                  <a:lnTo>
                    <a:pt x="89" y="2"/>
                  </a:lnTo>
                  <a:lnTo>
                    <a:pt x="95" y="0"/>
                  </a:lnTo>
                  <a:lnTo>
                    <a:pt x="106" y="4"/>
                  </a:lnTo>
                  <a:lnTo>
                    <a:pt x="115" y="11"/>
                  </a:lnTo>
                  <a:lnTo>
                    <a:pt x="121" y="25"/>
                  </a:lnTo>
                  <a:lnTo>
                    <a:pt x="121" y="46"/>
                  </a:lnTo>
                  <a:lnTo>
                    <a:pt x="121" y="56"/>
                  </a:lnTo>
                  <a:lnTo>
                    <a:pt x="125" y="64"/>
                  </a:lnTo>
                  <a:lnTo>
                    <a:pt x="132" y="68"/>
                  </a:lnTo>
                  <a:lnTo>
                    <a:pt x="140" y="70"/>
                  </a:lnTo>
                  <a:lnTo>
                    <a:pt x="148" y="70"/>
                  </a:lnTo>
                  <a:lnTo>
                    <a:pt x="154" y="70"/>
                  </a:lnTo>
                  <a:lnTo>
                    <a:pt x="159" y="69"/>
                  </a:lnTo>
                  <a:lnTo>
                    <a:pt x="161" y="69"/>
                  </a:lnTo>
                  <a:lnTo>
                    <a:pt x="164" y="69"/>
                  </a:lnTo>
                  <a:lnTo>
                    <a:pt x="170" y="66"/>
                  </a:lnTo>
                  <a:lnTo>
                    <a:pt x="181" y="60"/>
                  </a:lnTo>
                  <a:lnTo>
                    <a:pt x="197" y="47"/>
                  </a:lnTo>
                  <a:lnTo>
                    <a:pt x="195" y="48"/>
                  </a:lnTo>
                  <a:lnTo>
                    <a:pt x="193" y="52"/>
                  </a:lnTo>
                  <a:lnTo>
                    <a:pt x="188" y="59"/>
                  </a:lnTo>
                  <a:lnTo>
                    <a:pt x="182" y="66"/>
                  </a:lnTo>
                  <a:lnTo>
                    <a:pt x="175" y="75"/>
                  </a:lnTo>
                  <a:lnTo>
                    <a:pt x="168" y="84"/>
                  </a:lnTo>
                  <a:lnTo>
                    <a:pt x="159" y="93"/>
                  </a:lnTo>
                  <a:lnTo>
                    <a:pt x="151" y="101"/>
                  </a:lnTo>
                  <a:lnTo>
                    <a:pt x="141" y="109"/>
                  </a:lnTo>
                  <a:lnTo>
                    <a:pt x="132" y="117"/>
                  </a:lnTo>
                  <a:lnTo>
                    <a:pt x="123" y="125"/>
                  </a:lnTo>
                  <a:lnTo>
                    <a:pt x="113" y="130"/>
                  </a:lnTo>
                  <a:lnTo>
                    <a:pt x="102" y="132"/>
                  </a:lnTo>
                  <a:lnTo>
                    <a:pt x="92" y="132"/>
                  </a:lnTo>
                  <a:lnTo>
                    <a:pt x="81" y="127"/>
                  </a:lnTo>
                  <a:lnTo>
                    <a:pt x="71" y="117"/>
                  </a:lnTo>
                  <a:lnTo>
                    <a:pt x="60" y="104"/>
                  </a:lnTo>
                  <a:lnTo>
                    <a:pt x="50" y="90"/>
                  </a:lnTo>
                  <a:lnTo>
                    <a:pt x="41" y="77"/>
                  </a:lnTo>
                  <a:lnTo>
                    <a:pt x="33" y="65"/>
                  </a:lnTo>
                  <a:lnTo>
                    <a:pt x="25" y="55"/>
                  </a:lnTo>
                  <a:lnTo>
                    <a:pt x="17" y="46"/>
                  </a:lnTo>
                  <a:lnTo>
                    <a:pt x="9" y="40"/>
                  </a:lnTo>
                  <a:lnTo>
                    <a:pt x="0" y="38"/>
                  </a:lnTo>
                  <a:lnTo>
                    <a:pt x="21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3" name="Freeform 28"/>
            <p:cNvSpPr>
              <a:spLocks/>
            </p:cNvSpPr>
            <p:nvPr/>
          </p:nvSpPr>
          <p:spPr bwMode="auto">
            <a:xfrm>
              <a:off x="495" y="574"/>
              <a:ext cx="1972" cy="3259"/>
            </a:xfrm>
            <a:custGeom>
              <a:avLst/>
              <a:gdLst>
                <a:gd name="T0" fmla="*/ 0 w 1972"/>
                <a:gd name="T1" fmla="*/ 3149 h 3259"/>
                <a:gd name="T2" fmla="*/ 0 w 1972"/>
                <a:gd name="T3" fmla="*/ 96 h 3259"/>
                <a:gd name="T4" fmla="*/ 1 w 1972"/>
                <a:gd name="T5" fmla="*/ 80 h 3259"/>
                <a:gd name="T6" fmla="*/ 7 w 1972"/>
                <a:gd name="T7" fmla="*/ 63 h 3259"/>
                <a:gd name="T8" fmla="*/ 14 w 1972"/>
                <a:gd name="T9" fmla="*/ 48 h 3259"/>
                <a:gd name="T10" fmla="*/ 25 w 1972"/>
                <a:gd name="T11" fmla="*/ 32 h 3259"/>
                <a:gd name="T12" fmla="*/ 38 w 1972"/>
                <a:gd name="T13" fmla="*/ 19 h 3259"/>
                <a:gd name="T14" fmla="*/ 55 w 1972"/>
                <a:gd name="T15" fmla="*/ 9 h 3259"/>
                <a:gd name="T16" fmla="*/ 72 w 1972"/>
                <a:gd name="T17" fmla="*/ 3 h 3259"/>
                <a:gd name="T18" fmla="*/ 93 w 1972"/>
                <a:gd name="T19" fmla="*/ 0 h 3259"/>
                <a:gd name="T20" fmla="*/ 1892 w 1972"/>
                <a:gd name="T21" fmla="*/ 0 h 3259"/>
                <a:gd name="T22" fmla="*/ 1907 w 1972"/>
                <a:gd name="T23" fmla="*/ 1 h 3259"/>
                <a:gd name="T24" fmla="*/ 1920 w 1972"/>
                <a:gd name="T25" fmla="*/ 6 h 3259"/>
                <a:gd name="T26" fmla="*/ 1935 w 1972"/>
                <a:gd name="T27" fmla="*/ 14 h 3259"/>
                <a:gd name="T28" fmla="*/ 1947 w 1972"/>
                <a:gd name="T29" fmla="*/ 25 h 3259"/>
                <a:gd name="T30" fmla="*/ 1957 w 1972"/>
                <a:gd name="T31" fmla="*/ 38 h 3259"/>
                <a:gd name="T32" fmla="*/ 1965 w 1972"/>
                <a:gd name="T33" fmla="*/ 52 h 3259"/>
                <a:gd name="T34" fmla="*/ 1970 w 1972"/>
                <a:gd name="T35" fmla="*/ 66 h 3259"/>
                <a:gd name="T36" fmla="*/ 1972 w 1972"/>
                <a:gd name="T37" fmla="*/ 82 h 3259"/>
                <a:gd name="T38" fmla="*/ 1972 w 1972"/>
                <a:gd name="T39" fmla="*/ 3164 h 3259"/>
                <a:gd name="T40" fmla="*/ 1970 w 1972"/>
                <a:gd name="T41" fmla="*/ 3179 h 3259"/>
                <a:gd name="T42" fmla="*/ 1965 w 1972"/>
                <a:gd name="T43" fmla="*/ 3195 h 3259"/>
                <a:gd name="T44" fmla="*/ 1957 w 1972"/>
                <a:gd name="T45" fmla="*/ 3210 h 3259"/>
                <a:gd name="T46" fmla="*/ 1946 w 1972"/>
                <a:gd name="T47" fmla="*/ 3226 h 3259"/>
                <a:gd name="T48" fmla="*/ 1932 w 1972"/>
                <a:gd name="T49" fmla="*/ 3239 h 3259"/>
                <a:gd name="T50" fmla="*/ 1918 w 1972"/>
                <a:gd name="T51" fmla="*/ 3250 h 3259"/>
                <a:gd name="T52" fmla="*/ 1902 w 1972"/>
                <a:gd name="T53" fmla="*/ 3257 h 3259"/>
                <a:gd name="T54" fmla="*/ 1885 w 1972"/>
                <a:gd name="T55" fmla="*/ 3259 h 3259"/>
                <a:gd name="T56" fmla="*/ 109 w 1972"/>
                <a:gd name="T57" fmla="*/ 3259 h 3259"/>
                <a:gd name="T58" fmla="*/ 92 w 1972"/>
                <a:gd name="T59" fmla="*/ 3258 h 3259"/>
                <a:gd name="T60" fmla="*/ 72 w 1972"/>
                <a:gd name="T61" fmla="*/ 3253 h 3259"/>
                <a:gd name="T62" fmla="*/ 54 w 1972"/>
                <a:gd name="T63" fmla="*/ 3244 h 3259"/>
                <a:gd name="T64" fmla="*/ 37 w 1972"/>
                <a:gd name="T65" fmla="*/ 3232 h 3259"/>
                <a:gd name="T66" fmla="*/ 23 w 1972"/>
                <a:gd name="T67" fmla="*/ 3217 h 3259"/>
                <a:gd name="T68" fmla="*/ 11 w 1972"/>
                <a:gd name="T69" fmla="*/ 3197 h 3259"/>
                <a:gd name="T70" fmla="*/ 2 w 1972"/>
                <a:gd name="T71" fmla="*/ 3175 h 3259"/>
                <a:gd name="T72" fmla="*/ 0 w 1972"/>
                <a:gd name="T73" fmla="*/ 3149 h 325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972"/>
                <a:gd name="T112" fmla="*/ 0 h 3259"/>
                <a:gd name="T113" fmla="*/ 1972 w 1972"/>
                <a:gd name="T114" fmla="*/ 3259 h 325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972" h="3259">
                  <a:moveTo>
                    <a:pt x="0" y="3149"/>
                  </a:moveTo>
                  <a:lnTo>
                    <a:pt x="0" y="96"/>
                  </a:lnTo>
                  <a:lnTo>
                    <a:pt x="1" y="80"/>
                  </a:lnTo>
                  <a:lnTo>
                    <a:pt x="7" y="63"/>
                  </a:lnTo>
                  <a:lnTo>
                    <a:pt x="14" y="48"/>
                  </a:lnTo>
                  <a:lnTo>
                    <a:pt x="25" y="32"/>
                  </a:lnTo>
                  <a:lnTo>
                    <a:pt x="38" y="19"/>
                  </a:lnTo>
                  <a:lnTo>
                    <a:pt x="55" y="9"/>
                  </a:lnTo>
                  <a:lnTo>
                    <a:pt x="72" y="3"/>
                  </a:lnTo>
                  <a:lnTo>
                    <a:pt x="93" y="0"/>
                  </a:lnTo>
                  <a:lnTo>
                    <a:pt x="1892" y="0"/>
                  </a:lnTo>
                  <a:lnTo>
                    <a:pt x="1907" y="1"/>
                  </a:lnTo>
                  <a:lnTo>
                    <a:pt x="1920" y="6"/>
                  </a:lnTo>
                  <a:lnTo>
                    <a:pt x="1935" y="14"/>
                  </a:lnTo>
                  <a:lnTo>
                    <a:pt x="1947" y="25"/>
                  </a:lnTo>
                  <a:lnTo>
                    <a:pt x="1957" y="38"/>
                  </a:lnTo>
                  <a:lnTo>
                    <a:pt x="1965" y="52"/>
                  </a:lnTo>
                  <a:lnTo>
                    <a:pt x="1970" y="66"/>
                  </a:lnTo>
                  <a:lnTo>
                    <a:pt x="1972" y="82"/>
                  </a:lnTo>
                  <a:lnTo>
                    <a:pt x="1972" y="3164"/>
                  </a:lnTo>
                  <a:lnTo>
                    <a:pt x="1970" y="3179"/>
                  </a:lnTo>
                  <a:lnTo>
                    <a:pt x="1965" y="3195"/>
                  </a:lnTo>
                  <a:lnTo>
                    <a:pt x="1957" y="3210"/>
                  </a:lnTo>
                  <a:lnTo>
                    <a:pt x="1946" y="3226"/>
                  </a:lnTo>
                  <a:lnTo>
                    <a:pt x="1932" y="3239"/>
                  </a:lnTo>
                  <a:lnTo>
                    <a:pt x="1918" y="3250"/>
                  </a:lnTo>
                  <a:lnTo>
                    <a:pt x="1902" y="3257"/>
                  </a:lnTo>
                  <a:lnTo>
                    <a:pt x="1885" y="3259"/>
                  </a:lnTo>
                  <a:lnTo>
                    <a:pt x="109" y="3259"/>
                  </a:lnTo>
                  <a:lnTo>
                    <a:pt x="92" y="3258"/>
                  </a:lnTo>
                  <a:lnTo>
                    <a:pt x="72" y="3253"/>
                  </a:lnTo>
                  <a:lnTo>
                    <a:pt x="54" y="3244"/>
                  </a:lnTo>
                  <a:lnTo>
                    <a:pt x="37" y="3232"/>
                  </a:lnTo>
                  <a:lnTo>
                    <a:pt x="23" y="3217"/>
                  </a:lnTo>
                  <a:lnTo>
                    <a:pt x="11" y="3197"/>
                  </a:lnTo>
                  <a:lnTo>
                    <a:pt x="2" y="3175"/>
                  </a:lnTo>
                  <a:lnTo>
                    <a:pt x="0" y="3149"/>
                  </a:lnTo>
                  <a:close/>
                </a:path>
              </a:pathLst>
            </a:custGeom>
            <a:solidFill>
              <a:srgbClr val="FFF2D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4" name="Freeform 29"/>
            <p:cNvSpPr>
              <a:spLocks/>
            </p:cNvSpPr>
            <p:nvPr/>
          </p:nvSpPr>
          <p:spPr bwMode="auto">
            <a:xfrm>
              <a:off x="490" y="670"/>
              <a:ext cx="10" cy="3053"/>
            </a:xfrm>
            <a:custGeom>
              <a:avLst/>
              <a:gdLst>
                <a:gd name="T0" fmla="*/ 0 w 10"/>
                <a:gd name="T1" fmla="*/ 0 h 3053"/>
                <a:gd name="T2" fmla="*/ 0 w 10"/>
                <a:gd name="T3" fmla="*/ 0 h 3053"/>
                <a:gd name="T4" fmla="*/ 0 w 10"/>
                <a:gd name="T5" fmla="*/ 3053 h 3053"/>
                <a:gd name="T6" fmla="*/ 10 w 10"/>
                <a:gd name="T7" fmla="*/ 3053 h 3053"/>
                <a:gd name="T8" fmla="*/ 10 w 10"/>
                <a:gd name="T9" fmla="*/ 0 h 3053"/>
                <a:gd name="T10" fmla="*/ 10 w 10"/>
                <a:gd name="T11" fmla="*/ 0 h 3053"/>
                <a:gd name="T12" fmla="*/ 0 w 10"/>
                <a:gd name="T13" fmla="*/ 0 h 305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3053"/>
                <a:gd name="T23" fmla="*/ 10 w 10"/>
                <a:gd name="T24" fmla="*/ 3053 h 305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3053">
                  <a:moveTo>
                    <a:pt x="0" y="0"/>
                  </a:moveTo>
                  <a:lnTo>
                    <a:pt x="0" y="0"/>
                  </a:lnTo>
                  <a:lnTo>
                    <a:pt x="0" y="3053"/>
                  </a:lnTo>
                  <a:lnTo>
                    <a:pt x="10" y="3053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5" name="Freeform 30"/>
            <p:cNvSpPr>
              <a:spLocks/>
            </p:cNvSpPr>
            <p:nvPr/>
          </p:nvSpPr>
          <p:spPr bwMode="auto">
            <a:xfrm>
              <a:off x="490" y="569"/>
              <a:ext cx="98" cy="101"/>
            </a:xfrm>
            <a:custGeom>
              <a:avLst/>
              <a:gdLst>
                <a:gd name="T0" fmla="*/ 98 w 98"/>
                <a:gd name="T1" fmla="*/ 0 h 101"/>
                <a:gd name="T2" fmla="*/ 98 w 98"/>
                <a:gd name="T3" fmla="*/ 0 h 101"/>
                <a:gd name="T4" fmla="*/ 77 w 98"/>
                <a:gd name="T5" fmla="*/ 4 h 101"/>
                <a:gd name="T6" fmla="*/ 59 w 98"/>
                <a:gd name="T7" fmla="*/ 10 h 101"/>
                <a:gd name="T8" fmla="*/ 41 w 98"/>
                <a:gd name="T9" fmla="*/ 21 h 101"/>
                <a:gd name="T10" fmla="*/ 28 w 98"/>
                <a:gd name="T11" fmla="*/ 35 h 101"/>
                <a:gd name="T12" fmla="*/ 16 w 98"/>
                <a:gd name="T13" fmla="*/ 50 h 101"/>
                <a:gd name="T14" fmla="*/ 8 w 98"/>
                <a:gd name="T15" fmla="*/ 67 h 101"/>
                <a:gd name="T16" fmla="*/ 2 w 98"/>
                <a:gd name="T17" fmla="*/ 85 h 101"/>
                <a:gd name="T18" fmla="*/ 0 w 98"/>
                <a:gd name="T19" fmla="*/ 101 h 101"/>
                <a:gd name="T20" fmla="*/ 10 w 98"/>
                <a:gd name="T21" fmla="*/ 101 h 101"/>
                <a:gd name="T22" fmla="*/ 10 w 98"/>
                <a:gd name="T23" fmla="*/ 85 h 101"/>
                <a:gd name="T24" fmla="*/ 16 w 98"/>
                <a:gd name="T25" fmla="*/ 70 h 101"/>
                <a:gd name="T26" fmla="*/ 23 w 98"/>
                <a:gd name="T27" fmla="*/ 55 h 101"/>
                <a:gd name="T28" fmla="*/ 33 w 98"/>
                <a:gd name="T29" fmla="*/ 40 h 101"/>
                <a:gd name="T30" fmla="*/ 46 w 98"/>
                <a:gd name="T31" fmla="*/ 28 h 101"/>
                <a:gd name="T32" fmla="*/ 62 w 98"/>
                <a:gd name="T33" fmla="*/ 18 h 101"/>
                <a:gd name="T34" fmla="*/ 77 w 98"/>
                <a:gd name="T35" fmla="*/ 11 h 101"/>
                <a:gd name="T36" fmla="*/ 98 w 98"/>
                <a:gd name="T37" fmla="*/ 10 h 101"/>
                <a:gd name="T38" fmla="*/ 98 w 98"/>
                <a:gd name="T39" fmla="*/ 10 h 101"/>
                <a:gd name="T40" fmla="*/ 98 w 98"/>
                <a:gd name="T41" fmla="*/ 0 h 1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8"/>
                <a:gd name="T64" fmla="*/ 0 h 101"/>
                <a:gd name="T65" fmla="*/ 98 w 98"/>
                <a:gd name="T66" fmla="*/ 101 h 1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8" h="101">
                  <a:moveTo>
                    <a:pt x="98" y="0"/>
                  </a:moveTo>
                  <a:lnTo>
                    <a:pt x="98" y="0"/>
                  </a:lnTo>
                  <a:lnTo>
                    <a:pt x="77" y="4"/>
                  </a:lnTo>
                  <a:lnTo>
                    <a:pt x="59" y="10"/>
                  </a:lnTo>
                  <a:lnTo>
                    <a:pt x="41" y="21"/>
                  </a:lnTo>
                  <a:lnTo>
                    <a:pt x="28" y="35"/>
                  </a:lnTo>
                  <a:lnTo>
                    <a:pt x="16" y="50"/>
                  </a:lnTo>
                  <a:lnTo>
                    <a:pt x="8" y="67"/>
                  </a:lnTo>
                  <a:lnTo>
                    <a:pt x="2" y="85"/>
                  </a:lnTo>
                  <a:lnTo>
                    <a:pt x="0" y="101"/>
                  </a:lnTo>
                  <a:lnTo>
                    <a:pt x="10" y="101"/>
                  </a:lnTo>
                  <a:lnTo>
                    <a:pt x="10" y="85"/>
                  </a:lnTo>
                  <a:lnTo>
                    <a:pt x="16" y="70"/>
                  </a:lnTo>
                  <a:lnTo>
                    <a:pt x="23" y="55"/>
                  </a:lnTo>
                  <a:lnTo>
                    <a:pt x="33" y="40"/>
                  </a:lnTo>
                  <a:lnTo>
                    <a:pt x="46" y="28"/>
                  </a:lnTo>
                  <a:lnTo>
                    <a:pt x="62" y="18"/>
                  </a:lnTo>
                  <a:lnTo>
                    <a:pt x="77" y="11"/>
                  </a:lnTo>
                  <a:lnTo>
                    <a:pt x="98" y="10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6" name="Freeform 31"/>
            <p:cNvSpPr>
              <a:spLocks/>
            </p:cNvSpPr>
            <p:nvPr/>
          </p:nvSpPr>
          <p:spPr bwMode="auto">
            <a:xfrm>
              <a:off x="588" y="569"/>
              <a:ext cx="1799" cy="10"/>
            </a:xfrm>
            <a:custGeom>
              <a:avLst/>
              <a:gdLst>
                <a:gd name="T0" fmla="*/ 1799 w 1799"/>
                <a:gd name="T1" fmla="*/ 0 h 10"/>
                <a:gd name="T2" fmla="*/ 1799 w 1799"/>
                <a:gd name="T3" fmla="*/ 0 h 10"/>
                <a:gd name="T4" fmla="*/ 0 w 1799"/>
                <a:gd name="T5" fmla="*/ 0 h 10"/>
                <a:gd name="T6" fmla="*/ 0 w 1799"/>
                <a:gd name="T7" fmla="*/ 10 h 10"/>
                <a:gd name="T8" fmla="*/ 1799 w 1799"/>
                <a:gd name="T9" fmla="*/ 10 h 10"/>
                <a:gd name="T10" fmla="*/ 1799 w 1799"/>
                <a:gd name="T11" fmla="*/ 10 h 10"/>
                <a:gd name="T12" fmla="*/ 1799 w 1799"/>
                <a:gd name="T13" fmla="*/ 0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99"/>
                <a:gd name="T22" fmla="*/ 0 h 10"/>
                <a:gd name="T23" fmla="*/ 1799 w 1799"/>
                <a:gd name="T24" fmla="*/ 10 h 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99" h="10">
                  <a:moveTo>
                    <a:pt x="1799" y="0"/>
                  </a:moveTo>
                  <a:lnTo>
                    <a:pt x="1799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1799" y="10"/>
                  </a:lnTo>
                  <a:lnTo>
                    <a:pt x="179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7" name="Freeform 32"/>
            <p:cNvSpPr>
              <a:spLocks/>
            </p:cNvSpPr>
            <p:nvPr/>
          </p:nvSpPr>
          <p:spPr bwMode="auto">
            <a:xfrm>
              <a:off x="2387" y="569"/>
              <a:ext cx="85" cy="87"/>
            </a:xfrm>
            <a:custGeom>
              <a:avLst/>
              <a:gdLst>
                <a:gd name="T0" fmla="*/ 85 w 85"/>
                <a:gd name="T1" fmla="*/ 87 h 87"/>
                <a:gd name="T2" fmla="*/ 85 w 85"/>
                <a:gd name="T3" fmla="*/ 87 h 87"/>
                <a:gd name="T4" fmla="*/ 82 w 85"/>
                <a:gd name="T5" fmla="*/ 70 h 87"/>
                <a:gd name="T6" fmla="*/ 77 w 85"/>
                <a:gd name="T7" fmla="*/ 55 h 87"/>
                <a:gd name="T8" fmla="*/ 68 w 85"/>
                <a:gd name="T9" fmla="*/ 40 h 87"/>
                <a:gd name="T10" fmla="*/ 57 w 85"/>
                <a:gd name="T11" fmla="*/ 27 h 87"/>
                <a:gd name="T12" fmla="*/ 45 w 85"/>
                <a:gd name="T13" fmla="*/ 15 h 87"/>
                <a:gd name="T14" fmla="*/ 29 w 85"/>
                <a:gd name="T15" fmla="*/ 8 h 87"/>
                <a:gd name="T16" fmla="*/ 15 w 85"/>
                <a:gd name="T17" fmla="*/ 2 h 87"/>
                <a:gd name="T18" fmla="*/ 0 w 85"/>
                <a:gd name="T19" fmla="*/ 0 h 87"/>
                <a:gd name="T20" fmla="*/ 0 w 85"/>
                <a:gd name="T21" fmla="*/ 10 h 87"/>
                <a:gd name="T22" fmla="*/ 15 w 85"/>
                <a:gd name="T23" fmla="*/ 10 h 87"/>
                <a:gd name="T24" fmla="*/ 27 w 85"/>
                <a:gd name="T25" fmla="*/ 15 h 87"/>
                <a:gd name="T26" fmla="*/ 40 w 85"/>
                <a:gd name="T27" fmla="*/ 23 h 87"/>
                <a:gd name="T28" fmla="*/ 52 w 85"/>
                <a:gd name="T29" fmla="*/ 32 h 87"/>
                <a:gd name="T30" fmla="*/ 61 w 85"/>
                <a:gd name="T31" fmla="*/ 45 h 87"/>
                <a:gd name="T32" fmla="*/ 69 w 85"/>
                <a:gd name="T33" fmla="*/ 58 h 87"/>
                <a:gd name="T34" fmla="*/ 74 w 85"/>
                <a:gd name="T35" fmla="*/ 72 h 87"/>
                <a:gd name="T36" fmla="*/ 76 w 85"/>
                <a:gd name="T37" fmla="*/ 87 h 87"/>
                <a:gd name="T38" fmla="*/ 76 w 85"/>
                <a:gd name="T39" fmla="*/ 87 h 87"/>
                <a:gd name="T40" fmla="*/ 85 w 85"/>
                <a:gd name="T41" fmla="*/ 87 h 8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5"/>
                <a:gd name="T64" fmla="*/ 0 h 87"/>
                <a:gd name="T65" fmla="*/ 85 w 85"/>
                <a:gd name="T66" fmla="*/ 87 h 8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5" h="87">
                  <a:moveTo>
                    <a:pt x="85" y="87"/>
                  </a:moveTo>
                  <a:lnTo>
                    <a:pt x="85" y="87"/>
                  </a:lnTo>
                  <a:lnTo>
                    <a:pt x="82" y="70"/>
                  </a:lnTo>
                  <a:lnTo>
                    <a:pt x="77" y="55"/>
                  </a:lnTo>
                  <a:lnTo>
                    <a:pt x="68" y="40"/>
                  </a:lnTo>
                  <a:lnTo>
                    <a:pt x="57" y="27"/>
                  </a:lnTo>
                  <a:lnTo>
                    <a:pt x="45" y="15"/>
                  </a:lnTo>
                  <a:lnTo>
                    <a:pt x="29" y="8"/>
                  </a:lnTo>
                  <a:lnTo>
                    <a:pt x="15" y="2"/>
                  </a:lnTo>
                  <a:lnTo>
                    <a:pt x="0" y="0"/>
                  </a:lnTo>
                  <a:lnTo>
                    <a:pt x="0" y="10"/>
                  </a:lnTo>
                  <a:lnTo>
                    <a:pt x="15" y="10"/>
                  </a:lnTo>
                  <a:lnTo>
                    <a:pt x="27" y="15"/>
                  </a:lnTo>
                  <a:lnTo>
                    <a:pt x="40" y="23"/>
                  </a:lnTo>
                  <a:lnTo>
                    <a:pt x="52" y="32"/>
                  </a:lnTo>
                  <a:lnTo>
                    <a:pt x="61" y="45"/>
                  </a:lnTo>
                  <a:lnTo>
                    <a:pt x="69" y="58"/>
                  </a:lnTo>
                  <a:lnTo>
                    <a:pt x="74" y="72"/>
                  </a:lnTo>
                  <a:lnTo>
                    <a:pt x="76" y="87"/>
                  </a:lnTo>
                  <a:lnTo>
                    <a:pt x="85" y="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8" name="Freeform 33"/>
            <p:cNvSpPr>
              <a:spLocks/>
            </p:cNvSpPr>
            <p:nvPr/>
          </p:nvSpPr>
          <p:spPr bwMode="auto">
            <a:xfrm>
              <a:off x="2463" y="656"/>
              <a:ext cx="9" cy="3082"/>
            </a:xfrm>
            <a:custGeom>
              <a:avLst/>
              <a:gdLst>
                <a:gd name="T0" fmla="*/ 9 w 9"/>
                <a:gd name="T1" fmla="*/ 3082 h 3082"/>
                <a:gd name="T2" fmla="*/ 9 w 9"/>
                <a:gd name="T3" fmla="*/ 3082 h 3082"/>
                <a:gd name="T4" fmla="*/ 9 w 9"/>
                <a:gd name="T5" fmla="*/ 0 h 3082"/>
                <a:gd name="T6" fmla="*/ 0 w 9"/>
                <a:gd name="T7" fmla="*/ 0 h 3082"/>
                <a:gd name="T8" fmla="*/ 0 w 9"/>
                <a:gd name="T9" fmla="*/ 3082 h 3082"/>
                <a:gd name="T10" fmla="*/ 0 w 9"/>
                <a:gd name="T11" fmla="*/ 3082 h 3082"/>
                <a:gd name="T12" fmla="*/ 9 w 9"/>
                <a:gd name="T13" fmla="*/ 3082 h 30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"/>
                <a:gd name="T22" fmla="*/ 0 h 3082"/>
                <a:gd name="T23" fmla="*/ 9 w 9"/>
                <a:gd name="T24" fmla="*/ 3082 h 30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" h="3082">
                  <a:moveTo>
                    <a:pt x="9" y="3082"/>
                  </a:moveTo>
                  <a:lnTo>
                    <a:pt x="9" y="3082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082"/>
                  </a:lnTo>
                  <a:lnTo>
                    <a:pt x="9" y="308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9" name="Freeform 34"/>
            <p:cNvSpPr>
              <a:spLocks/>
            </p:cNvSpPr>
            <p:nvPr/>
          </p:nvSpPr>
          <p:spPr bwMode="auto">
            <a:xfrm>
              <a:off x="2380" y="3738"/>
              <a:ext cx="92" cy="100"/>
            </a:xfrm>
            <a:custGeom>
              <a:avLst/>
              <a:gdLst>
                <a:gd name="T0" fmla="*/ 0 w 92"/>
                <a:gd name="T1" fmla="*/ 100 h 100"/>
                <a:gd name="T2" fmla="*/ 0 w 92"/>
                <a:gd name="T3" fmla="*/ 100 h 100"/>
                <a:gd name="T4" fmla="*/ 18 w 92"/>
                <a:gd name="T5" fmla="*/ 97 h 100"/>
                <a:gd name="T6" fmla="*/ 34 w 92"/>
                <a:gd name="T7" fmla="*/ 90 h 100"/>
                <a:gd name="T8" fmla="*/ 50 w 92"/>
                <a:gd name="T9" fmla="*/ 78 h 100"/>
                <a:gd name="T10" fmla="*/ 63 w 92"/>
                <a:gd name="T11" fmla="*/ 64 h 100"/>
                <a:gd name="T12" fmla="*/ 75 w 92"/>
                <a:gd name="T13" fmla="*/ 49 h 100"/>
                <a:gd name="T14" fmla="*/ 84 w 92"/>
                <a:gd name="T15" fmla="*/ 32 h 100"/>
                <a:gd name="T16" fmla="*/ 89 w 92"/>
                <a:gd name="T17" fmla="*/ 15 h 100"/>
                <a:gd name="T18" fmla="*/ 92 w 92"/>
                <a:gd name="T19" fmla="*/ 0 h 100"/>
                <a:gd name="T20" fmla="*/ 83 w 92"/>
                <a:gd name="T21" fmla="*/ 0 h 100"/>
                <a:gd name="T22" fmla="*/ 81 w 92"/>
                <a:gd name="T23" fmla="*/ 15 h 100"/>
                <a:gd name="T24" fmla="*/ 76 w 92"/>
                <a:gd name="T25" fmla="*/ 29 h 100"/>
                <a:gd name="T26" fmla="*/ 68 w 92"/>
                <a:gd name="T27" fmla="*/ 44 h 100"/>
                <a:gd name="T28" fmla="*/ 58 w 92"/>
                <a:gd name="T29" fmla="*/ 59 h 100"/>
                <a:gd name="T30" fmla="*/ 45 w 92"/>
                <a:gd name="T31" fmla="*/ 71 h 100"/>
                <a:gd name="T32" fmla="*/ 32 w 92"/>
                <a:gd name="T33" fmla="*/ 82 h 100"/>
                <a:gd name="T34" fmla="*/ 16 w 92"/>
                <a:gd name="T35" fmla="*/ 89 h 100"/>
                <a:gd name="T36" fmla="*/ 0 w 92"/>
                <a:gd name="T37" fmla="*/ 90 h 100"/>
                <a:gd name="T38" fmla="*/ 0 w 92"/>
                <a:gd name="T39" fmla="*/ 90 h 100"/>
                <a:gd name="T40" fmla="*/ 0 w 92"/>
                <a:gd name="T41" fmla="*/ 100 h 10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2"/>
                <a:gd name="T64" fmla="*/ 0 h 100"/>
                <a:gd name="T65" fmla="*/ 92 w 92"/>
                <a:gd name="T66" fmla="*/ 100 h 10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2" h="100">
                  <a:moveTo>
                    <a:pt x="0" y="100"/>
                  </a:moveTo>
                  <a:lnTo>
                    <a:pt x="0" y="100"/>
                  </a:lnTo>
                  <a:lnTo>
                    <a:pt x="18" y="97"/>
                  </a:lnTo>
                  <a:lnTo>
                    <a:pt x="34" y="90"/>
                  </a:lnTo>
                  <a:lnTo>
                    <a:pt x="50" y="78"/>
                  </a:lnTo>
                  <a:lnTo>
                    <a:pt x="63" y="64"/>
                  </a:lnTo>
                  <a:lnTo>
                    <a:pt x="75" y="49"/>
                  </a:lnTo>
                  <a:lnTo>
                    <a:pt x="84" y="32"/>
                  </a:lnTo>
                  <a:lnTo>
                    <a:pt x="89" y="15"/>
                  </a:lnTo>
                  <a:lnTo>
                    <a:pt x="92" y="0"/>
                  </a:lnTo>
                  <a:lnTo>
                    <a:pt x="83" y="0"/>
                  </a:lnTo>
                  <a:lnTo>
                    <a:pt x="81" y="15"/>
                  </a:lnTo>
                  <a:lnTo>
                    <a:pt x="76" y="29"/>
                  </a:lnTo>
                  <a:lnTo>
                    <a:pt x="68" y="44"/>
                  </a:lnTo>
                  <a:lnTo>
                    <a:pt x="58" y="59"/>
                  </a:lnTo>
                  <a:lnTo>
                    <a:pt x="45" y="71"/>
                  </a:lnTo>
                  <a:lnTo>
                    <a:pt x="32" y="82"/>
                  </a:lnTo>
                  <a:lnTo>
                    <a:pt x="16" y="89"/>
                  </a:lnTo>
                  <a:lnTo>
                    <a:pt x="0" y="90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0" name="Freeform 35"/>
            <p:cNvSpPr>
              <a:spLocks/>
            </p:cNvSpPr>
            <p:nvPr/>
          </p:nvSpPr>
          <p:spPr bwMode="auto">
            <a:xfrm>
              <a:off x="604" y="3828"/>
              <a:ext cx="1776" cy="10"/>
            </a:xfrm>
            <a:custGeom>
              <a:avLst/>
              <a:gdLst>
                <a:gd name="T0" fmla="*/ 0 w 1776"/>
                <a:gd name="T1" fmla="*/ 10 h 10"/>
                <a:gd name="T2" fmla="*/ 0 w 1776"/>
                <a:gd name="T3" fmla="*/ 10 h 10"/>
                <a:gd name="T4" fmla="*/ 1776 w 1776"/>
                <a:gd name="T5" fmla="*/ 10 h 10"/>
                <a:gd name="T6" fmla="*/ 1776 w 1776"/>
                <a:gd name="T7" fmla="*/ 0 h 10"/>
                <a:gd name="T8" fmla="*/ 0 w 1776"/>
                <a:gd name="T9" fmla="*/ 0 h 10"/>
                <a:gd name="T10" fmla="*/ 0 w 1776"/>
                <a:gd name="T11" fmla="*/ 0 h 10"/>
                <a:gd name="T12" fmla="*/ 0 w 1776"/>
                <a:gd name="T13" fmla="*/ 10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10"/>
                <a:gd name="T23" fmla="*/ 1776 w 1776"/>
                <a:gd name="T24" fmla="*/ 10 h 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10">
                  <a:moveTo>
                    <a:pt x="0" y="10"/>
                  </a:moveTo>
                  <a:lnTo>
                    <a:pt x="0" y="10"/>
                  </a:lnTo>
                  <a:lnTo>
                    <a:pt x="1776" y="10"/>
                  </a:lnTo>
                  <a:lnTo>
                    <a:pt x="1776" y="0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1" name="Freeform 36"/>
            <p:cNvSpPr>
              <a:spLocks/>
            </p:cNvSpPr>
            <p:nvPr/>
          </p:nvSpPr>
          <p:spPr bwMode="auto">
            <a:xfrm>
              <a:off x="490" y="3723"/>
              <a:ext cx="114" cy="115"/>
            </a:xfrm>
            <a:custGeom>
              <a:avLst/>
              <a:gdLst>
                <a:gd name="T0" fmla="*/ 0 w 114"/>
                <a:gd name="T1" fmla="*/ 0 h 115"/>
                <a:gd name="T2" fmla="*/ 0 w 114"/>
                <a:gd name="T3" fmla="*/ 0 h 115"/>
                <a:gd name="T4" fmla="*/ 3 w 114"/>
                <a:gd name="T5" fmla="*/ 26 h 115"/>
                <a:gd name="T6" fmla="*/ 12 w 114"/>
                <a:gd name="T7" fmla="*/ 49 h 115"/>
                <a:gd name="T8" fmla="*/ 24 w 114"/>
                <a:gd name="T9" fmla="*/ 70 h 115"/>
                <a:gd name="T10" fmla="*/ 40 w 114"/>
                <a:gd name="T11" fmla="*/ 87 h 115"/>
                <a:gd name="T12" fmla="*/ 58 w 114"/>
                <a:gd name="T13" fmla="*/ 99 h 115"/>
                <a:gd name="T14" fmla="*/ 76 w 114"/>
                <a:gd name="T15" fmla="*/ 108 h 115"/>
                <a:gd name="T16" fmla="*/ 97 w 114"/>
                <a:gd name="T17" fmla="*/ 113 h 115"/>
                <a:gd name="T18" fmla="*/ 114 w 114"/>
                <a:gd name="T19" fmla="*/ 115 h 115"/>
                <a:gd name="T20" fmla="*/ 114 w 114"/>
                <a:gd name="T21" fmla="*/ 105 h 115"/>
                <a:gd name="T22" fmla="*/ 97 w 114"/>
                <a:gd name="T23" fmla="*/ 105 h 115"/>
                <a:gd name="T24" fmla="*/ 79 w 114"/>
                <a:gd name="T25" fmla="*/ 100 h 115"/>
                <a:gd name="T26" fmla="*/ 60 w 114"/>
                <a:gd name="T27" fmla="*/ 91 h 115"/>
                <a:gd name="T28" fmla="*/ 45 w 114"/>
                <a:gd name="T29" fmla="*/ 79 h 115"/>
                <a:gd name="T30" fmla="*/ 31 w 114"/>
                <a:gd name="T31" fmla="*/ 65 h 115"/>
                <a:gd name="T32" fmla="*/ 19 w 114"/>
                <a:gd name="T33" fmla="*/ 47 h 115"/>
                <a:gd name="T34" fmla="*/ 11 w 114"/>
                <a:gd name="T35" fmla="*/ 26 h 115"/>
                <a:gd name="T36" fmla="*/ 10 w 114"/>
                <a:gd name="T37" fmla="*/ 0 h 115"/>
                <a:gd name="T38" fmla="*/ 10 w 114"/>
                <a:gd name="T39" fmla="*/ 0 h 115"/>
                <a:gd name="T40" fmla="*/ 0 w 114"/>
                <a:gd name="T41" fmla="*/ 0 h 11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4"/>
                <a:gd name="T64" fmla="*/ 0 h 115"/>
                <a:gd name="T65" fmla="*/ 114 w 114"/>
                <a:gd name="T66" fmla="*/ 115 h 11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4" h="115">
                  <a:moveTo>
                    <a:pt x="0" y="0"/>
                  </a:moveTo>
                  <a:lnTo>
                    <a:pt x="0" y="0"/>
                  </a:lnTo>
                  <a:lnTo>
                    <a:pt x="3" y="26"/>
                  </a:lnTo>
                  <a:lnTo>
                    <a:pt x="12" y="49"/>
                  </a:lnTo>
                  <a:lnTo>
                    <a:pt x="24" y="70"/>
                  </a:lnTo>
                  <a:lnTo>
                    <a:pt x="40" y="87"/>
                  </a:lnTo>
                  <a:lnTo>
                    <a:pt x="58" y="99"/>
                  </a:lnTo>
                  <a:lnTo>
                    <a:pt x="76" y="108"/>
                  </a:lnTo>
                  <a:lnTo>
                    <a:pt x="97" y="113"/>
                  </a:lnTo>
                  <a:lnTo>
                    <a:pt x="114" y="115"/>
                  </a:lnTo>
                  <a:lnTo>
                    <a:pt x="114" y="105"/>
                  </a:lnTo>
                  <a:lnTo>
                    <a:pt x="97" y="105"/>
                  </a:lnTo>
                  <a:lnTo>
                    <a:pt x="79" y="100"/>
                  </a:lnTo>
                  <a:lnTo>
                    <a:pt x="60" y="91"/>
                  </a:lnTo>
                  <a:lnTo>
                    <a:pt x="45" y="79"/>
                  </a:lnTo>
                  <a:lnTo>
                    <a:pt x="31" y="65"/>
                  </a:lnTo>
                  <a:lnTo>
                    <a:pt x="19" y="47"/>
                  </a:lnTo>
                  <a:lnTo>
                    <a:pt x="11" y="26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2" name="Freeform 37"/>
            <p:cNvSpPr>
              <a:spLocks/>
            </p:cNvSpPr>
            <p:nvPr/>
          </p:nvSpPr>
          <p:spPr bwMode="auto">
            <a:xfrm>
              <a:off x="2578" y="574"/>
              <a:ext cx="1971" cy="3259"/>
            </a:xfrm>
            <a:custGeom>
              <a:avLst/>
              <a:gdLst>
                <a:gd name="T0" fmla="*/ 0 w 1971"/>
                <a:gd name="T1" fmla="*/ 3149 h 3259"/>
                <a:gd name="T2" fmla="*/ 0 w 1971"/>
                <a:gd name="T3" fmla="*/ 96 h 3259"/>
                <a:gd name="T4" fmla="*/ 1 w 1971"/>
                <a:gd name="T5" fmla="*/ 80 h 3259"/>
                <a:gd name="T6" fmla="*/ 7 w 1971"/>
                <a:gd name="T7" fmla="*/ 63 h 3259"/>
                <a:gd name="T8" fmla="*/ 14 w 1971"/>
                <a:gd name="T9" fmla="*/ 48 h 3259"/>
                <a:gd name="T10" fmla="*/ 25 w 1971"/>
                <a:gd name="T11" fmla="*/ 32 h 3259"/>
                <a:gd name="T12" fmla="*/ 38 w 1971"/>
                <a:gd name="T13" fmla="*/ 19 h 3259"/>
                <a:gd name="T14" fmla="*/ 54 w 1971"/>
                <a:gd name="T15" fmla="*/ 9 h 3259"/>
                <a:gd name="T16" fmla="*/ 72 w 1971"/>
                <a:gd name="T17" fmla="*/ 3 h 3259"/>
                <a:gd name="T18" fmla="*/ 92 w 1971"/>
                <a:gd name="T19" fmla="*/ 0 h 3259"/>
                <a:gd name="T20" fmla="*/ 1891 w 1971"/>
                <a:gd name="T21" fmla="*/ 0 h 3259"/>
                <a:gd name="T22" fmla="*/ 1906 w 1971"/>
                <a:gd name="T23" fmla="*/ 1 h 3259"/>
                <a:gd name="T24" fmla="*/ 1919 w 1971"/>
                <a:gd name="T25" fmla="*/ 6 h 3259"/>
                <a:gd name="T26" fmla="*/ 1934 w 1971"/>
                <a:gd name="T27" fmla="*/ 14 h 3259"/>
                <a:gd name="T28" fmla="*/ 1946 w 1971"/>
                <a:gd name="T29" fmla="*/ 25 h 3259"/>
                <a:gd name="T30" fmla="*/ 1955 w 1971"/>
                <a:gd name="T31" fmla="*/ 38 h 3259"/>
                <a:gd name="T32" fmla="*/ 1964 w 1971"/>
                <a:gd name="T33" fmla="*/ 52 h 3259"/>
                <a:gd name="T34" fmla="*/ 1969 w 1971"/>
                <a:gd name="T35" fmla="*/ 66 h 3259"/>
                <a:gd name="T36" fmla="*/ 1971 w 1971"/>
                <a:gd name="T37" fmla="*/ 82 h 3259"/>
                <a:gd name="T38" fmla="*/ 1971 w 1971"/>
                <a:gd name="T39" fmla="*/ 3164 h 3259"/>
                <a:gd name="T40" fmla="*/ 1969 w 1971"/>
                <a:gd name="T41" fmla="*/ 3179 h 3259"/>
                <a:gd name="T42" fmla="*/ 1964 w 1971"/>
                <a:gd name="T43" fmla="*/ 3195 h 3259"/>
                <a:gd name="T44" fmla="*/ 1955 w 1971"/>
                <a:gd name="T45" fmla="*/ 3210 h 3259"/>
                <a:gd name="T46" fmla="*/ 1944 w 1971"/>
                <a:gd name="T47" fmla="*/ 3226 h 3259"/>
                <a:gd name="T48" fmla="*/ 1931 w 1971"/>
                <a:gd name="T49" fmla="*/ 3239 h 3259"/>
                <a:gd name="T50" fmla="*/ 1917 w 1971"/>
                <a:gd name="T51" fmla="*/ 3250 h 3259"/>
                <a:gd name="T52" fmla="*/ 1901 w 1971"/>
                <a:gd name="T53" fmla="*/ 3257 h 3259"/>
                <a:gd name="T54" fmla="*/ 1884 w 1971"/>
                <a:gd name="T55" fmla="*/ 3259 h 3259"/>
                <a:gd name="T56" fmla="*/ 107 w 1971"/>
                <a:gd name="T57" fmla="*/ 3259 h 3259"/>
                <a:gd name="T58" fmla="*/ 91 w 1971"/>
                <a:gd name="T59" fmla="*/ 3258 h 3259"/>
                <a:gd name="T60" fmla="*/ 71 w 1971"/>
                <a:gd name="T61" fmla="*/ 3253 h 3259"/>
                <a:gd name="T62" fmla="*/ 54 w 1971"/>
                <a:gd name="T63" fmla="*/ 3244 h 3259"/>
                <a:gd name="T64" fmla="*/ 37 w 1971"/>
                <a:gd name="T65" fmla="*/ 3232 h 3259"/>
                <a:gd name="T66" fmla="*/ 21 w 1971"/>
                <a:gd name="T67" fmla="*/ 3217 h 3259"/>
                <a:gd name="T68" fmla="*/ 11 w 1971"/>
                <a:gd name="T69" fmla="*/ 3197 h 3259"/>
                <a:gd name="T70" fmla="*/ 2 w 1971"/>
                <a:gd name="T71" fmla="*/ 3175 h 3259"/>
                <a:gd name="T72" fmla="*/ 0 w 1971"/>
                <a:gd name="T73" fmla="*/ 3149 h 325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971"/>
                <a:gd name="T112" fmla="*/ 0 h 3259"/>
                <a:gd name="T113" fmla="*/ 1971 w 1971"/>
                <a:gd name="T114" fmla="*/ 3259 h 325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971" h="3259">
                  <a:moveTo>
                    <a:pt x="0" y="3149"/>
                  </a:moveTo>
                  <a:lnTo>
                    <a:pt x="0" y="96"/>
                  </a:lnTo>
                  <a:lnTo>
                    <a:pt x="1" y="80"/>
                  </a:lnTo>
                  <a:lnTo>
                    <a:pt x="7" y="63"/>
                  </a:lnTo>
                  <a:lnTo>
                    <a:pt x="14" y="48"/>
                  </a:lnTo>
                  <a:lnTo>
                    <a:pt x="25" y="32"/>
                  </a:lnTo>
                  <a:lnTo>
                    <a:pt x="38" y="19"/>
                  </a:lnTo>
                  <a:lnTo>
                    <a:pt x="54" y="9"/>
                  </a:lnTo>
                  <a:lnTo>
                    <a:pt x="72" y="3"/>
                  </a:lnTo>
                  <a:lnTo>
                    <a:pt x="92" y="0"/>
                  </a:lnTo>
                  <a:lnTo>
                    <a:pt x="1891" y="0"/>
                  </a:lnTo>
                  <a:lnTo>
                    <a:pt x="1906" y="1"/>
                  </a:lnTo>
                  <a:lnTo>
                    <a:pt x="1919" y="6"/>
                  </a:lnTo>
                  <a:lnTo>
                    <a:pt x="1934" y="14"/>
                  </a:lnTo>
                  <a:lnTo>
                    <a:pt x="1946" y="25"/>
                  </a:lnTo>
                  <a:lnTo>
                    <a:pt x="1955" y="38"/>
                  </a:lnTo>
                  <a:lnTo>
                    <a:pt x="1964" y="52"/>
                  </a:lnTo>
                  <a:lnTo>
                    <a:pt x="1969" y="66"/>
                  </a:lnTo>
                  <a:lnTo>
                    <a:pt x="1971" y="82"/>
                  </a:lnTo>
                  <a:lnTo>
                    <a:pt x="1971" y="3164"/>
                  </a:lnTo>
                  <a:lnTo>
                    <a:pt x="1969" y="3179"/>
                  </a:lnTo>
                  <a:lnTo>
                    <a:pt x="1964" y="3195"/>
                  </a:lnTo>
                  <a:lnTo>
                    <a:pt x="1955" y="3210"/>
                  </a:lnTo>
                  <a:lnTo>
                    <a:pt x="1944" y="3226"/>
                  </a:lnTo>
                  <a:lnTo>
                    <a:pt x="1931" y="3239"/>
                  </a:lnTo>
                  <a:lnTo>
                    <a:pt x="1917" y="3250"/>
                  </a:lnTo>
                  <a:lnTo>
                    <a:pt x="1901" y="3257"/>
                  </a:lnTo>
                  <a:lnTo>
                    <a:pt x="1884" y="3259"/>
                  </a:lnTo>
                  <a:lnTo>
                    <a:pt x="107" y="3259"/>
                  </a:lnTo>
                  <a:lnTo>
                    <a:pt x="91" y="3258"/>
                  </a:lnTo>
                  <a:lnTo>
                    <a:pt x="71" y="3253"/>
                  </a:lnTo>
                  <a:lnTo>
                    <a:pt x="54" y="3244"/>
                  </a:lnTo>
                  <a:lnTo>
                    <a:pt x="37" y="3232"/>
                  </a:lnTo>
                  <a:lnTo>
                    <a:pt x="21" y="3217"/>
                  </a:lnTo>
                  <a:lnTo>
                    <a:pt x="11" y="3197"/>
                  </a:lnTo>
                  <a:lnTo>
                    <a:pt x="2" y="3175"/>
                  </a:lnTo>
                  <a:lnTo>
                    <a:pt x="0" y="3149"/>
                  </a:lnTo>
                  <a:close/>
                </a:path>
              </a:pathLst>
            </a:custGeom>
            <a:solidFill>
              <a:srgbClr val="FFF2D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3" name="Freeform 38"/>
            <p:cNvSpPr>
              <a:spLocks/>
            </p:cNvSpPr>
            <p:nvPr/>
          </p:nvSpPr>
          <p:spPr bwMode="auto">
            <a:xfrm>
              <a:off x="2573" y="670"/>
              <a:ext cx="9" cy="3053"/>
            </a:xfrm>
            <a:custGeom>
              <a:avLst/>
              <a:gdLst>
                <a:gd name="T0" fmla="*/ 0 w 9"/>
                <a:gd name="T1" fmla="*/ 0 h 3053"/>
                <a:gd name="T2" fmla="*/ 0 w 9"/>
                <a:gd name="T3" fmla="*/ 0 h 3053"/>
                <a:gd name="T4" fmla="*/ 0 w 9"/>
                <a:gd name="T5" fmla="*/ 3053 h 3053"/>
                <a:gd name="T6" fmla="*/ 9 w 9"/>
                <a:gd name="T7" fmla="*/ 3053 h 3053"/>
                <a:gd name="T8" fmla="*/ 9 w 9"/>
                <a:gd name="T9" fmla="*/ 0 h 3053"/>
                <a:gd name="T10" fmla="*/ 9 w 9"/>
                <a:gd name="T11" fmla="*/ 0 h 3053"/>
                <a:gd name="T12" fmla="*/ 0 w 9"/>
                <a:gd name="T13" fmla="*/ 0 h 305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"/>
                <a:gd name="T22" fmla="*/ 0 h 3053"/>
                <a:gd name="T23" fmla="*/ 9 w 9"/>
                <a:gd name="T24" fmla="*/ 3053 h 305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" h="3053">
                  <a:moveTo>
                    <a:pt x="0" y="0"/>
                  </a:moveTo>
                  <a:lnTo>
                    <a:pt x="0" y="0"/>
                  </a:lnTo>
                  <a:lnTo>
                    <a:pt x="0" y="3053"/>
                  </a:lnTo>
                  <a:lnTo>
                    <a:pt x="9" y="3053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4" name="Freeform 39"/>
            <p:cNvSpPr>
              <a:spLocks/>
            </p:cNvSpPr>
            <p:nvPr/>
          </p:nvSpPr>
          <p:spPr bwMode="auto">
            <a:xfrm>
              <a:off x="2573" y="569"/>
              <a:ext cx="97" cy="101"/>
            </a:xfrm>
            <a:custGeom>
              <a:avLst/>
              <a:gdLst>
                <a:gd name="T0" fmla="*/ 97 w 97"/>
                <a:gd name="T1" fmla="*/ 0 h 101"/>
                <a:gd name="T2" fmla="*/ 97 w 97"/>
                <a:gd name="T3" fmla="*/ 0 h 101"/>
                <a:gd name="T4" fmla="*/ 77 w 97"/>
                <a:gd name="T5" fmla="*/ 4 h 101"/>
                <a:gd name="T6" fmla="*/ 58 w 97"/>
                <a:gd name="T7" fmla="*/ 10 h 101"/>
                <a:gd name="T8" fmla="*/ 41 w 97"/>
                <a:gd name="T9" fmla="*/ 21 h 101"/>
                <a:gd name="T10" fmla="*/ 28 w 97"/>
                <a:gd name="T11" fmla="*/ 35 h 101"/>
                <a:gd name="T12" fmla="*/ 16 w 97"/>
                <a:gd name="T13" fmla="*/ 50 h 101"/>
                <a:gd name="T14" fmla="*/ 8 w 97"/>
                <a:gd name="T15" fmla="*/ 67 h 101"/>
                <a:gd name="T16" fmla="*/ 2 w 97"/>
                <a:gd name="T17" fmla="*/ 85 h 101"/>
                <a:gd name="T18" fmla="*/ 0 w 97"/>
                <a:gd name="T19" fmla="*/ 101 h 101"/>
                <a:gd name="T20" fmla="*/ 9 w 97"/>
                <a:gd name="T21" fmla="*/ 101 h 101"/>
                <a:gd name="T22" fmla="*/ 9 w 97"/>
                <a:gd name="T23" fmla="*/ 85 h 101"/>
                <a:gd name="T24" fmla="*/ 16 w 97"/>
                <a:gd name="T25" fmla="*/ 70 h 101"/>
                <a:gd name="T26" fmla="*/ 23 w 97"/>
                <a:gd name="T27" fmla="*/ 55 h 101"/>
                <a:gd name="T28" fmla="*/ 33 w 97"/>
                <a:gd name="T29" fmla="*/ 40 h 101"/>
                <a:gd name="T30" fmla="*/ 46 w 97"/>
                <a:gd name="T31" fmla="*/ 28 h 101"/>
                <a:gd name="T32" fmla="*/ 60 w 97"/>
                <a:gd name="T33" fmla="*/ 18 h 101"/>
                <a:gd name="T34" fmla="*/ 77 w 97"/>
                <a:gd name="T35" fmla="*/ 11 h 101"/>
                <a:gd name="T36" fmla="*/ 97 w 97"/>
                <a:gd name="T37" fmla="*/ 10 h 101"/>
                <a:gd name="T38" fmla="*/ 97 w 97"/>
                <a:gd name="T39" fmla="*/ 10 h 101"/>
                <a:gd name="T40" fmla="*/ 97 w 97"/>
                <a:gd name="T41" fmla="*/ 0 h 1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7"/>
                <a:gd name="T64" fmla="*/ 0 h 101"/>
                <a:gd name="T65" fmla="*/ 97 w 97"/>
                <a:gd name="T66" fmla="*/ 101 h 1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7" h="101">
                  <a:moveTo>
                    <a:pt x="97" y="0"/>
                  </a:moveTo>
                  <a:lnTo>
                    <a:pt x="97" y="0"/>
                  </a:lnTo>
                  <a:lnTo>
                    <a:pt x="77" y="4"/>
                  </a:lnTo>
                  <a:lnTo>
                    <a:pt x="58" y="10"/>
                  </a:lnTo>
                  <a:lnTo>
                    <a:pt x="41" y="21"/>
                  </a:lnTo>
                  <a:lnTo>
                    <a:pt x="28" y="35"/>
                  </a:lnTo>
                  <a:lnTo>
                    <a:pt x="16" y="50"/>
                  </a:lnTo>
                  <a:lnTo>
                    <a:pt x="8" y="67"/>
                  </a:lnTo>
                  <a:lnTo>
                    <a:pt x="2" y="85"/>
                  </a:lnTo>
                  <a:lnTo>
                    <a:pt x="0" y="101"/>
                  </a:lnTo>
                  <a:lnTo>
                    <a:pt x="9" y="101"/>
                  </a:lnTo>
                  <a:lnTo>
                    <a:pt x="9" y="85"/>
                  </a:lnTo>
                  <a:lnTo>
                    <a:pt x="16" y="70"/>
                  </a:lnTo>
                  <a:lnTo>
                    <a:pt x="23" y="55"/>
                  </a:lnTo>
                  <a:lnTo>
                    <a:pt x="33" y="40"/>
                  </a:lnTo>
                  <a:lnTo>
                    <a:pt x="46" y="28"/>
                  </a:lnTo>
                  <a:lnTo>
                    <a:pt x="60" y="18"/>
                  </a:lnTo>
                  <a:lnTo>
                    <a:pt x="77" y="11"/>
                  </a:lnTo>
                  <a:lnTo>
                    <a:pt x="97" y="10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5" name="Freeform 40"/>
            <p:cNvSpPr>
              <a:spLocks/>
            </p:cNvSpPr>
            <p:nvPr/>
          </p:nvSpPr>
          <p:spPr bwMode="auto">
            <a:xfrm>
              <a:off x="2670" y="569"/>
              <a:ext cx="1799" cy="10"/>
            </a:xfrm>
            <a:custGeom>
              <a:avLst/>
              <a:gdLst>
                <a:gd name="T0" fmla="*/ 1799 w 1799"/>
                <a:gd name="T1" fmla="*/ 0 h 10"/>
                <a:gd name="T2" fmla="*/ 1799 w 1799"/>
                <a:gd name="T3" fmla="*/ 0 h 10"/>
                <a:gd name="T4" fmla="*/ 0 w 1799"/>
                <a:gd name="T5" fmla="*/ 0 h 10"/>
                <a:gd name="T6" fmla="*/ 0 w 1799"/>
                <a:gd name="T7" fmla="*/ 10 h 10"/>
                <a:gd name="T8" fmla="*/ 1799 w 1799"/>
                <a:gd name="T9" fmla="*/ 10 h 10"/>
                <a:gd name="T10" fmla="*/ 1799 w 1799"/>
                <a:gd name="T11" fmla="*/ 10 h 10"/>
                <a:gd name="T12" fmla="*/ 1799 w 1799"/>
                <a:gd name="T13" fmla="*/ 0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99"/>
                <a:gd name="T22" fmla="*/ 0 h 10"/>
                <a:gd name="T23" fmla="*/ 1799 w 1799"/>
                <a:gd name="T24" fmla="*/ 10 h 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99" h="10">
                  <a:moveTo>
                    <a:pt x="1799" y="0"/>
                  </a:moveTo>
                  <a:lnTo>
                    <a:pt x="1799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1799" y="10"/>
                  </a:lnTo>
                  <a:lnTo>
                    <a:pt x="179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6" name="Freeform 41"/>
            <p:cNvSpPr>
              <a:spLocks/>
            </p:cNvSpPr>
            <p:nvPr/>
          </p:nvSpPr>
          <p:spPr bwMode="auto">
            <a:xfrm>
              <a:off x="4469" y="569"/>
              <a:ext cx="85" cy="87"/>
            </a:xfrm>
            <a:custGeom>
              <a:avLst/>
              <a:gdLst>
                <a:gd name="T0" fmla="*/ 85 w 85"/>
                <a:gd name="T1" fmla="*/ 87 h 87"/>
                <a:gd name="T2" fmla="*/ 85 w 85"/>
                <a:gd name="T3" fmla="*/ 87 h 87"/>
                <a:gd name="T4" fmla="*/ 81 w 85"/>
                <a:gd name="T5" fmla="*/ 70 h 87"/>
                <a:gd name="T6" fmla="*/ 76 w 85"/>
                <a:gd name="T7" fmla="*/ 55 h 87"/>
                <a:gd name="T8" fmla="*/ 68 w 85"/>
                <a:gd name="T9" fmla="*/ 40 h 87"/>
                <a:gd name="T10" fmla="*/ 57 w 85"/>
                <a:gd name="T11" fmla="*/ 27 h 87"/>
                <a:gd name="T12" fmla="*/ 45 w 85"/>
                <a:gd name="T13" fmla="*/ 15 h 87"/>
                <a:gd name="T14" fmla="*/ 29 w 85"/>
                <a:gd name="T15" fmla="*/ 8 h 87"/>
                <a:gd name="T16" fmla="*/ 15 w 85"/>
                <a:gd name="T17" fmla="*/ 2 h 87"/>
                <a:gd name="T18" fmla="*/ 0 w 85"/>
                <a:gd name="T19" fmla="*/ 0 h 87"/>
                <a:gd name="T20" fmla="*/ 0 w 85"/>
                <a:gd name="T21" fmla="*/ 10 h 87"/>
                <a:gd name="T22" fmla="*/ 15 w 85"/>
                <a:gd name="T23" fmla="*/ 10 h 87"/>
                <a:gd name="T24" fmla="*/ 27 w 85"/>
                <a:gd name="T25" fmla="*/ 15 h 87"/>
                <a:gd name="T26" fmla="*/ 40 w 85"/>
                <a:gd name="T27" fmla="*/ 23 h 87"/>
                <a:gd name="T28" fmla="*/ 52 w 85"/>
                <a:gd name="T29" fmla="*/ 32 h 87"/>
                <a:gd name="T30" fmla="*/ 61 w 85"/>
                <a:gd name="T31" fmla="*/ 45 h 87"/>
                <a:gd name="T32" fmla="*/ 69 w 85"/>
                <a:gd name="T33" fmla="*/ 58 h 87"/>
                <a:gd name="T34" fmla="*/ 74 w 85"/>
                <a:gd name="T35" fmla="*/ 72 h 87"/>
                <a:gd name="T36" fmla="*/ 75 w 85"/>
                <a:gd name="T37" fmla="*/ 87 h 87"/>
                <a:gd name="T38" fmla="*/ 75 w 85"/>
                <a:gd name="T39" fmla="*/ 87 h 87"/>
                <a:gd name="T40" fmla="*/ 85 w 85"/>
                <a:gd name="T41" fmla="*/ 87 h 8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5"/>
                <a:gd name="T64" fmla="*/ 0 h 87"/>
                <a:gd name="T65" fmla="*/ 85 w 85"/>
                <a:gd name="T66" fmla="*/ 87 h 8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5" h="87">
                  <a:moveTo>
                    <a:pt x="85" y="87"/>
                  </a:moveTo>
                  <a:lnTo>
                    <a:pt x="85" y="87"/>
                  </a:lnTo>
                  <a:lnTo>
                    <a:pt x="81" y="70"/>
                  </a:lnTo>
                  <a:lnTo>
                    <a:pt x="76" y="55"/>
                  </a:lnTo>
                  <a:lnTo>
                    <a:pt x="68" y="40"/>
                  </a:lnTo>
                  <a:lnTo>
                    <a:pt x="57" y="27"/>
                  </a:lnTo>
                  <a:lnTo>
                    <a:pt x="45" y="15"/>
                  </a:lnTo>
                  <a:lnTo>
                    <a:pt x="29" y="8"/>
                  </a:lnTo>
                  <a:lnTo>
                    <a:pt x="15" y="2"/>
                  </a:lnTo>
                  <a:lnTo>
                    <a:pt x="0" y="0"/>
                  </a:lnTo>
                  <a:lnTo>
                    <a:pt x="0" y="10"/>
                  </a:lnTo>
                  <a:lnTo>
                    <a:pt x="15" y="10"/>
                  </a:lnTo>
                  <a:lnTo>
                    <a:pt x="27" y="15"/>
                  </a:lnTo>
                  <a:lnTo>
                    <a:pt x="40" y="23"/>
                  </a:lnTo>
                  <a:lnTo>
                    <a:pt x="52" y="32"/>
                  </a:lnTo>
                  <a:lnTo>
                    <a:pt x="61" y="45"/>
                  </a:lnTo>
                  <a:lnTo>
                    <a:pt x="69" y="58"/>
                  </a:lnTo>
                  <a:lnTo>
                    <a:pt x="74" y="72"/>
                  </a:lnTo>
                  <a:lnTo>
                    <a:pt x="75" y="87"/>
                  </a:lnTo>
                  <a:lnTo>
                    <a:pt x="85" y="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7" name="Freeform 42"/>
            <p:cNvSpPr>
              <a:spLocks/>
            </p:cNvSpPr>
            <p:nvPr/>
          </p:nvSpPr>
          <p:spPr bwMode="auto">
            <a:xfrm>
              <a:off x="4544" y="656"/>
              <a:ext cx="10" cy="3082"/>
            </a:xfrm>
            <a:custGeom>
              <a:avLst/>
              <a:gdLst>
                <a:gd name="T0" fmla="*/ 10 w 10"/>
                <a:gd name="T1" fmla="*/ 3082 h 3082"/>
                <a:gd name="T2" fmla="*/ 10 w 10"/>
                <a:gd name="T3" fmla="*/ 3082 h 3082"/>
                <a:gd name="T4" fmla="*/ 10 w 10"/>
                <a:gd name="T5" fmla="*/ 0 h 3082"/>
                <a:gd name="T6" fmla="*/ 0 w 10"/>
                <a:gd name="T7" fmla="*/ 0 h 3082"/>
                <a:gd name="T8" fmla="*/ 0 w 10"/>
                <a:gd name="T9" fmla="*/ 3082 h 3082"/>
                <a:gd name="T10" fmla="*/ 0 w 10"/>
                <a:gd name="T11" fmla="*/ 3082 h 3082"/>
                <a:gd name="T12" fmla="*/ 10 w 10"/>
                <a:gd name="T13" fmla="*/ 3082 h 30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3082"/>
                <a:gd name="T23" fmla="*/ 10 w 10"/>
                <a:gd name="T24" fmla="*/ 3082 h 30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3082">
                  <a:moveTo>
                    <a:pt x="10" y="3082"/>
                  </a:moveTo>
                  <a:lnTo>
                    <a:pt x="10" y="30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3082"/>
                  </a:lnTo>
                  <a:lnTo>
                    <a:pt x="10" y="308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8" name="Freeform 43"/>
            <p:cNvSpPr>
              <a:spLocks/>
            </p:cNvSpPr>
            <p:nvPr/>
          </p:nvSpPr>
          <p:spPr bwMode="auto">
            <a:xfrm>
              <a:off x="4462" y="3738"/>
              <a:ext cx="92" cy="100"/>
            </a:xfrm>
            <a:custGeom>
              <a:avLst/>
              <a:gdLst>
                <a:gd name="T0" fmla="*/ 0 w 92"/>
                <a:gd name="T1" fmla="*/ 100 h 100"/>
                <a:gd name="T2" fmla="*/ 0 w 92"/>
                <a:gd name="T3" fmla="*/ 100 h 100"/>
                <a:gd name="T4" fmla="*/ 18 w 92"/>
                <a:gd name="T5" fmla="*/ 97 h 100"/>
                <a:gd name="T6" fmla="*/ 34 w 92"/>
                <a:gd name="T7" fmla="*/ 90 h 100"/>
                <a:gd name="T8" fmla="*/ 50 w 92"/>
                <a:gd name="T9" fmla="*/ 78 h 100"/>
                <a:gd name="T10" fmla="*/ 63 w 92"/>
                <a:gd name="T11" fmla="*/ 64 h 100"/>
                <a:gd name="T12" fmla="*/ 75 w 92"/>
                <a:gd name="T13" fmla="*/ 49 h 100"/>
                <a:gd name="T14" fmla="*/ 83 w 92"/>
                <a:gd name="T15" fmla="*/ 32 h 100"/>
                <a:gd name="T16" fmla="*/ 88 w 92"/>
                <a:gd name="T17" fmla="*/ 15 h 100"/>
                <a:gd name="T18" fmla="*/ 92 w 92"/>
                <a:gd name="T19" fmla="*/ 0 h 100"/>
                <a:gd name="T20" fmla="*/ 82 w 92"/>
                <a:gd name="T21" fmla="*/ 0 h 100"/>
                <a:gd name="T22" fmla="*/ 81 w 92"/>
                <a:gd name="T23" fmla="*/ 15 h 100"/>
                <a:gd name="T24" fmla="*/ 76 w 92"/>
                <a:gd name="T25" fmla="*/ 29 h 100"/>
                <a:gd name="T26" fmla="*/ 68 w 92"/>
                <a:gd name="T27" fmla="*/ 44 h 100"/>
                <a:gd name="T28" fmla="*/ 58 w 92"/>
                <a:gd name="T29" fmla="*/ 59 h 100"/>
                <a:gd name="T30" fmla="*/ 45 w 92"/>
                <a:gd name="T31" fmla="*/ 71 h 100"/>
                <a:gd name="T32" fmla="*/ 31 w 92"/>
                <a:gd name="T33" fmla="*/ 82 h 100"/>
                <a:gd name="T34" fmla="*/ 16 w 92"/>
                <a:gd name="T35" fmla="*/ 89 h 100"/>
                <a:gd name="T36" fmla="*/ 0 w 92"/>
                <a:gd name="T37" fmla="*/ 90 h 100"/>
                <a:gd name="T38" fmla="*/ 0 w 92"/>
                <a:gd name="T39" fmla="*/ 90 h 100"/>
                <a:gd name="T40" fmla="*/ 0 w 92"/>
                <a:gd name="T41" fmla="*/ 100 h 10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2"/>
                <a:gd name="T64" fmla="*/ 0 h 100"/>
                <a:gd name="T65" fmla="*/ 92 w 92"/>
                <a:gd name="T66" fmla="*/ 100 h 10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2" h="100">
                  <a:moveTo>
                    <a:pt x="0" y="100"/>
                  </a:moveTo>
                  <a:lnTo>
                    <a:pt x="0" y="100"/>
                  </a:lnTo>
                  <a:lnTo>
                    <a:pt x="18" y="97"/>
                  </a:lnTo>
                  <a:lnTo>
                    <a:pt x="34" y="90"/>
                  </a:lnTo>
                  <a:lnTo>
                    <a:pt x="50" y="78"/>
                  </a:lnTo>
                  <a:lnTo>
                    <a:pt x="63" y="64"/>
                  </a:lnTo>
                  <a:lnTo>
                    <a:pt x="75" y="49"/>
                  </a:lnTo>
                  <a:lnTo>
                    <a:pt x="83" y="32"/>
                  </a:lnTo>
                  <a:lnTo>
                    <a:pt x="88" y="15"/>
                  </a:lnTo>
                  <a:lnTo>
                    <a:pt x="92" y="0"/>
                  </a:lnTo>
                  <a:lnTo>
                    <a:pt x="82" y="0"/>
                  </a:lnTo>
                  <a:lnTo>
                    <a:pt x="81" y="15"/>
                  </a:lnTo>
                  <a:lnTo>
                    <a:pt x="76" y="29"/>
                  </a:lnTo>
                  <a:lnTo>
                    <a:pt x="68" y="44"/>
                  </a:lnTo>
                  <a:lnTo>
                    <a:pt x="58" y="59"/>
                  </a:lnTo>
                  <a:lnTo>
                    <a:pt x="45" y="71"/>
                  </a:lnTo>
                  <a:lnTo>
                    <a:pt x="31" y="82"/>
                  </a:lnTo>
                  <a:lnTo>
                    <a:pt x="16" y="89"/>
                  </a:lnTo>
                  <a:lnTo>
                    <a:pt x="0" y="90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29" name="Freeform 44"/>
            <p:cNvSpPr>
              <a:spLocks/>
            </p:cNvSpPr>
            <p:nvPr/>
          </p:nvSpPr>
          <p:spPr bwMode="auto">
            <a:xfrm>
              <a:off x="2685" y="3828"/>
              <a:ext cx="1777" cy="10"/>
            </a:xfrm>
            <a:custGeom>
              <a:avLst/>
              <a:gdLst>
                <a:gd name="T0" fmla="*/ 0 w 1777"/>
                <a:gd name="T1" fmla="*/ 10 h 10"/>
                <a:gd name="T2" fmla="*/ 0 w 1777"/>
                <a:gd name="T3" fmla="*/ 10 h 10"/>
                <a:gd name="T4" fmla="*/ 1777 w 1777"/>
                <a:gd name="T5" fmla="*/ 10 h 10"/>
                <a:gd name="T6" fmla="*/ 1777 w 1777"/>
                <a:gd name="T7" fmla="*/ 0 h 10"/>
                <a:gd name="T8" fmla="*/ 0 w 1777"/>
                <a:gd name="T9" fmla="*/ 0 h 10"/>
                <a:gd name="T10" fmla="*/ 0 w 1777"/>
                <a:gd name="T11" fmla="*/ 0 h 10"/>
                <a:gd name="T12" fmla="*/ 0 w 1777"/>
                <a:gd name="T13" fmla="*/ 10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7"/>
                <a:gd name="T22" fmla="*/ 0 h 10"/>
                <a:gd name="T23" fmla="*/ 1777 w 1777"/>
                <a:gd name="T24" fmla="*/ 10 h 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7" h="10">
                  <a:moveTo>
                    <a:pt x="0" y="10"/>
                  </a:moveTo>
                  <a:lnTo>
                    <a:pt x="0" y="10"/>
                  </a:lnTo>
                  <a:lnTo>
                    <a:pt x="1777" y="10"/>
                  </a:lnTo>
                  <a:lnTo>
                    <a:pt x="1777" y="0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0" name="Freeform 45"/>
            <p:cNvSpPr>
              <a:spLocks/>
            </p:cNvSpPr>
            <p:nvPr/>
          </p:nvSpPr>
          <p:spPr bwMode="auto">
            <a:xfrm>
              <a:off x="2573" y="3723"/>
              <a:ext cx="112" cy="115"/>
            </a:xfrm>
            <a:custGeom>
              <a:avLst/>
              <a:gdLst>
                <a:gd name="T0" fmla="*/ 0 w 112"/>
                <a:gd name="T1" fmla="*/ 0 h 115"/>
                <a:gd name="T2" fmla="*/ 0 w 112"/>
                <a:gd name="T3" fmla="*/ 0 h 115"/>
                <a:gd name="T4" fmla="*/ 3 w 112"/>
                <a:gd name="T5" fmla="*/ 26 h 115"/>
                <a:gd name="T6" fmla="*/ 12 w 112"/>
                <a:gd name="T7" fmla="*/ 49 h 115"/>
                <a:gd name="T8" fmla="*/ 23 w 112"/>
                <a:gd name="T9" fmla="*/ 70 h 115"/>
                <a:gd name="T10" fmla="*/ 40 w 112"/>
                <a:gd name="T11" fmla="*/ 87 h 115"/>
                <a:gd name="T12" fmla="*/ 58 w 112"/>
                <a:gd name="T13" fmla="*/ 99 h 115"/>
                <a:gd name="T14" fmla="*/ 75 w 112"/>
                <a:gd name="T15" fmla="*/ 108 h 115"/>
                <a:gd name="T16" fmla="*/ 96 w 112"/>
                <a:gd name="T17" fmla="*/ 113 h 115"/>
                <a:gd name="T18" fmla="*/ 112 w 112"/>
                <a:gd name="T19" fmla="*/ 115 h 115"/>
                <a:gd name="T20" fmla="*/ 112 w 112"/>
                <a:gd name="T21" fmla="*/ 105 h 115"/>
                <a:gd name="T22" fmla="*/ 96 w 112"/>
                <a:gd name="T23" fmla="*/ 105 h 115"/>
                <a:gd name="T24" fmla="*/ 77 w 112"/>
                <a:gd name="T25" fmla="*/ 100 h 115"/>
                <a:gd name="T26" fmla="*/ 60 w 112"/>
                <a:gd name="T27" fmla="*/ 91 h 115"/>
                <a:gd name="T28" fmla="*/ 45 w 112"/>
                <a:gd name="T29" fmla="*/ 79 h 115"/>
                <a:gd name="T30" fmla="*/ 30 w 112"/>
                <a:gd name="T31" fmla="*/ 65 h 115"/>
                <a:gd name="T32" fmla="*/ 19 w 112"/>
                <a:gd name="T33" fmla="*/ 47 h 115"/>
                <a:gd name="T34" fmla="*/ 11 w 112"/>
                <a:gd name="T35" fmla="*/ 26 h 115"/>
                <a:gd name="T36" fmla="*/ 9 w 112"/>
                <a:gd name="T37" fmla="*/ 0 h 115"/>
                <a:gd name="T38" fmla="*/ 9 w 112"/>
                <a:gd name="T39" fmla="*/ 0 h 115"/>
                <a:gd name="T40" fmla="*/ 0 w 112"/>
                <a:gd name="T41" fmla="*/ 0 h 11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2"/>
                <a:gd name="T64" fmla="*/ 0 h 115"/>
                <a:gd name="T65" fmla="*/ 112 w 112"/>
                <a:gd name="T66" fmla="*/ 115 h 11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2" h="115">
                  <a:moveTo>
                    <a:pt x="0" y="0"/>
                  </a:moveTo>
                  <a:lnTo>
                    <a:pt x="0" y="0"/>
                  </a:lnTo>
                  <a:lnTo>
                    <a:pt x="3" y="26"/>
                  </a:lnTo>
                  <a:lnTo>
                    <a:pt x="12" y="49"/>
                  </a:lnTo>
                  <a:lnTo>
                    <a:pt x="23" y="70"/>
                  </a:lnTo>
                  <a:lnTo>
                    <a:pt x="40" y="87"/>
                  </a:lnTo>
                  <a:lnTo>
                    <a:pt x="58" y="99"/>
                  </a:lnTo>
                  <a:lnTo>
                    <a:pt x="75" y="108"/>
                  </a:lnTo>
                  <a:lnTo>
                    <a:pt x="96" y="113"/>
                  </a:lnTo>
                  <a:lnTo>
                    <a:pt x="112" y="115"/>
                  </a:lnTo>
                  <a:lnTo>
                    <a:pt x="112" y="105"/>
                  </a:lnTo>
                  <a:lnTo>
                    <a:pt x="96" y="105"/>
                  </a:lnTo>
                  <a:lnTo>
                    <a:pt x="77" y="100"/>
                  </a:lnTo>
                  <a:lnTo>
                    <a:pt x="60" y="91"/>
                  </a:lnTo>
                  <a:lnTo>
                    <a:pt x="45" y="79"/>
                  </a:lnTo>
                  <a:lnTo>
                    <a:pt x="30" y="65"/>
                  </a:lnTo>
                  <a:lnTo>
                    <a:pt x="19" y="47"/>
                  </a:lnTo>
                  <a:lnTo>
                    <a:pt x="11" y="26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1" name="Freeform 46"/>
            <p:cNvSpPr>
              <a:spLocks/>
            </p:cNvSpPr>
            <p:nvPr/>
          </p:nvSpPr>
          <p:spPr bwMode="auto">
            <a:xfrm>
              <a:off x="2505" y="2173"/>
              <a:ext cx="57" cy="57"/>
            </a:xfrm>
            <a:custGeom>
              <a:avLst/>
              <a:gdLst>
                <a:gd name="T0" fmla="*/ 57 w 57"/>
                <a:gd name="T1" fmla="*/ 21 h 57"/>
                <a:gd name="T2" fmla="*/ 57 w 57"/>
                <a:gd name="T3" fmla="*/ 16 h 57"/>
                <a:gd name="T4" fmla="*/ 56 w 57"/>
                <a:gd name="T5" fmla="*/ 12 h 57"/>
                <a:gd name="T6" fmla="*/ 52 w 57"/>
                <a:gd name="T7" fmla="*/ 8 h 57"/>
                <a:gd name="T8" fmla="*/ 47 w 57"/>
                <a:gd name="T9" fmla="*/ 4 h 57"/>
                <a:gd name="T10" fmla="*/ 41 w 57"/>
                <a:gd name="T11" fmla="*/ 2 h 57"/>
                <a:gd name="T12" fmla="*/ 34 w 57"/>
                <a:gd name="T13" fmla="*/ 0 h 57"/>
                <a:gd name="T14" fmla="*/ 27 w 57"/>
                <a:gd name="T15" fmla="*/ 0 h 57"/>
                <a:gd name="T16" fmla="*/ 18 w 57"/>
                <a:gd name="T17" fmla="*/ 3 h 57"/>
                <a:gd name="T18" fmla="*/ 11 w 57"/>
                <a:gd name="T19" fmla="*/ 8 h 57"/>
                <a:gd name="T20" fmla="*/ 5 w 57"/>
                <a:gd name="T21" fmla="*/ 14 h 57"/>
                <a:gd name="T22" fmla="*/ 1 w 57"/>
                <a:gd name="T23" fmla="*/ 24 h 57"/>
                <a:gd name="T24" fmla="*/ 0 w 57"/>
                <a:gd name="T25" fmla="*/ 33 h 57"/>
                <a:gd name="T26" fmla="*/ 1 w 57"/>
                <a:gd name="T27" fmla="*/ 42 h 57"/>
                <a:gd name="T28" fmla="*/ 6 w 57"/>
                <a:gd name="T29" fmla="*/ 49 h 57"/>
                <a:gd name="T30" fmla="*/ 13 w 57"/>
                <a:gd name="T31" fmla="*/ 55 h 57"/>
                <a:gd name="T32" fmla="*/ 25 w 57"/>
                <a:gd name="T33" fmla="*/ 57 h 57"/>
                <a:gd name="T34" fmla="*/ 41 w 57"/>
                <a:gd name="T35" fmla="*/ 55 h 57"/>
                <a:gd name="T36" fmla="*/ 41 w 57"/>
                <a:gd name="T37" fmla="*/ 47 h 57"/>
                <a:gd name="T38" fmla="*/ 34 w 57"/>
                <a:gd name="T39" fmla="*/ 39 h 57"/>
                <a:gd name="T40" fmla="*/ 30 w 57"/>
                <a:gd name="T41" fmla="*/ 35 h 57"/>
                <a:gd name="T42" fmla="*/ 29 w 57"/>
                <a:gd name="T43" fmla="*/ 31 h 57"/>
                <a:gd name="T44" fmla="*/ 28 w 57"/>
                <a:gd name="T45" fmla="*/ 24 h 57"/>
                <a:gd name="T46" fmla="*/ 30 w 57"/>
                <a:gd name="T47" fmla="*/ 18 h 57"/>
                <a:gd name="T48" fmla="*/ 40 w 57"/>
                <a:gd name="T49" fmla="*/ 20 h 57"/>
                <a:gd name="T50" fmla="*/ 51 w 57"/>
                <a:gd name="T51" fmla="*/ 25 h 57"/>
                <a:gd name="T52" fmla="*/ 56 w 57"/>
                <a:gd name="T53" fmla="*/ 24 h 57"/>
                <a:gd name="T54" fmla="*/ 57 w 57"/>
                <a:gd name="T55" fmla="*/ 22 h 57"/>
                <a:gd name="T56" fmla="*/ 57 w 57"/>
                <a:gd name="T57" fmla="*/ 21 h 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7"/>
                <a:gd name="T88" fmla="*/ 0 h 57"/>
                <a:gd name="T89" fmla="*/ 57 w 57"/>
                <a:gd name="T90" fmla="*/ 57 h 5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7" h="57">
                  <a:moveTo>
                    <a:pt x="57" y="21"/>
                  </a:moveTo>
                  <a:lnTo>
                    <a:pt x="57" y="16"/>
                  </a:lnTo>
                  <a:lnTo>
                    <a:pt x="56" y="12"/>
                  </a:lnTo>
                  <a:lnTo>
                    <a:pt x="52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4" y="0"/>
                  </a:lnTo>
                  <a:lnTo>
                    <a:pt x="27" y="0"/>
                  </a:lnTo>
                  <a:lnTo>
                    <a:pt x="18" y="3"/>
                  </a:lnTo>
                  <a:lnTo>
                    <a:pt x="11" y="8"/>
                  </a:lnTo>
                  <a:lnTo>
                    <a:pt x="5" y="14"/>
                  </a:lnTo>
                  <a:lnTo>
                    <a:pt x="1" y="24"/>
                  </a:lnTo>
                  <a:lnTo>
                    <a:pt x="0" y="33"/>
                  </a:lnTo>
                  <a:lnTo>
                    <a:pt x="1" y="42"/>
                  </a:lnTo>
                  <a:lnTo>
                    <a:pt x="6" y="49"/>
                  </a:lnTo>
                  <a:lnTo>
                    <a:pt x="13" y="55"/>
                  </a:lnTo>
                  <a:lnTo>
                    <a:pt x="25" y="57"/>
                  </a:lnTo>
                  <a:lnTo>
                    <a:pt x="41" y="55"/>
                  </a:lnTo>
                  <a:lnTo>
                    <a:pt x="41" y="47"/>
                  </a:lnTo>
                  <a:lnTo>
                    <a:pt x="34" y="39"/>
                  </a:lnTo>
                  <a:lnTo>
                    <a:pt x="30" y="35"/>
                  </a:lnTo>
                  <a:lnTo>
                    <a:pt x="29" y="31"/>
                  </a:lnTo>
                  <a:lnTo>
                    <a:pt x="28" y="24"/>
                  </a:lnTo>
                  <a:lnTo>
                    <a:pt x="30" y="18"/>
                  </a:lnTo>
                  <a:lnTo>
                    <a:pt x="40" y="20"/>
                  </a:lnTo>
                  <a:lnTo>
                    <a:pt x="51" y="25"/>
                  </a:lnTo>
                  <a:lnTo>
                    <a:pt x="56" y="24"/>
                  </a:lnTo>
                  <a:lnTo>
                    <a:pt x="57" y="22"/>
                  </a:lnTo>
                  <a:lnTo>
                    <a:pt x="57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2" name="Freeform 47"/>
            <p:cNvSpPr>
              <a:spLocks/>
            </p:cNvSpPr>
            <p:nvPr/>
          </p:nvSpPr>
          <p:spPr bwMode="auto">
            <a:xfrm>
              <a:off x="2505" y="2768"/>
              <a:ext cx="57" cy="57"/>
            </a:xfrm>
            <a:custGeom>
              <a:avLst/>
              <a:gdLst>
                <a:gd name="T0" fmla="*/ 57 w 57"/>
                <a:gd name="T1" fmla="*/ 22 h 57"/>
                <a:gd name="T2" fmla="*/ 57 w 57"/>
                <a:gd name="T3" fmla="*/ 17 h 57"/>
                <a:gd name="T4" fmla="*/ 56 w 57"/>
                <a:gd name="T5" fmla="*/ 12 h 57"/>
                <a:gd name="T6" fmla="*/ 52 w 57"/>
                <a:gd name="T7" fmla="*/ 8 h 57"/>
                <a:gd name="T8" fmla="*/ 47 w 57"/>
                <a:gd name="T9" fmla="*/ 4 h 57"/>
                <a:gd name="T10" fmla="*/ 41 w 57"/>
                <a:gd name="T11" fmla="*/ 2 h 57"/>
                <a:gd name="T12" fmla="*/ 34 w 57"/>
                <a:gd name="T13" fmla="*/ 0 h 57"/>
                <a:gd name="T14" fmla="*/ 27 w 57"/>
                <a:gd name="T15" fmla="*/ 0 h 57"/>
                <a:gd name="T16" fmla="*/ 18 w 57"/>
                <a:gd name="T17" fmla="*/ 3 h 57"/>
                <a:gd name="T18" fmla="*/ 11 w 57"/>
                <a:gd name="T19" fmla="*/ 8 h 57"/>
                <a:gd name="T20" fmla="*/ 5 w 57"/>
                <a:gd name="T21" fmla="*/ 15 h 57"/>
                <a:gd name="T22" fmla="*/ 1 w 57"/>
                <a:gd name="T23" fmla="*/ 24 h 57"/>
                <a:gd name="T24" fmla="*/ 0 w 57"/>
                <a:gd name="T25" fmla="*/ 33 h 57"/>
                <a:gd name="T26" fmla="*/ 1 w 57"/>
                <a:gd name="T27" fmla="*/ 42 h 57"/>
                <a:gd name="T28" fmla="*/ 6 w 57"/>
                <a:gd name="T29" fmla="*/ 50 h 57"/>
                <a:gd name="T30" fmla="*/ 13 w 57"/>
                <a:gd name="T31" fmla="*/ 55 h 57"/>
                <a:gd name="T32" fmla="*/ 25 w 57"/>
                <a:gd name="T33" fmla="*/ 57 h 57"/>
                <a:gd name="T34" fmla="*/ 41 w 57"/>
                <a:gd name="T35" fmla="*/ 55 h 57"/>
                <a:gd name="T36" fmla="*/ 41 w 57"/>
                <a:gd name="T37" fmla="*/ 48 h 57"/>
                <a:gd name="T38" fmla="*/ 34 w 57"/>
                <a:gd name="T39" fmla="*/ 41 h 57"/>
                <a:gd name="T40" fmla="*/ 30 w 57"/>
                <a:gd name="T41" fmla="*/ 37 h 57"/>
                <a:gd name="T42" fmla="*/ 29 w 57"/>
                <a:gd name="T43" fmla="*/ 33 h 57"/>
                <a:gd name="T44" fmla="*/ 28 w 57"/>
                <a:gd name="T45" fmla="*/ 25 h 57"/>
                <a:gd name="T46" fmla="*/ 30 w 57"/>
                <a:gd name="T47" fmla="*/ 19 h 57"/>
                <a:gd name="T48" fmla="*/ 40 w 57"/>
                <a:gd name="T49" fmla="*/ 21 h 57"/>
                <a:gd name="T50" fmla="*/ 51 w 57"/>
                <a:gd name="T51" fmla="*/ 25 h 57"/>
                <a:gd name="T52" fmla="*/ 56 w 57"/>
                <a:gd name="T53" fmla="*/ 25 h 57"/>
                <a:gd name="T54" fmla="*/ 57 w 57"/>
                <a:gd name="T55" fmla="*/ 24 h 57"/>
                <a:gd name="T56" fmla="*/ 57 w 57"/>
                <a:gd name="T57" fmla="*/ 22 h 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7"/>
                <a:gd name="T88" fmla="*/ 0 h 57"/>
                <a:gd name="T89" fmla="*/ 57 w 57"/>
                <a:gd name="T90" fmla="*/ 57 h 5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7" h="57">
                  <a:moveTo>
                    <a:pt x="57" y="22"/>
                  </a:moveTo>
                  <a:lnTo>
                    <a:pt x="57" y="17"/>
                  </a:lnTo>
                  <a:lnTo>
                    <a:pt x="56" y="12"/>
                  </a:lnTo>
                  <a:lnTo>
                    <a:pt x="52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4" y="0"/>
                  </a:lnTo>
                  <a:lnTo>
                    <a:pt x="27" y="0"/>
                  </a:lnTo>
                  <a:lnTo>
                    <a:pt x="18" y="3"/>
                  </a:lnTo>
                  <a:lnTo>
                    <a:pt x="11" y="8"/>
                  </a:lnTo>
                  <a:lnTo>
                    <a:pt x="5" y="15"/>
                  </a:lnTo>
                  <a:lnTo>
                    <a:pt x="1" y="24"/>
                  </a:lnTo>
                  <a:lnTo>
                    <a:pt x="0" y="33"/>
                  </a:lnTo>
                  <a:lnTo>
                    <a:pt x="1" y="42"/>
                  </a:lnTo>
                  <a:lnTo>
                    <a:pt x="6" y="50"/>
                  </a:lnTo>
                  <a:lnTo>
                    <a:pt x="13" y="55"/>
                  </a:lnTo>
                  <a:lnTo>
                    <a:pt x="25" y="57"/>
                  </a:lnTo>
                  <a:lnTo>
                    <a:pt x="41" y="55"/>
                  </a:lnTo>
                  <a:lnTo>
                    <a:pt x="41" y="48"/>
                  </a:lnTo>
                  <a:lnTo>
                    <a:pt x="34" y="41"/>
                  </a:lnTo>
                  <a:lnTo>
                    <a:pt x="30" y="37"/>
                  </a:lnTo>
                  <a:lnTo>
                    <a:pt x="29" y="33"/>
                  </a:lnTo>
                  <a:lnTo>
                    <a:pt x="28" y="25"/>
                  </a:lnTo>
                  <a:lnTo>
                    <a:pt x="30" y="19"/>
                  </a:lnTo>
                  <a:lnTo>
                    <a:pt x="40" y="21"/>
                  </a:lnTo>
                  <a:lnTo>
                    <a:pt x="51" y="25"/>
                  </a:lnTo>
                  <a:lnTo>
                    <a:pt x="56" y="25"/>
                  </a:lnTo>
                  <a:lnTo>
                    <a:pt x="57" y="24"/>
                  </a:lnTo>
                  <a:lnTo>
                    <a:pt x="57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3" name="Freeform 48"/>
            <p:cNvSpPr>
              <a:spLocks/>
            </p:cNvSpPr>
            <p:nvPr/>
          </p:nvSpPr>
          <p:spPr bwMode="auto">
            <a:xfrm>
              <a:off x="2505" y="979"/>
              <a:ext cx="57" cy="58"/>
            </a:xfrm>
            <a:custGeom>
              <a:avLst/>
              <a:gdLst>
                <a:gd name="T0" fmla="*/ 57 w 57"/>
                <a:gd name="T1" fmla="*/ 22 h 58"/>
                <a:gd name="T2" fmla="*/ 57 w 57"/>
                <a:gd name="T3" fmla="*/ 17 h 58"/>
                <a:gd name="T4" fmla="*/ 56 w 57"/>
                <a:gd name="T5" fmla="*/ 13 h 58"/>
                <a:gd name="T6" fmla="*/ 52 w 57"/>
                <a:gd name="T7" fmla="*/ 8 h 58"/>
                <a:gd name="T8" fmla="*/ 47 w 57"/>
                <a:gd name="T9" fmla="*/ 4 h 58"/>
                <a:gd name="T10" fmla="*/ 41 w 57"/>
                <a:gd name="T11" fmla="*/ 1 h 58"/>
                <a:gd name="T12" fmla="*/ 34 w 57"/>
                <a:gd name="T13" fmla="*/ 0 h 58"/>
                <a:gd name="T14" fmla="*/ 27 w 57"/>
                <a:gd name="T15" fmla="*/ 0 h 58"/>
                <a:gd name="T16" fmla="*/ 18 w 57"/>
                <a:gd name="T17" fmla="*/ 3 h 58"/>
                <a:gd name="T18" fmla="*/ 11 w 57"/>
                <a:gd name="T19" fmla="*/ 8 h 58"/>
                <a:gd name="T20" fmla="*/ 5 w 57"/>
                <a:gd name="T21" fmla="*/ 16 h 58"/>
                <a:gd name="T22" fmla="*/ 1 w 57"/>
                <a:gd name="T23" fmla="*/ 25 h 58"/>
                <a:gd name="T24" fmla="*/ 0 w 57"/>
                <a:gd name="T25" fmla="*/ 34 h 58"/>
                <a:gd name="T26" fmla="*/ 1 w 57"/>
                <a:gd name="T27" fmla="*/ 43 h 58"/>
                <a:gd name="T28" fmla="*/ 6 w 57"/>
                <a:gd name="T29" fmla="*/ 50 h 58"/>
                <a:gd name="T30" fmla="*/ 13 w 57"/>
                <a:gd name="T31" fmla="*/ 56 h 58"/>
                <a:gd name="T32" fmla="*/ 25 w 57"/>
                <a:gd name="T33" fmla="*/ 58 h 58"/>
                <a:gd name="T34" fmla="*/ 41 w 57"/>
                <a:gd name="T35" fmla="*/ 56 h 58"/>
                <a:gd name="T36" fmla="*/ 41 w 57"/>
                <a:gd name="T37" fmla="*/ 48 h 58"/>
                <a:gd name="T38" fmla="*/ 34 w 57"/>
                <a:gd name="T39" fmla="*/ 40 h 58"/>
                <a:gd name="T40" fmla="*/ 30 w 57"/>
                <a:gd name="T41" fmla="*/ 36 h 58"/>
                <a:gd name="T42" fmla="*/ 29 w 57"/>
                <a:gd name="T43" fmla="*/ 32 h 58"/>
                <a:gd name="T44" fmla="*/ 28 w 57"/>
                <a:gd name="T45" fmla="*/ 25 h 58"/>
                <a:gd name="T46" fmla="*/ 30 w 57"/>
                <a:gd name="T47" fmla="*/ 19 h 58"/>
                <a:gd name="T48" fmla="*/ 40 w 57"/>
                <a:gd name="T49" fmla="*/ 21 h 58"/>
                <a:gd name="T50" fmla="*/ 51 w 57"/>
                <a:gd name="T51" fmla="*/ 26 h 58"/>
                <a:gd name="T52" fmla="*/ 56 w 57"/>
                <a:gd name="T53" fmla="*/ 25 h 58"/>
                <a:gd name="T54" fmla="*/ 57 w 57"/>
                <a:gd name="T55" fmla="*/ 23 h 58"/>
                <a:gd name="T56" fmla="*/ 57 w 57"/>
                <a:gd name="T57" fmla="*/ 22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7"/>
                <a:gd name="T88" fmla="*/ 0 h 58"/>
                <a:gd name="T89" fmla="*/ 57 w 57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7" h="58">
                  <a:moveTo>
                    <a:pt x="57" y="22"/>
                  </a:moveTo>
                  <a:lnTo>
                    <a:pt x="57" y="17"/>
                  </a:lnTo>
                  <a:lnTo>
                    <a:pt x="56" y="13"/>
                  </a:lnTo>
                  <a:lnTo>
                    <a:pt x="52" y="8"/>
                  </a:lnTo>
                  <a:lnTo>
                    <a:pt x="47" y="4"/>
                  </a:lnTo>
                  <a:lnTo>
                    <a:pt x="41" y="1"/>
                  </a:lnTo>
                  <a:lnTo>
                    <a:pt x="34" y="0"/>
                  </a:lnTo>
                  <a:lnTo>
                    <a:pt x="27" y="0"/>
                  </a:lnTo>
                  <a:lnTo>
                    <a:pt x="18" y="3"/>
                  </a:lnTo>
                  <a:lnTo>
                    <a:pt x="11" y="8"/>
                  </a:lnTo>
                  <a:lnTo>
                    <a:pt x="5" y="16"/>
                  </a:lnTo>
                  <a:lnTo>
                    <a:pt x="1" y="25"/>
                  </a:lnTo>
                  <a:lnTo>
                    <a:pt x="0" y="34"/>
                  </a:lnTo>
                  <a:lnTo>
                    <a:pt x="1" y="43"/>
                  </a:lnTo>
                  <a:lnTo>
                    <a:pt x="6" y="50"/>
                  </a:lnTo>
                  <a:lnTo>
                    <a:pt x="13" y="56"/>
                  </a:lnTo>
                  <a:lnTo>
                    <a:pt x="25" y="58"/>
                  </a:lnTo>
                  <a:lnTo>
                    <a:pt x="41" y="56"/>
                  </a:lnTo>
                  <a:lnTo>
                    <a:pt x="41" y="48"/>
                  </a:lnTo>
                  <a:lnTo>
                    <a:pt x="34" y="40"/>
                  </a:lnTo>
                  <a:lnTo>
                    <a:pt x="30" y="36"/>
                  </a:lnTo>
                  <a:lnTo>
                    <a:pt x="29" y="32"/>
                  </a:lnTo>
                  <a:lnTo>
                    <a:pt x="28" y="25"/>
                  </a:lnTo>
                  <a:lnTo>
                    <a:pt x="30" y="19"/>
                  </a:lnTo>
                  <a:lnTo>
                    <a:pt x="40" y="21"/>
                  </a:lnTo>
                  <a:lnTo>
                    <a:pt x="51" y="26"/>
                  </a:lnTo>
                  <a:lnTo>
                    <a:pt x="56" y="25"/>
                  </a:lnTo>
                  <a:lnTo>
                    <a:pt x="57" y="23"/>
                  </a:lnTo>
                  <a:lnTo>
                    <a:pt x="57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4" name="Freeform 49"/>
            <p:cNvSpPr>
              <a:spLocks/>
            </p:cNvSpPr>
            <p:nvPr/>
          </p:nvSpPr>
          <p:spPr bwMode="auto">
            <a:xfrm>
              <a:off x="2505" y="3365"/>
              <a:ext cx="57" cy="57"/>
            </a:xfrm>
            <a:custGeom>
              <a:avLst/>
              <a:gdLst>
                <a:gd name="T0" fmla="*/ 57 w 57"/>
                <a:gd name="T1" fmla="*/ 22 h 57"/>
                <a:gd name="T2" fmla="*/ 57 w 57"/>
                <a:gd name="T3" fmla="*/ 17 h 57"/>
                <a:gd name="T4" fmla="*/ 56 w 57"/>
                <a:gd name="T5" fmla="*/ 12 h 57"/>
                <a:gd name="T6" fmla="*/ 52 w 57"/>
                <a:gd name="T7" fmla="*/ 8 h 57"/>
                <a:gd name="T8" fmla="*/ 47 w 57"/>
                <a:gd name="T9" fmla="*/ 4 h 57"/>
                <a:gd name="T10" fmla="*/ 41 w 57"/>
                <a:gd name="T11" fmla="*/ 1 h 57"/>
                <a:gd name="T12" fmla="*/ 34 w 57"/>
                <a:gd name="T13" fmla="*/ 0 h 57"/>
                <a:gd name="T14" fmla="*/ 27 w 57"/>
                <a:gd name="T15" fmla="*/ 0 h 57"/>
                <a:gd name="T16" fmla="*/ 18 w 57"/>
                <a:gd name="T17" fmla="*/ 3 h 57"/>
                <a:gd name="T18" fmla="*/ 11 w 57"/>
                <a:gd name="T19" fmla="*/ 8 h 57"/>
                <a:gd name="T20" fmla="*/ 5 w 57"/>
                <a:gd name="T21" fmla="*/ 14 h 57"/>
                <a:gd name="T22" fmla="*/ 1 w 57"/>
                <a:gd name="T23" fmla="*/ 23 h 57"/>
                <a:gd name="T24" fmla="*/ 0 w 57"/>
                <a:gd name="T25" fmla="*/ 32 h 57"/>
                <a:gd name="T26" fmla="*/ 1 w 57"/>
                <a:gd name="T27" fmla="*/ 41 h 57"/>
                <a:gd name="T28" fmla="*/ 6 w 57"/>
                <a:gd name="T29" fmla="*/ 49 h 57"/>
                <a:gd name="T30" fmla="*/ 13 w 57"/>
                <a:gd name="T31" fmla="*/ 54 h 57"/>
                <a:gd name="T32" fmla="*/ 25 w 57"/>
                <a:gd name="T33" fmla="*/ 57 h 57"/>
                <a:gd name="T34" fmla="*/ 41 w 57"/>
                <a:gd name="T35" fmla="*/ 54 h 57"/>
                <a:gd name="T36" fmla="*/ 41 w 57"/>
                <a:gd name="T37" fmla="*/ 48 h 57"/>
                <a:gd name="T38" fmla="*/ 34 w 57"/>
                <a:gd name="T39" fmla="*/ 40 h 57"/>
                <a:gd name="T40" fmla="*/ 30 w 57"/>
                <a:gd name="T41" fmla="*/ 36 h 57"/>
                <a:gd name="T42" fmla="*/ 29 w 57"/>
                <a:gd name="T43" fmla="*/ 32 h 57"/>
                <a:gd name="T44" fmla="*/ 28 w 57"/>
                <a:gd name="T45" fmla="*/ 25 h 57"/>
                <a:gd name="T46" fmla="*/ 30 w 57"/>
                <a:gd name="T47" fmla="*/ 18 h 57"/>
                <a:gd name="T48" fmla="*/ 40 w 57"/>
                <a:gd name="T49" fmla="*/ 21 h 57"/>
                <a:gd name="T50" fmla="*/ 51 w 57"/>
                <a:gd name="T51" fmla="*/ 25 h 57"/>
                <a:gd name="T52" fmla="*/ 56 w 57"/>
                <a:gd name="T53" fmla="*/ 25 h 57"/>
                <a:gd name="T54" fmla="*/ 57 w 57"/>
                <a:gd name="T55" fmla="*/ 23 h 57"/>
                <a:gd name="T56" fmla="*/ 57 w 57"/>
                <a:gd name="T57" fmla="*/ 22 h 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7"/>
                <a:gd name="T88" fmla="*/ 0 h 57"/>
                <a:gd name="T89" fmla="*/ 57 w 57"/>
                <a:gd name="T90" fmla="*/ 57 h 5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7" h="57">
                  <a:moveTo>
                    <a:pt x="57" y="22"/>
                  </a:moveTo>
                  <a:lnTo>
                    <a:pt x="57" y="17"/>
                  </a:lnTo>
                  <a:lnTo>
                    <a:pt x="56" y="12"/>
                  </a:lnTo>
                  <a:lnTo>
                    <a:pt x="52" y="8"/>
                  </a:lnTo>
                  <a:lnTo>
                    <a:pt x="47" y="4"/>
                  </a:lnTo>
                  <a:lnTo>
                    <a:pt x="41" y="1"/>
                  </a:lnTo>
                  <a:lnTo>
                    <a:pt x="34" y="0"/>
                  </a:lnTo>
                  <a:lnTo>
                    <a:pt x="27" y="0"/>
                  </a:lnTo>
                  <a:lnTo>
                    <a:pt x="18" y="3"/>
                  </a:lnTo>
                  <a:lnTo>
                    <a:pt x="11" y="8"/>
                  </a:lnTo>
                  <a:lnTo>
                    <a:pt x="5" y="14"/>
                  </a:lnTo>
                  <a:lnTo>
                    <a:pt x="1" y="23"/>
                  </a:lnTo>
                  <a:lnTo>
                    <a:pt x="0" y="32"/>
                  </a:lnTo>
                  <a:lnTo>
                    <a:pt x="1" y="41"/>
                  </a:lnTo>
                  <a:lnTo>
                    <a:pt x="6" y="49"/>
                  </a:lnTo>
                  <a:lnTo>
                    <a:pt x="13" y="54"/>
                  </a:lnTo>
                  <a:lnTo>
                    <a:pt x="25" y="57"/>
                  </a:lnTo>
                  <a:lnTo>
                    <a:pt x="41" y="54"/>
                  </a:lnTo>
                  <a:lnTo>
                    <a:pt x="41" y="48"/>
                  </a:lnTo>
                  <a:lnTo>
                    <a:pt x="34" y="40"/>
                  </a:lnTo>
                  <a:lnTo>
                    <a:pt x="30" y="36"/>
                  </a:lnTo>
                  <a:lnTo>
                    <a:pt x="29" y="32"/>
                  </a:lnTo>
                  <a:lnTo>
                    <a:pt x="28" y="25"/>
                  </a:lnTo>
                  <a:lnTo>
                    <a:pt x="30" y="18"/>
                  </a:lnTo>
                  <a:lnTo>
                    <a:pt x="40" y="21"/>
                  </a:lnTo>
                  <a:lnTo>
                    <a:pt x="51" y="25"/>
                  </a:lnTo>
                  <a:lnTo>
                    <a:pt x="56" y="25"/>
                  </a:lnTo>
                  <a:lnTo>
                    <a:pt x="57" y="23"/>
                  </a:lnTo>
                  <a:lnTo>
                    <a:pt x="57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5" name="Freeform 50"/>
            <p:cNvSpPr>
              <a:spLocks/>
            </p:cNvSpPr>
            <p:nvPr/>
          </p:nvSpPr>
          <p:spPr bwMode="auto">
            <a:xfrm>
              <a:off x="4549" y="3404"/>
              <a:ext cx="113" cy="305"/>
            </a:xfrm>
            <a:custGeom>
              <a:avLst/>
              <a:gdLst>
                <a:gd name="T0" fmla="*/ 0 w 113"/>
                <a:gd name="T1" fmla="*/ 305 h 305"/>
                <a:gd name="T2" fmla="*/ 5 w 113"/>
                <a:gd name="T3" fmla="*/ 300 h 305"/>
                <a:gd name="T4" fmla="*/ 11 w 113"/>
                <a:gd name="T5" fmla="*/ 296 h 305"/>
                <a:gd name="T6" fmla="*/ 17 w 113"/>
                <a:gd name="T7" fmla="*/ 293 h 305"/>
                <a:gd name="T8" fmla="*/ 23 w 113"/>
                <a:gd name="T9" fmla="*/ 291 h 305"/>
                <a:gd name="T10" fmla="*/ 29 w 113"/>
                <a:gd name="T11" fmla="*/ 288 h 305"/>
                <a:gd name="T12" fmla="*/ 38 w 113"/>
                <a:gd name="T13" fmla="*/ 287 h 305"/>
                <a:gd name="T14" fmla="*/ 45 w 113"/>
                <a:gd name="T15" fmla="*/ 284 h 305"/>
                <a:gd name="T16" fmla="*/ 55 w 113"/>
                <a:gd name="T17" fmla="*/ 283 h 305"/>
                <a:gd name="T18" fmla="*/ 64 w 113"/>
                <a:gd name="T19" fmla="*/ 282 h 305"/>
                <a:gd name="T20" fmla="*/ 74 w 113"/>
                <a:gd name="T21" fmla="*/ 279 h 305"/>
                <a:gd name="T22" fmla="*/ 84 w 113"/>
                <a:gd name="T23" fmla="*/ 278 h 305"/>
                <a:gd name="T24" fmla="*/ 93 w 113"/>
                <a:gd name="T25" fmla="*/ 275 h 305"/>
                <a:gd name="T26" fmla="*/ 101 w 113"/>
                <a:gd name="T27" fmla="*/ 273 h 305"/>
                <a:gd name="T28" fmla="*/ 107 w 113"/>
                <a:gd name="T29" fmla="*/ 268 h 305"/>
                <a:gd name="T30" fmla="*/ 112 w 113"/>
                <a:gd name="T31" fmla="*/ 262 h 305"/>
                <a:gd name="T32" fmla="*/ 113 w 113"/>
                <a:gd name="T33" fmla="*/ 255 h 305"/>
                <a:gd name="T34" fmla="*/ 113 w 113"/>
                <a:gd name="T35" fmla="*/ 49 h 305"/>
                <a:gd name="T36" fmla="*/ 112 w 113"/>
                <a:gd name="T37" fmla="*/ 41 h 305"/>
                <a:gd name="T38" fmla="*/ 107 w 113"/>
                <a:gd name="T39" fmla="*/ 36 h 305"/>
                <a:gd name="T40" fmla="*/ 101 w 113"/>
                <a:gd name="T41" fmla="*/ 31 h 305"/>
                <a:gd name="T42" fmla="*/ 93 w 113"/>
                <a:gd name="T43" fmla="*/ 28 h 305"/>
                <a:gd name="T44" fmla="*/ 84 w 113"/>
                <a:gd name="T45" fmla="*/ 26 h 305"/>
                <a:gd name="T46" fmla="*/ 74 w 113"/>
                <a:gd name="T47" fmla="*/ 24 h 305"/>
                <a:gd name="T48" fmla="*/ 64 w 113"/>
                <a:gd name="T49" fmla="*/ 22 h 305"/>
                <a:gd name="T50" fmla="*/ 55 w 113"/>
                <a:gd name="T51" fmla="*/ 20 h 305"/>
                <a:gd name="T52" fmla="*/ 45 w 113"/>
                <a:gd name="T53" fmla="*/ 19 h 305"/>
                <a:gd name="T54" fmla="*/ 38 w 113"/>
                <a:gd name="T55" fmla="*/ 17 h 305"/>
                <a:gd name="T56" fmla="*/ 29 w 113"/>
                <a:gd name="T57" fmla="*/ 15 h 305"/>
                <a:gd name="T58" fmla="*/ 23 w 113"/>
                <a:gd name="T59" fmla="*/ 14 h 305"/>
                <a:gd name="T60" fmla="*/ 17 w 113"/>
                <a:gd name="T61" fmla="*/ 11 h 305"/>
                <a:gd name="T62" fmla="*/ 11 w 113"/>
                <a:gd name="T63" fmla="*/ 9 h 305"/>
                <a:gd name="T64" fmla="*/ 5 w 113"/>
                <a:gd name="T65" fmla="*/ 5 h 305"/>
                <a:gd name="T66" fmla="*/ 0 w 113"/>
                <a:gd name="T67" fmla="*/ 0 h 305"/>
                <a:gd name="T68" fmla="*/ 0 w 113"/>
                <a:gd name="T69" fmla="*/ 305 h 30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3"/>
                <a:gd name="T106" fmla="*/ 0 h 305"/>
                <a:gd name="T107" fmla="*/ 113 w 113"/>
                <a:gd name="T108" fmla="*/ 305 h 30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3" h="305">
                  <a:moveTo>
                    <a:pt x="0" y="305"/>
                  </a:moveTo>
                  <a:lnTo>
                    <a:pt x="5" y="300"/>
                  </a:lnTo>
                  <a:lnTo>
                    <a:pt x="11" y="296"/>
                  </a:lnTo>
                  <a:lnTo>
                    <a:pt x="17" y="293"/>
                  </a:lnTo>
                  <a:lnTo>
                    <a:pt x="23" y="291"/>
                  </a:lnTo>
                  <a:lnTo>
                    <a:pt x="29" y="288"/>
                  </a:lnTo>
                  <a:lnTo>
                    <a:pt x="38" y="287"/>
                  </a:lnTo>
                  <a:lnTo>
                    <a:pt x="45" y="284"/>
                  </a:lnTo>
                  <a:lnTo>
                    <a:pt x="55" y="283"/>
                  </a:lnTo>
                  <a:lnTo>
                    <a:pt x="64" y="282"/>
                  </a:lnTo>
                  <a:lnTo>
                    <a:pt x="74" y="279"/>
                  </a:lnTo>
                  <a:lnTo>
                    <a:pt x="84" y="278"/>
                  </a:lnTo>
                  <a:lnTo>
                    <a:pt x="93" y="275"/>
                  </a:lnTo>
                  <a:lnTo>
                    <a:pt x="101" y="273"/>
                  </a:lnTo>
                  <a:lnTo>
                    <a:pt x="107" y="268"/>
                  </a:lnTo>
                  <a:lnTo>
                    <a:pt x="112" y="262"/>
                  </a:lnTo>
                  <a:lnTo>
                    <a:pt x="113" y="255"/>
                  </a:lnTo>
                  <a:lnTo>
                    <a:pt x="113" y="49"/>
                  </a:lnTo>
                  <a:lnTo>
                    <a:pt x="112" y="41"/>
                  </a:lnTo>
                  <a:lnTo>
                    <a:pt x="107" y="36"/>
                  </a:lnTo>
                  <a:lnTo>
                    <a:pt x="101" y="31"/>
                  </a:lnTo>
                  <a:lnTo>
                    <a:pt x="93" y="28"/>
                  </a:lnTo>
                  <a:lnTo>
                    <a:pt x="84" y="26"/>
                  </a:lnTo>
                  <a:lnTo>
                    <a:pt x="74" y="24"/>
                  </a:lnTo>
                  <a:lnTo>
                    <a:pt x="64" y="22"/>
                  </a:lnTo>
                  <a:lnTo>
                    <a:pt x="55" y="20"/>
                  </a:lnTo>
                  <a:lnTo>
                    <a:pt x="45" y="19"/>
                  </a:lnTo>
                  <a:lnTo>
                    <a:pt x="38" y="17"/>
                  </a:lnTo>
                  <a:lnTo>
                    <a:pt x="29" y="15"/>
                  </a:lnTo>
                  <a:lnTo>
                    <a:pt x="23" y="14"/>
                  </a:lnTo>
                  <a:lnTo>
                    <a:pt x="17" y="11"/>
                  </a:lnTo>
                  <a:lnTo>
                    <a:pt x="11" y="9"/>
                  </a:lnTo>
                  <a:lnTo>
                    <a:pt x="5" y="5"/>
                  </a:lnTo>
                  <a:lnTo>
                    <a:pt x="0" y="0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66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6" name="Freeform 51"/>
            <p:cNvSpPr>
              <a:spLocks/>
            </p:cNvSpPr>
            <p:nvPr/>
          </p:nvSpPr>
          <p:spPr bwMode="auto">
            <a:xfrm>
              <a:off x="4547" y="3683"/>
              <a:ext cx="57" cy="29"/>
            </a:xfrm>
            <a:custGeom>
              <a:avLst/>
              <a:gdLst>
                <a:gd name="T0" fmla="*/ 57 w 57"/>
                <a:gd name="T1" fmla="*/ 0 h 29"/>
                <a:gd name="T2" fmla="*/ 57 w 57"/>
                <a:gd name="T3" fmla="*/ 0 h 29"/>
                <a:gd name="T4" fmla="*/ 47 w 57"/>
                <a:gd name="T5" fmla="*/ 2 h 29"/>
                <a:gd name="T6" fmla="*/ 40 w 57"/>
                <a:gd name="T7" fmla="*/ 4 h 29"/>
                <a:gd name="T8" fmla="*/ 31 w 57"/>
                <a:gd name="T9" fmla="*/ 5 h 29"/>
                <a:gd name="T10" fmla="*/ 24 w 57"/>
                <a:gd name="T11" fmla="*/ 8 h 29"/>
                <a:gd name="T12" fmla="*/ 18 w 57"/>
                <a:gd name="T13" fmla="*/ 11 h 29"/>
                <a:gd name="T14" fmla="*/ 12 w 57"/>
                <a:gd name="T15" fmla="*/ 13 h 29"/>
                <a:gd name="T16" fmla="*/ 5 w 57"/>
                <a:gd name="T17" fmla="*/ 17 h 29"/>
                <a:gd name="T18" fmla="*/ 0 w 57"/>
                <a:gd name="T19" fmla="*/ 24 h 29"/>
                <a:gd name="T20" fmla="*/ 5 w 57"/>
                <a:gd name="T21" fmla="*/ 29 h 29"/>
                <a:gd name="T22" fmla="*/ 9 w 57"/>
                <a:gd name="T23" fmla="*/ 25 h 29"/>
                <a:gd name="T24" fmla="*/ 14 w 57"/>
                <a:gd name="T25" fmla="*/ 21 h 29"/>
                <a:gd name="T26" fmla="*/ 20 w 57"/>
                <a:gd name="T27" fmla="*/ 18 h 29"/>
                <a:gd name="T28" fmla="*/ 26 w 57"/>
                <a:gd name="T29" fmla="*/ 16 h 29"/>
                <a:gd name="T30" fmla="*/ 31 w 57"/>
                <a:gd name="T31" fmla="*/ 13 h 29"/>
                <a:gd name="T32" fmla="*/ 40 w 57"/>
                <a:gd name="T33" fmla="*/ 12 h 29"/>
                <a:gd name="T34" fmla="*/ 47 w 57"/>
                <a:gd name="T35" fmla="*/ 9 h 29"/>
                <a:gd name="T36" fmla="*/ 57 w 57"/>
                <a:gd name="T37" fmla="*/ 8 h 29"/>
                <a:gd name="T38" fmla="*/ 57 w 57"/>
                <a:gd name="T39" fmla="*/ 8 h 29"/>
                <a:gd name="T40" fmla="*/ 57 w 57"/>
                <a:gd name="T41" fmla="*/ 0 h 2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7"/>
                <a:gd name="T64" fmla="*/ 0 h 29"/>
                <a:gd name="T65" fmla="*/ 57 w 57"/>
                <a:gd name="T66" fmla="*/ 29 h 2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7" h="29">
                  <a:moveTo>
                    <a:pt x="57" y="0"/>
                  </a:moveTo>
                  <a:lnTo>
                    <a:pt x="57" y="0"/>
                  </a:lnTo>
                  <a:lnTo>
                    <a:pt x="47" y="2"/>
                  </a:lnTo>
                  <a:lnTo>
                    <a:pt x="40" y="4"/>
                  </a:lnTo>
                  <a:lnTo>
                    <a:pt x="31" y="5"/>
                  </a:lnTo>
                  <a:lnTo>
                    <a:pt x="24" y="8"/>
                  </a:lnTo>
                  <a:lnTo>
                    <a:pt x="18" y="11"/>
                  </a:lnTo>
                  <a:lnTo>
                    <a:pt x="12" y="13"/>
                  </a:lnTo>
                  <a:lnTo>
                    <a:pt x="5" y="17"/>
                  </a:lnTo>
                  <a:lnTo>
                    <a:pt x="0" y="24"/>
                  </a:lnTo>
                  <a:lnTo>
                    <a:pt x="5" y="29"/>
                  </a:lnTo>
                  <a:lnTo>
                    <a:pt x="9" y="25"/>
                  </a:lnTo>
                  <a:lnTo>
                    <a:pt x="14" y="21"/>
                  </a:lnTo>
                  <a:lnTo>
                    <a:pt x="20" y="18"/>
                  </a:lnTo>
                  <a:lnTo>
                    <a:pt x="26" y="16"/>
                  </a:lnTo>
                  <a:lnTo>
                    <a:pt x="31" y="13"/>
                  </a:lnTo>
                  <a:lnTo>
                    <a:pt x="40" y="12"/>
                  </a:lnTo>
                  <a:lnTo>
                    <a:pt x="47" y="9"/>
                  </a:lnTo>
                  <a:lnTo>
                    <a:pt x="57" y="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7" name="Freeform 52"/>
            <p:cNvSpPr>
              <a:spLocks/>
            </p:cNvSpPr>
            <p:nvPr/>
          </p:nvSpPr>
          <p:spPr bwMode="auto">
            <a:xfrm>
              <a:off x="4604" y="3659"/>
              <a:ext cx="63" cy="32"/>
            </a:xfrm>
            <a:custGeom>
              <a:avLst/>
              <a:gdLst>
                <a:gd name="T0" fmla="*/ 53 w 63"/>
                <a:gd name="T1" fmla="*/ 0 h 32"/>
                <a:gd name="T2" fmla="*/ 53 w 63"/>
                <a:gd name="T3" fmla="*/ 0 h 32"/>
                <a:gd name="T4" fmla="*/ 53 w 63"/>
                <a:gd name="T5" fmla="*/ 6 h 32"/>
                <a:gd name="T6" fmla="*/ 49 w 63"/>
                <a:gd name="T7" fmla="*/ 10 h 32"/>
                <a:gd name="T8" fmla="*/ 44 w 63"/>
                <a:gd name="T9" fmla="*/ 14 h 32"/>
                <a:gd name="T10" fmla="*/ 37 w 63"/>
                <a:gd name="T11" fmla="*/ 16 h 32"/>
                <a:gd name="T12" fmla="*/ 29 w 63"/>
                <a:gd name="T13" fmla="*/ 19 h 32"/>
                <a:gd name="T14" fmla="*/ 19 w 63"/>
                <a:gd name="T15" fmla="*/ 20 h 32"/>
                <a:gd name="T16" fmla="*/ 9 w 63"/>
                <a:gd name="T17" fmla="*/ 23 h 32"/>
                <a:gd name="T18" fmla="*/ 0 w 63"/>
                <a:gd name="T19" fmla="*/ 24 h 32"/>
                <a:gd name="T20" fmla="*/ 0 w 63"/>
                <a:gd name="T21" fmla="*/ 32 h 32"/>
                <a:gd name="T22" fmla="*/ 9 w 63"/>
                <a:gd name="T23" fmla="*/ 31 h 32"/>
                <a:gd name="T24" fmla="*/ 19 w 63"/>
                <a:gd name="T25" fmla="*/ 28 h 32"/>
                <a:gd name="T26" fmla="*/ 29 w 63"/>
                <a:gd name="T27" fmla="*/ 27 h 32"/>
                <a:gd name="T28" fmla="*/ 40 w 63"/>
                <a:gd name="T29" fmla="*/ 24 h 32"/>
                <a:gd name="T30" fmla="*/ 47 w 63"/>
                <a:gd name="T31" fmla="*/ 22 h 32"/>
                <a:gd name="T32" fmla="*/ 54 w 63"/>
                <a:gd name="T33" fmla="*/ 15 h 32"/>
                <a:gd name="T34" fmla="*/ 60 w 63"/>
                <a:gd name="T35" fmla="*/ 9 h 32"/>
                <a:gd name="T36" fmla="*/ 63 w 63"/>
                <a:gd name="T37" fmla="*/ 0 h 32"/>
                <a:gd name="T38" fmla="*/ 63 w 63"/>
                <a:gd name="T39" fmla="*/ 0 h 32"/>
                <a:gd name="T40" fmla="*/ 53 w 63"/>
                <a:gd name="T41" fmla="*/ 0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2"/>
                <a:gd name="T65" fmla="*/ 63 w 63"/>
                <a:gd name="T66" fmla="*/ 32 h 3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2">
                  <a:moveTo>
                    <a:pt x="53" y="0"/>
                  </a:moveTo>
                  <a:lnTo>
                    <a:pt x="53" y="0"/>
                  </a:lnTo>
                  <a:lnTo>
                    <a:pt x="53" y="6"/>
                  </a:lnTo>
                  <a:lnTo>
                    <a:pt x="49" y="10"/>
                  </a:lnTo>
                  <a:lnTo>
                    <a:pt x="44" y="14"/>
                  </a:lnTo>
                  <a:lnTo>
                    <a:pt x="37" y="16"/>
                  </a:lnTo>
                  <a:lnTo>
                    <a:pt x="29" y="19"/>
                  </a:lnTo>
                  <a:lnTo>
                    <a:pt x="19" y="20"/>
                  </a:lnTo>
                  <a:lnTo>
                    <a:pt x="9" y="23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9" y="31"/>
                  </a:lnTo>
                  <a:lnTo>
                    <a:pt x="19" y="28"/>
                  </a:lnTo>
                  <a:lnTo>
                    <a:pt x="29" y="27"/>
                  </a:lnTo>
                  <a:lnTo>
                    <a:pt x="40" y="24"/>
                  </a:lnTo>
                  <a:lnTo>
                    <a:pt x="47" y="22"/>
                  </a:lnTo>
                  <a:lnTo>
                    <a:pt x="54" y="15"/>
                  </a:lnTo>
                  <a:lnTo>
                    <a:pt x="60" y="9"/>
                  </a:lnTo>
                  <a:lnTo>
                    <a:pt x="6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8" name="Freeform 53"/>
            <p:cNvSpPr>
              <a:spLocks/>
            </p:cNvSpPr>
            <p:nvPr/>
          </p:nvSpPr>
          <p:spPr bwMode="auto">
            <a:xfrm>
              <a:off x="4657" y="3453"/>
              <a:ext cx="10" cy="206"/>
            </a:xfrm>
            <a:custGeom>
              <a:avLst/>
              <a:gdLst>
                <a:gd name="T0" fmla="*/ 0 w 10"/>
                <a:gd name="T1" fmla="*/ 0 h 206"/>
                <a:gd name="T2" fmla="*/ 0 w 10"/>
                <a:gd name="T3" fmla="*/ 0 h 206"/>
                <a:gd name="T4" fmla="*/ 0 w 10"/>
                <a:gd name="T5" fmla="*/ 206 h 206"/>
                <a:gd name="T6" fmla="*/ 10 w 10"/>
                <a:gd name="T7" fmla="*/ 206 h 206"/>
                <a:gd name="T8" fmla="*/ 10 w 10"/>
                <a:gd name="T9" fmla="*/ 0 h 206"/>
                <a:gd name="T10" fmla="*/ 10 w 10"/>
                <a:gd name="T11" fmla="*/ 0 h 206"/>
                <a:gd name="T12" fmla="*/ 0 w 10"/>
                <a:gd name="T13" fmla="*/ 0 h 20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206"/>
                <a:gd name="T23" fmla="*/ 10 w 10"/>
                <a:gd name="T24" fmla="*/ 206 h 20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206">
                  <a:moveTo>
                    <a:pt x="0" y="0"/>
                  </a:moveTo>
                  <a:lnTo>
                    <a:pt x="0" y="0"/>
                  </a:lnTo>
                  <a:lnTo>
                    <a:pt x="0" y="206"/>
                  </a:lnTo>
                  <a:lnTo>
                    <a:pt x="10" y="206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9" name="Freeform 54"/>
            <p:cNvSpPr>
              <a:spLocks/>
            </p:cNvSpPr>
            <p:nvPr/>
          </p:nvSpPr>
          <p:spPr bwMode="auto">
            <a:xfrm>
              <a:off x="4604" y="3421"/>
              <a:ext cx="63" cy="32"/>
            </a:xfrm>
            <a:custGeom>
              <a:avLst/>
              <a:gdLst>
                <a:gd name="T0" fmla="*/ 0 w 63"/>
                <a:gd name="T1" fmla="*/ 7 h 32"/>
                <a:gd name="T2" fmla="*/ 0 w 63"/>
                <a:gd name="T3" fmla="*/ 7 h 32"/>
                <a:gd name="T4" fmla="*/ 9 w 63"/>
                <a:gd name="T5" fmla="*/ 9 h 32"/>
                <a:gd name="T6" fmla="*/ 19 w 63"/>
                <a:gd name="T7" fmla="*/ 11 h 32"/>
                <a:gd name="T8" fmla="*/ 29 w 63"/>
                <a:gd name="T9" fmla="*/ 12 h 32"/>
                <a:gd name="T10" fmla="*/ 37 w 63"/>
                <a:gd name="T11" fmla="*/ 15 h 32"/>
                <a:gd name="T12" fmla="*/ 44 w 63"/>
                <a:gd name="T13" fmla="*/ 18 h 32"/>
                <a:gd name="T14" fmla="*/ 49 w 63"/>
                <a:gd name="T15" fmla="*/ 22 h 32"/>
                <a:gd name="T16" fmla="*/ 53 w 63"/>
                <a:gd name="T17" fmla="*/ 25 h 32"/>
                <a:gd name="T18" fmla="*/ 53 w 63"/>
                <a:gd name="T19" fmla="*/ 32 h 32"/>
                <a:gd name="T20" fmla="*/ 63 w 63"/>
                <a:gd name="T21" fmla="*/ 32 h 32"/>
                <a:gd name="T22" fmla="*/ 60 w 63"/>
                <a:gd name="T23" fmla="*/ 23 h 32"/>
                <a:gd name="T24" fmla="*/ 54 w 63"/>
                <a:gd name="T25" fmla="*/ 16 h 32"/>
                <a:gd name="T26" fmla="*/ 47 w 63"/>
                <a:gd name="T27" fmla="*/ 10 h 32"/>
                <a:gd name="T28" fmla="*/ 40 w 63"/>
                <a:gd name="T29" fmla="*/ 7 h 32"/>
                <a:gd name="T30" fmla="*/ 29 w 63"/>
                <a:gd name="T31" fmla="*/ 5 h 32"/>
                <a:gd name="T32" fmla="*/ 19 w 63"/>
                <a:gd name="T33" fmla="*/ 3 h 32"/>
                <a:gd name="T34" fmla="*/ 9 w 63"/>
                <a:gd name="T35" fmla="*/ 1 h 32"/>
                <a:gd name="T36" fmla="*/ 0 w 63"/>
                <a:gd name="T37" fmla="*/ 0 h 32"/>
                <a:gd name="T38" fmla="*/ 0 w 63"/>
                <a:gd name="T39" fmla="*/ 0 h 32"/>
                <a:gd name="T40" fmla="*/ 0 w 63"/>
                <a:gd name="T41" fmla="*/ 7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2"/>
                <a:gd name="T65" fmla="*/ 63 w 63"/>
                <a:gd name="T66" fmla="*/ 32 h 3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2">
                  <a:moveTo>
                    <a:pt x="0" y="7"/>
                  </a:moveTo>
                  <a:lnTo>
                    <a:pt x="0" y="7"/>
                  </a:lnTo>
                  <a:lnTo>
                    <a:pt x="9" y="9"/>
                  </a:lnTo>
                  <a:lnTo>
                    <a:pt x="19" y="11"/>
                  </a:lnTo>
                  <a:lnTo>
                    <a:pt x="29" y="12"/>
                  </a:lnTo>
                  <a:lnTo>
                    <a:pt x="37" y="15"/>
                  </a:lnTo>
                  <a:lnTo>
                    <a:pt x="44" y="18"/>
                  </a:lnTo>
                  <a:lnTo>
                    <a:pt x="49" y="22"/>
                  </a:lnTo>
                  <a:lnTo>
                    <a:pt x="53" y="25"/>
                  </a:lnTo>
                  <a:lnTo>
                    <a:pt x="53" y="32"/>
                  </a:lnTo>
                  <a:lnTo>
                    <a:pt x="63" y="32"/>
                  </a:lnTo>
                  <a:lnTo>
                    <a:pt x="60" y="23"/>
                  </a:lnTo>
                  <a:lnTo>
                    <a:pt x="54" y="16"/>
                  </a:lnTo>
                  <a:lnTo>
                    <a:pt x="47" y="10"/>
                  </a:lnTo>
                  <a:lnTo>
                    <a:pt x="40" y="7"/>
                  </a:lnTo>
                  <a:lnTo>
                    <a:pt x="29" y="5"/>
                  </a:lnTo>
                  <a:lnTo>
                    <a:pt x="19" y="3"/>
                  </a:lnTo>
                  <a:lnTo>
                    <a:pt x="9" y="1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0" name="Freeform 55"/>
            <p:cNvSpPr>
              <a:spLocks/>
            </p:cNvSpPr>
            <p:nvPr/>
          </p:nvSpPr>
          <p:spPr bwMode="auto">
            <a:xfrm>
              <a:off x="4544" y="3392"/>
              <a:ext cx="60" cy="36"/>
            </a:xfrm>
            <a:custGeom>
              <a:avLst/>
              <a:gdLst>
                <a:gd name="T0" fmla="*/ 10 w 60"/>
                <a:gd name="T1" fmla="*/ 12 h 36"/>
                <a:gd name="T2" fmla="*/ 3 w 60"/>
                <a:gd name="T3" fmla="*/ 14 h 36"/>
                <a:gd name="T4" fmla="*/ 8 w 60"/>
                <a:gd name="T5" fmla="*/ 21 h 36"/>
                <a:gd name="T6" fmla="*/ 15 w 60"/>
                <a:gd name="T7" fmla="*/ 25 h 36"/>
                <a:gd name="T8" fmla="*/ 21 w 60"/>
                <a:gd name="T9" fmla="*/ 27 h 36"/>
                <a:gd name="T10" fmla="*/ 27 w 60"/>
                <a:gd name="T11" fmla="*/ 30 h 36"/>
                <a:gd name="T12" fmla="*/ 34 w 60"/>
                <a:gd name="T13" fmla="*/ 31 h 36"/>
                <a:gd name="T14" fmla="*/ 43 w 60"/>
                <a:gd name="T15" fmla="*/ 32 h 36"/>
                <a:gd name="T16" fmla="*/ 50 w 60"/>
                <a:gd name="T17" fmla="*/ 35 h 36"/>
                <a:gd name="T18" fmla="*/ 60 w 60"/>
                <a:gd name="T19" fmla="*/ 36 h 36"/>
                <a:gd name="T20" fmla="*/ 60 w 60"/>
                <a:gd name="T21" fmla="*/ 29 h 36"/>
                <a:gd name="T22" fmla="*/ 50 w 60"/>
                <a:gd name="T23" fmla="*/ 27 h 36"/>
                <a:gd name="T24" fmla="*/ 43 w 60"/>
                <a:gd name="T25" fmla="*/ 25 h 36"/>
                <a:gd name="T26" fmla="*/ 34 w 60"/>
                <a:gd name="T27" fmla="*/ 23 h 36"/>
                <a:gd name="T28" fmla="*/ 29 w 60"/>
                <a:gd name="T29" fmla="*/ 22 h 36"/>
                <a:gd name="T30" fmla="*/ 23 w 60"/>
                <a:gd name="T31" fmla="*/ 20 h 36"/>
                <a:gd name="T32" fmla="*/ 17 w 60"/>
                <a:gd name="T33" fmla="*/ 17 h 36"/>
                <a:gd name="T34" fmla="*/ 12 w 60"/>
                <a:gd name="T35" fmla="*/ 13 h 36"/>
                <a:gd name="T36" fmla="*/ 8 w 60"/>
                <a:gd name="T37" fmla="*/ 9 h 36"/>
                <a:gd name="T38" fmla="*/ 0 w 60"/>
                <a:gd name="T39" fmla="*/ 12 h 36"/>
                <a:gd name="T40" fmla="*/ 8 w 60"/>
                <a:gd name="T41" fmla="*/ 9 h 36"/>
                <a:gd name="T42" fmla="*/ 0 w 60"/>
                <a:gd name="T43" fmla="*/ 0 h 36"/>
                <a:gd name="T44" fmla="*/ 0 w 60"/>
                <a:gd name="T45" fmla="*/ 12 h 36"/>
                <a:gd name="T46" fmla="*/ 10 w 60"/>
                <a:gd name="T47" fmla="*/ 12 h 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0"/>
                <a:gd name="T73" fmla="*/ 0 h 36"/>
                <a:gd name="T74" fmla="*/ 60 w 60"/>
                <a:gd name="T75" fmla="*/ 36 h 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0" h="36">
                  <a:moveTo>
                    <a:pt x="10" y="12"/>
                  </a:moveTo>
                  <a:lnTo>
                    <a:pt x="3" y="14"/>
                  </a:lnTo>
                  <a:lnTo>
                    <a:pt x="8" y="21"/>
                  </a:lnTo>
                  <a:lnTo>
                    <a:pt x="15" y="25"/>
                  </a:lnTo>
                  <a:lnTo>
                    <a:pt x="21" y="27"/>
                  </a:lnTo>
                  <a:lnTo>
                    <a:pt x="27" y="30"/>
                  </a:lnTo>
                  <a:lnTo>
                    <a:pt x="34" y="31"/>
                  </a:lnTo>
                  <a:lnTo>
                    <a:pt x="43" y="32"/>
                  </a:lnTo>
                  <a:lnTo>
                    <a:pt x="50" y="35"/>
                  </a:lnTo>
                  <a:lnTo>
                    <a:pt x="60" y="36"/>
                  </a:lnTo>
                  <a:lnTo>
                    <a:pt x="60" y="29"/>
                  </a:lnTo>
                  <a:lnTo>
                    <a:pt x="50" y="27"/>
                  </a:lnTo>
                  <a:lnTo>
                    <a:pt x="43" y="25"/>
                  </a:lnTo>
                  <a:lnTo>
                    <a:pt x="34" y="23"/>
                  </a:lnTo>
                  <a:lnTo>
                    <a:pt x="29" y="22"/>
                  </a:lnTo>
                  <a:lnTo>
                    <a:pt x="23" y="20"/>
                  </a:lnTo>
                  <a:lnTo>
                    <a:pt x="17" y="17"/>
                  </a:lnTo>
                  <a:lnTo>
                    <a:pt x="12" y="13"/>
                  </a:lnTo>
                  <a:lnTo>
                    <a:pt x="8" y="9"/>
                  </a:lnTo>
                  <a:lnTo>
                    <a:pt x="0" y="12"/>
                  </a:lnTo>
                  <a:lnTo>
                    <a:pt x="8" y="9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1" name="Freeform 56"/>
            <p:cNvSpPr>
              <a:spLocks/>
            </p:cNvSpPr>
            <p:nvPr/>
          </p:nvSpPr>
          <p:spPr bwMode="auto">
            <a:xfrm>
              <a:off x="4544" y="3404"/>
              <a:ext cx="10" cy="317"/>
            </a:xfrm>
            <a:custGeom>
              <a:avLst/>
              <a:gdLst>
                <a:gd name="T0" fmla="*/ 3 w 10"/>
                <a:gd name="T1" fmla="*/ 303 h 317"/>
                <a:gd name="T2" fmla="*/ 10 w 10"/>
                <a:gd name="T3" fmla="*/ 305 h 317"/>
                <a:gd name="T4" fmla="*/ 10 w 10"/>
                <a:gd name="T5" fmla="*/ 0 h 317"/>
                <a:gd name="T6" fmla="*/ 0 w 10"/>
                <a:gd name="T7" fmla="*/ 0 h 317"/>
                <a:gd name="T8" fmla="*/ 0 w 10"/>
                <a:gd name="T9" fmla="*/ 305 h 317"/>
                <a:gd name="T10" fmla="*/ 8 w 10"/>
                <a:gd name="T11" fmla="*/ 308 h 317"/>
                <a:gd name="T12" fmla="*/ 0 w 10"/>
                <a:gd name="T13" fmla="*/ 305 h 317"/>
                <a:gd name="T14" fmla="*/ 0 w 10"/>
                <a:gd name="T15" fmla="*/ 317 h 317"/>
                <a:gd name="T16" fmla="*/ 8 w 10"/>
                <a:gd name="T17" fmla="*/ 308 h 317"/>
                <a:gd name="T18" fmla="*/ 3 w 10"/>
                <a:gd name="T19" fmla="*/ 303 h 3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317"/>
                <a:gd name="T32" fmla="*/ 10 w 10"/>
                <a:gd name="T33" fmla="*/ 317 h 3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317">
                  <a:moveTo>
                    <a:pt x="3" y="303"/>
                  </a:moveTo>
                  <a:lnTo>
                    <a:pt x="10" y="305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305"/>
                  </a:lnTo>
                  <a:lnTo>
                    <a:pt x="8" y="308"/>
                  </a:lnTo>
                  <a:lnTo>
                    <a:pt x="0" y="305"/>
                  </a:lnTo>
                  <a:lnTo>
                    <a:pt x="0" y="317"/>
                  </a:lnTo>
                  <a:lnTo>
                    <a:pt x="8" y="308"/>
                  </a:lnTo>
                  <a:lnTo>
                    <a:pt x="3" y="3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2" name="Freeform 57"/>
            <p:cNvSpPr>
              <a:spLocks/>
            </p:cNvSpPr>
            <p:nvPr/>
          </p:nvSpPr>
          <p:spPr bwMode="auto">
            <a:xfrm>
              <a:off x="4549" y="3122"/>
              <a:ext cx="113" cy="305"/>
            </a:xfrm>
            <a:custGeom>
              <a:avLst/>
              <a:gdLst>
                <a:gd name="T0" fmla="*/ 0 w 113"/>
                <a:gd name="T1" fmla="*/ 305 h 305"/>
                <a:gd name="T2" fmla="*/ 5 w 113"/>
                <a:gd name="T3" fmla="*/ 300 h 305"/>
                <a:gd name="T4" fmla="*/ 11 w 113"/>
                <a:gd name="T5" fmla="*/ 296 h 305"/>
                <a:gd name="T6" fmla="*/ 17 w 113"/>
                <a:gd name="T7" fmla="*/ 293 h 305"/>
                <a:gd name="T8" fmla="*/ 23 w 113"/>
                <a:gd name="T9" fmla="*/ 291 h 305"/>
                <a:gd name="T10" fmla="*/ 29 w 113"/>
                <a:gd name="T11" fmla="*/ 288 h 305"/>
                <a:gd name="T12" fmla="*/ 38 w 113"/>
                <a:gd name="T13" fmla="*/ 287 h 305"/>
                <a:gd name="T14" fmla="*/ 45 w 113"/>
                <a:gd name="T15" fmla="*/ 284 h 305"/>
                <a:gd name="T16" fmla="*/ 55 w 113"/>
                <a:gd name="T17" fmla="*/ 283 h 305"/>
                <a:gd name="T18" fmla="*/ 64 w 113"/>
                <a:gd name="T19" fmla="*/ 282 h 305"/>
                <a:gd name="T20" fmla="*/ 74 w 113"/>
                <a:gd name="T21" fmla="*/ 280 h 305"/>
                <a:gd name="T22" fmla="*/ 84 w 113"/>
                <a:gd name="T23" fmla="*/ 279 h 305"/>
                <a:gd name="T24" fmla="*/ 93 w 113"/>
                <a:gd name="T25" fmla="*/ 277 h 305"/>
                <a:gd name="T26" fmla="*/ 101 w 113"/>
                <a:gd name="T27" fmla="*/ 274 h 305"/>
                <a:gd name="T28" fmla="*/ 107 w 113"/>
                <a:gd name="T29" fmla="*/ 269 h 305"/>
                <a:gd name="T30" fmla="*/ 112 w 113"/>
                <a:gd name="T31" fmla="*/ 262 h 305"/>
                <a:gd name="T32" fmla="*/ 113 w 113"/>
                <a:gd name="T33" fmla="*/ 255 h 305"/>
                <a:gd name="T34" fmla="*/ 113 w 113"/>
                <a:gd name="T35" fmla="*/ 50 h 305"/>
                <a:gd name="T36" fmla="*/ 112 w 113"/>
                <a:gd name="T37" fmla="*/ 42 h 305"/>
                <a:gd name="T38" fmla="*/ 107 w 113"/>
                <a:gd name="T39" fmla="*/ 36 h 305"/>
                <a:gd name="T40" fmla="*/ 101 w 113"/>
                <a:gd name="T41" fmla="*/ 31 h 305"/>
                <a:gd name="T42" fmla="*/ 93 w 113"/>
                <a:gd name="T43" fmla="*/ 28 h 305"/>
                <a:gd name="T44" fmla="*/ 84 w 113"/>
                <a:gd name="T45" fmla="*/ 26 h 305"/>
                <a:gd name="T46" fmla="*/ 74 w 113"/>
                <a:gd name="T47" fmla="*/ 24 h 305"/>
                <a:gd name="T48" fmla="*/ 64 w 113"/>
                <a:gd name="T49" fmla="*/ 23 h 305"/>
                <a:gd name="T50" fmla="*/ 55 w 113"/>
                <a:gd name="T51" fmla="*/ 22 h 305"/>
                <a:gd name="T52" fmla="*/ 45 w 113"/>
                <a:gd name="T53" fmla="*/ 20 h 305"/>
                <a:gd name="T54" fmla="*/ 38 w 113"/>
                <a:gd name="T55" fmla="*/ 18 h 305"/>
                <a:gd name="T56" fmla="*/ 29 w 113"/>
                <a:gd name="T57" fmla="*/ 16 h 305"/>
                <a:gd name="T58" fmla="*/ 23 w 113"/>
                <a:gd name="T59" fmla="*/ 14 h 305"/>
                <a:gd name="T60" fmla="*/ 17 w 113"/>
                <a:gd name="T61" fmla="*/ 11 h 305"/>
                <a:gd name="T62" fmla="*/ 11 w 113"/>
                <a:gd name="T63" fmla="*/ 9 h 305"/>
                <a:gd name="T64" fmla="*/ 5 w 113"/>
                <a:gd name="T65" fmla="*/ 5 h 305"/>
                <a:gd name="T66" fmla="*/ 0 w 113"/>
                <a:gd name="T67" fmla="*/ 0 h 305"/>
                <a:gd name="T68" fmla="*/ 0 w 113"/>
                <a:gd name="T69" fmla="*/ 305 h 30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3"/>
                <a:gd name="T106" fmla="*/ 0 h 305"/>
                <a:gd name="T107" fmla="*/ 113 w 113"/>
                <a:gd name="T108" fmla="*/ 305 h 30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3" h="305">
                  <a:moveTo>
                    <a:pt x="0" y="305"/>
                  </a:moveTo>
                  <a:lnTo>
                    <a:pt x="5" y="300"/>
                  </a:lnTo>
                  <a:lnTo>
                    <a:pt x="11" y="296"/>
                  </a:lnTo>
                  <a:lnTo>
                    <a:pt x="17" y="293"/>
                  </a:lnTo>
                  <a:lnTo>
                    <a:pt x="23" y="291"/>
                  </a:lnTo>
                  <a:lnTo>
                    <a:pt x="29" y="288"/>
                  </a:lnTo>
                  <a:lnTo>
                    <a:pt x="38" y="287"/>
                  </a:lnTo>
                  <a:lnTo>
                    <a:pt x="45" y="284"/>
                  </a:lnTo>
                  <a:lnTo>
                    <a:pt x="55" y="283"/>
                  </a:lnTo>
                  <a:lnTo>
                    <a:pt x="64" y="282"/>
                  </a:lnTo>
                  <a:lnTo>
                    <a:pt x="74" y="280"/>
                  </a:lnTo>
                  <a:lnTo>
                    <a:pt x="84" y="279"/>
                  </a:lnTo>
                  <a:lnTo>
                    <a:pt x="93" y="277"/>
                  </a:lnTo>
                  <a:lnTo>
                    <a:pt x="101" y="274"/>
                  </a:lnTo>
                  <a:lnTo>
                    <a:pt x="107" y="269"/>
                  </a:lnTo>
                  <a:lnTo>
                    <a:pt x="112" y="262"/>
                  </a:lnTo>
                  <a:lnTo>
                    <a:pt x="113" y="255"/>
                  </a:lnTo>
                  <a:lnTo>
                    <a:pt x="113" y="50"/>
                  </a:lnTo>
                  <a:lnTo>
                    <a:pt x="112" y="42"/>
                  </a:lnTo>
                  <a:lnTo>
                    <a:pt x="107" y="36"/>
                  </a:lnTo>
                  <a:lnTo>
                    <a:pt x="101" y="31"/>
                  </a:lnTo>
                  <a:lnTo>
                    <a:pt x="93" y="28"/>
                  </a:lnTo>
                  <a:lnTo>
                    <a:pt x="84" y="26"/>
                  </a:lnTo>
                  <a:lnTo>
                    <a:pt x="74" y="24"/>
                  </a:lnTo>
                  <a:lnTo>
                    <a:pt x="64" y="23"/>
                  </a:lnTo>
                  <a:lnTo>
                    <a:pt x="55" y="22"/>
                  </a:lnTo>
                  <a:lnTo>
                    <a:pt x="45" y="20"/>
                  </a:lnTo>
                  <a:lnTo>
                    <a:pt x="38" y="18"/>
                  </a:lnTo>
                  <a:lnTo>
                    <a:pt x="29" y="16"/>
                  </a:lnTo>
                  <a:lnTo>
                    <a:pt x="23" y="14"/>
                  </a:lnTo>
                  <a:lnTo>
                    <a:pt x="17" y="11"/>
                  </a:lnTo>
                  <a:lnTo>
                    <a:pt x="11" y="9"/>
                  </a:lnTo>
                  <a:lnTo>
                    <a:pt x="5" y="5"/>
                  </a:lnTo>
                  <a:lnTo>
                    <a:pt x="0" y="0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8E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3" name="Freeform 58"/>
            <p:cNvSpPr>
              <a:spLocks/>
            </p:cNvSpPr>
            <p:nvPr/>
          </p:nvSpPr>
          <p:spPr bwMode="auto">
            <a:xfrm>
              <a:off x="4547" y="3401"/>
              <a:ext cx="57" cy="29"/>
            </a:xfrm>
            <a:custGeom>
              <a:avLst/>
              <a:gdLst>
                <a:gd name="T0" fmla="*/ 57 w 57"/>
                <a:gd name="T1" fmla="*/ 0 h 29"/>
                <a:gd name="T2" fmla="*/ 57 w 57"/>
                <a:gd name="T3" fmla="*/ 0 h 29"/>
                <a:gd name="T4" fmla="*/ 47 w 57"/>
                <a:gd name="T5" fmla="*/ 1 h 29"/>
                <a:gd name="T6" fmla="*/ 40 w 57"/>
                <a:gd name="T7" fmla="*/ 4 h 29"/>
                <a:gd name="T8" fmla="*/ 31 w 57"/>
                <a:gd name="T9" fmla="*/ 5 h 29"/>
                <a:gd name="T10" fmla="*/ 24 w 57"/>
                <a:gd name="T11" fmla="*/ 8 h 29"/>
                <a:gd name="T12" fmla="*/ 18 w 57"/>
                <a:gd name="T13" fmla="*/ 11 h 29"/>
                <a:gd name="T14" fmla="*/ 12 w 57"/>
                <a:gd name="T15" fmla="*/ 13 h 29"/>
                <a:gd name="T16" fmla="*/ 5 w 57"/>
                <a:gd name="T17" fmla="*/ 17 h 29"/>
                <a:gd name="T18" fmla="*/ 0 w 57"/>
                <a:gd name="T19" fmla="*/ 23 h 29"/>
                <a:gd name="T20" fmla="*/ 5 w 57"/>
                <a:gd name="T21" fmla="*/ 29 h 29"/>
                <a:gd name="T22" fmla="*/ 9 w 57"/>
                <a:gd name="T23" fmla="*/ 25 h 29"/>
                <a:gd name="T24" fmla="*/ 14 w 57"/>
                <a:gd name="T25" fmla="*/ 21 h 29"/>
                <a:gd name="T26" fmla="*/ 20 w 57"/>
                <a:gd name="T27" fmla="*/ 18 h 29"/>
                <a:gd name="T28" fmla="*/ 26 w 57"/>
                <a:gd name="T29" fmla="*/ 16 h 29"/>
                <a:gd name="T30" fmla="*/ 31 w 57"/>
                <a:gd name="T31" fmla="*/ 13 h 29"/>
                <a:gd name="T32" fmla="*/ 40 w 57"/>
                <a:gd name="T33" fmla="*/ 12 h 29"/>
                <a:gd name="T34" fmla="*/ 47 w 57"/>
                <a:gd name="T35" fmla="*/ 9 h 29"/>
                <a:gd name="T36" fmla="*/ 57 w 57"/>
                <a:gd name="T37" fmla="*/ 8 h 29"/>
                <a:gd name="T38" fmla="*/ 57 w 57"/>
                <a:gd name="T39" fmla="*/ 8 h 29"/>
                <a:gd name="T40" fmla="*/ 57 w 57"/>
                <a:gd name="T41" fmla="*/ 0 h 2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7"/>
                <a:gd name="T64" fmla="*/ 0 h 29"/>
                <a:gd name="T65" fmla="*/ 57 w 57"/>
                <a:gd name="T66" fmla="*/ 29 h 2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7" h="29">
                  <a:moveTo>
                    <a:pt x="57" y="0"/>
                  </a:moveTo>
                  <a:lnTo>
                    <a:pt x="57" y="0"/>
                  </a:lnTo>
                  <a:lnTo>
                    <a:pt x="47" y="1"/>
                  </a:lnTo>
                  <a:lnTo>
                    <a:pt x="40" y="4"/>
                  </a:lnTo>
                  <a:lnTo>
                    <a:pt x="31" y="5"/>
                  </a:lnTo>
                  <a:lnTo>
                    <a:pt x="24" y="8"/>
                  </a:lnTo>
                  <a:lnTo>
                    <a:pt x="18" y="11"/>
                  </a:lnTo>
                  <a:lnTo>
                    <a:pt x="12" y="13"/>
                  </a:lnTo>
                  <a:lnTo>
                    <a:pt x="5" y="17"/>
                  </a:lnTo>
                  <a:lnTo>
                    <a:pt x="0" y="23"/>
                  </a:lnTo>
                  <a:lnTo>
                    <a:pt x="5" y="29"/>
                  </a:lnTo>
                  <a:lnTo>
                    <a:pt x="9" y="25"/>
                  </a:lnTo>
                  <a:lnTo>
                    <a:pt x="14" y="21"/>
                  </a:lnTo>
                  <a:lnTo>
                    <a:pt x="20" y="18"/>
                  </a:lnTo>
                  <a:lnTo>
                    <a:pt x="26" y="16"/>
                  </a:lnTo>
                  <a:lnTo>
                    <a:pt x="31" y="13"/>
                  </a:lnTo>
                  <a:lnTo>
                    <a:pt x="40" y="12"/>
                  </a:lnTo>
                  <a:lnTo>
                    <a:pt x="47" y="9"/>
                  </a:lnTo>
                  <a:lnTo>
                    <a:pt x="57" y="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4" name="Freeform 59"/>
            <p:cNvSpPr>
              <a:spLocks/>
            </p:cNvSpPr>
            <p:nvPr/>
          </p:nvSpPr>
          <p:spPr bwMode="auto">
            <a:xfrm>
              <a:off x="4604" y="3377"/>
              <a:ext cx="63" cy="32"/>
            </a:xfrm>
            <a:custGeom>
              <a:avLst/>
              <a:gdLst>
                <a:gd name="T0" fmla="*/ 53 w 63"/>
                <a:gd name="T1" fmla="*/ 0 h 32"/>
                <a:gd name="T2" fmla="*/ 53 w 63"/>
                <a:gd name="T3" fmla="*/ 0 h 32"/>
                <a:gd name="T4" fmla="*/ 53 w 63"/>
                <a:gd name="T5" fmla="*/ 6 h 32"/>
                <a:gd name="T6" fmla="*/ 49 w 63"/>
                <a:gd name="T7" fmla="*/ 11 h 32"/>
                <a:gd name="T8" fmla="*/ 44 w 63"/>
                <a:gd name="T9" fmla="*/ 15 h 32"/>
                <a:gd name="T10" fmla="*/ 37 w 63"/>
                <a:gd name="T11" fmla="*/ 18 h 32"/>
                <a:gd name="T12" fmla="*/ 29 w 63"/>
                <a:gd name="T13" fmla="*/ 20 h 32"/>
                <a:gd name="T14" fmla="*/ 19 w 63"/>
                <a:gd name="T15" fmla="*/ 22 h 32"/>
                <a:gd name="T16" fmla="*/ 9 w 63"/>
                <a:gd name="T17" fmla="*/ 23 h 32"/>
                <a:gd name="T18" fmla="*/ 0 w 63"/>
                <a:gd name="T19" fmla="*/ 24 h 32"/>
                <a:gd name="T20" fmla="*/ 0 w 63"/>
                <a:gd name="T21" fmla="*/ 32 h 32"/>
                <a:gd name="T22" fmla="*/ 9 w 63"/>
                <a:gd name="T23" fmla="*/ 31 h 32"/>
                <a:gd name="T24" fmla="*/ 19 w 63"/>
                <a:gd name="T25" fmla="*/ 29 h 32"/>
                <a:gd name="T26" fmla="*/ 29 w 63"/>
                <a:gd name="T27" fmla="*/ 28 h 32"/>
                <a:gd name="T28" fmla="*/ 40 w 63"/>
                <a:gd name="T29" fmla="*/ 25 h 32"/>
                <a:gd name="T30" fmla="*/ 47 w 63"/>
                <a:gd name="T31" fmla="*/ 23 h 32"/>
                <a:gd name="T32" fmla="*/ 54 w 63"/>
                <a:gd name="T33" fmla="*/ 16 h 32"/>
                <a:gd name="T34" fmla="*/ 60 w 63"/>
                <a:gd name="T35" fmla="*/ 9 h 32"/>
                <a:gd name="T36" fmla="*/ 63 w 63"/>
                <a:gd name="T37" fmla="*/ 0 h 32"/>
                <a:gd name="T38" fmla="*/ 63 w 63"/>
                <a:gd name="T39" fmla="*/ 0 h 32"/>
                <a:gd name="T40" fmla="*/ 53 w 63"/>
                <a:gd name="T41" fmla="*/ 0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2"/>
                <a:gd name="T65" fmla="*/ 63 w 63"/>
                <a:gd name="T66" fmla="*/ 32 h 3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2">
                  <a:moveTo>
                    <a:pt x="53" y="0"/>
                  </a:moveTo>
                  <a:lnTo>
                    <a:pt x="53" y="0"/>
                  </a:lnTo>
                  <a:lnTo>
                    <a:pt x="53" y="6"/>
                  </a:lnTo>
                  <a:lnTo>
                    <a:pt x="49" y="11"/>
                  </a:lnTo>
                  <a:lnTo>
                    <a:pt x="44" y="15"/>
                  </a:lnTo>
                  <a:lnTo>
                    <a:pt x="37" y="18"/>
                  </a:lnTo>
                  <a:lnTo>
                    <a:pt x="29" y="20"/>
                  </a:lnTo>
                  <a:lnTo>
                    <a:pt x="19" y="22"/>
                  </a:lnTo>
                  <a:lnTo>
                    <a:pt x="9" y="23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9" y="31"/>
                  </a:lnTo>
                  <a:lnTo>
                    <a:pt x="19" y="29"/>
                  </a:lnTo>
                  <a:lnTo>
                    <a:pt x="29" y="28"/>
                  </a:lnTo>
                  <a:lnTo>
                    <a:pt x="40" y="25"/>
                  </a:lnTo>
                  <a:lnTo>
                    <a:pt x="47" y="23"/>
                  </a:lnTo>
                  <a:lnTo>
                    <a:pt x="54" y="16"/>
                  </a:lnTo>
                  <a:lnTo>
                    <a:pt x="60" y="9"/>
                  </a:lnTo>
                  <a:lnTo>
                    <a:pt x="6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5" name="Freeform 60"/>
            <p:cNvSpPr>
              <a:spLocks/>
            </p:cNvSpPr>
            <p:nvPr/>
          </p:nvSpPr>
          <p:spPr bwMode="auto">
            <a:xfrm>
              <a:off x="4657" y="3172"/>
              <a:ext cx="10" cy="205"/>
            </a:xfrm>
            <a:custGeom>
              <a:avLst/>
              <a:gdLst>
                <a:gd name="T0" fmla="*/ 0 w 10"/>
                <a:gd name="T1" fmla="*/ 0 h 205"/>
                <a:gd name="T2" fmla="*/ 0 w 10"/>
                <a:gd name="T3" fmla="*/ 0 h 205"/>
                <a:gd name="T4" fmla="*/ 0 w 10"/>
                <a:gd name="T5" fmla="*/ 205 h 205"/>
                <a:gd name="T6" fmla="*/ 10 w 10"/>
                <a:gd name="T7" fmla="*/ 205 h 205"/>
                <a:gd name="T8" fmla="*/ 10 w 10"/>
                <a:gd name="T9" fmla="*/ 0 h 205"/>
                <a:gd name="T10" fmla="*/ 10 w 10"/>
                <a:gd name="T11" fmla="*/ 0 h 205"/>
                <a:gd name="T12" fmla="*/ 0 w 10"/>
                <a:gd name="T13" fmla="*/ 0 h 20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205"/>
                <a:gd name="T23" fmla="*/ 10 w 10"/>
                <a:gd name="T24" fmla="*/ 205 h 20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205">
                  <a:moveTo>
                    <a:pt x="0" y="0"/>
                  </a:moveTo>
                  <a:lnTo>
                    <a:pt x="0" y="0"/>
                  </a:lnTo>
                  <a:lnTo>
                    <a:pt x="0" y="205"/>
                  </a:lnTo>
                  <a:lnTo>
                    <a:pt x="10" y="205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6" name="Freeform 61"/>
            <p:cNvSpPr>
              <a:spLocks/>
            </p:cNvSpPr>
            <p:nvPr/>
          </p:nvSpPr>
          <p:spPr bwMode="auto">
            <a:xfrm>
              <a:off x="4604" y="3140"/>
              <a:ext cx="63" cy="32"/>
            </a:xfrm>
            <a:custGeom>
              <a:avLst/>
              <a:gdLst>
                <a:gd name="T0" fmla="*/ 0 w 63"/>
                <a:gd name="T1" fmla="*/ 8 h 32"/>
                <a:gd name="T2" fmla="*/ 0 w 63"/>
                <a:gd name="T3" fmla="*/ 8 h 32"/>
                <a:gd name="T4" fmla="*/ 9 w 63"/>
                <a:gd name="T5" fmla="*/ 9 h 32"/>
                <a:gd name="T6" fmla="*/ 19 w 63"/>
                <a:gd name="T7" fmla="*/ 10 h 32"/>
                <a:gd name="T8" fmla="*/ 29 w 63"/>
                <a:gd name="T9" fmla="*/ 11 h 32"/>
                <a:gd name="T10" fmla="*/ 37 w 63"/>
                <a:gd name="T11" fmla="*/ 14 h 32"/>
                <a:gd name="T12" fmla="*/ 44 w 63"/>
                <a:gd name="T13" fmla="*/ 17 h 32"/>
                <a:gd name="T14" fmla="*/ 49 w 63"/>
                <a:gd name="T15" fmla="*/ 20 h 32"/>
                <a:gd name="T16" fmla="*/ 53 w 63"/>
                <a:gd name="T17" fmla="*/ 26 h 32"/>
                <a:gd name="T18" fmla="*/ 53 w 63"/>
                <a:gd name="T19" fmla="*/ 32 h 32"/>
                <a:gd name="T20" fmla="*/ 63 w 63"/>
                <a:gd name="T21" fmla="*/ 32 h 32"/>
                <a:gd name="T22" fmla="*/ 60 w 63"/>
                <a:gd name="T23" fmla="*/ 23 h 32"/>
                <a:gd name="T24" fmla="*/ 54 w 63"/>
                <a:gd name="T25" fmla="*/ 15 h 32"/>
                <a:gd name="T26" fmla="*/ 47 w 63"/>
                <a:gd name="T27" fmla="*/ 9 h 32"/>
                <a:gd name="T28" fmla="*/ 40 w 63"/>
                <a:gd name="T29" fmla="*/ 6 h 32"/>
                <a:gd name="T30" fmla="*/ 29 w 63"/>
                <a:gd name="T31" fmla="*/ 4 h 32"/>
                <a:gd name="T32" fmla="*/ 19 w 63"/>
                <a:gd name="T33" fmla="*/ 2 h 32"/>
                <a:gd name="T34" fmla="*/ 9 w 63"/>
                <a:gd name="T35" fmla="*/ 1 h 32"/>
                <a:gd name="T36" fmla="*/ 0 w 63"/>
                <a:gd name="T37" fmla="*/ 0 h 32"/>
                <a:gd name="T38" fmla="*/ 0 w 63"/>
                <a:gd name="T39" fmla="*/ 0 h 32"/>
                <a:gd name="T40" fmla="*/ 0 w 63"/>
                <a:gd name="T41" fmla="*/ 8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2"/>
                <a:gd name="T65" fmla="*/ 63 w 63"/>
                <a:gd name="T66" fmla="*/ 32 h 3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2">
                  <a:moveTo>
                    <a:pt x="0" y="8"/>
                  </a:moveTo>
                  <a:lnTo>
                    <a:pt x="0" y="8"/>
                  </a:lnTo>
                  <a:lnTo>
                    <a:pt x="9" y="9"/>
                  </a:lnTo>
                  <a:lnTo>
                    <a:pt x="19" y="10"/>
                  </a:lnTo>
                  <a:lnTo>
                    <a:pt x="29" y="11"/>
                  </a:lnTo>
                  <a:lnTo>
                    <a:pt x="37" y="14"/>
                  </a:lnTo>
                  <a:lnTo>
                    <a:pt x="44" y="17"/>
                  </a:lnTo>
                  <a:lnTo>
                    <a:pt x="49" y="20"/>
                  </a:lnTo>
                  <a:lnTo>
                    <a:pt x="53" y="26"/>
                  </a:lnTo>
                  <a:lnTo>
                    <a:pt x="53" y="32"/>
                  </a:lnTo>
                  <a:lnTo>
                    <a:pt x="63" y="32"/>
                  </a:lnTo>
                  <a:lnTo>
                    <a:pt x="60" y="23"/>
                  </a:lnTo>
                  <a:lnTo>
                    <a:pt x="54" y="15"/>
                  </a:lnTo>
                  <a:lnTo>
                    <a:pt x="47" y="9"/>
                  </a:lnTo>
                  <a:lnTo>
                    <a:pt x="40" y="6"/>
                  </a:lnTo>
                  <a:lnTo>
                    <a:pt x="29" y="4"/>
                  </a:lnTo>
                  <a:lnTo>
                    <a:pt x="19" y="2"/>
                  </a:lnTo>
                  <a:lnTo>
                    <a:pt x="9" y="1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7" name="Freeform 62"/>
            <p:cNvSpPr>
              <a:spLocks/>
            </p:cNvSpPr>
            <p:nvPr/>
          </p:nvSpPr>
          <p:spPr bwMode="auto">
            <a:xfrm>
              <a:off x="4544" y="3110"/>
              <a:ext cx="60" cy="38"/>
            </a:xfrm>
            <a:custGeom>
              <a:avLst/>
              <a:gdLst>
                <a:gd name="T0" fmla="*/ 10 w 60"/>
                <a:gd name="T1" fmla="*/ 12 h 38"/>
                <a:gd name="T2" fmla="*/ 3 w 60"/>
                <a:gd name="T3" fmla="*/ 14 h 38"/>
                <a:gd name="T4" fmla="*/ 8 w 60"/>
                <a:gd name="T5" fmla="*/ 21 h 38"/>
                <a:gd name="T6" fmla="*/ 15 w 60"/>
                <a:gd name="T7" fmla="*/ 25 h 38"/>
                <a:gd name="T8" fmla="*/ 21 w 60"/>
                <a:gd name="T9" fmla="*/ 27 h 38"/>
                <a:gd name="T10" fmla="*/ 27 w 60"/>
                <a:gd name="T11" fmla="*/ 30 h 38"/>
                <a:gd name="T12" fmla="*/ 34 w 60"/>
                <a:gd name="T13" fmla="*/ 32 h 38"/>
                <a:gd name="T14" fmla="*/ 43 w 60"/>
                <a:gd name="T15" fmla="*/ 34 h 38"/>
                <a:gd name="T16" fmla="*/ 50 w 60"/>
                <a:gd name="T17" fmla="*/ 36 h 38"/>
                <a:gd name="T18" fmla="*/ 60 w 60"/>
                <a:gd name="T19" fmla="*/ 38 h 38"/>
                <a:gd name="T20" fmla="*/ 60 w 60"/>
                <a:gd name="T21" fmla="*/ 30 h 38"/>
                <a:gd name="T22" fmla="*/ 50 w 60"/>
                <a:gd name="T23" fmla="*/ 28 h 38"/>
                <a:gd name="T24" fmla="*/ 43 w 60"/>
                <a:gd name="T25" fmla="*/ 26 h 38"/>
                <a:gd name="T26" fmla="*/ 34 w 60"/>
                <a:gd name="T27" fmla="*/ 25 h 38"/>
                <a:gd name="T28" fmla="*/ 29 w 60"/>
                <a:gd name="T29" fmla="*/ 22 h 38"/>
                <a:gd name="T30" fmla="*/ 23 w 60"/>
                <a:gd name="T31" fmla="*/ 19 h 38"/>
                <a:gd name="T32" fmla="*/ 17 w 60"/>
                <a:gd name="T33" fmla="*/ 17 h 38"/>
                <a:gd name="T34" fmla="*/ 12 w 60"/>
                <a:gd name="T35" fmla="*/ 13 h 38"/>
                <a:gd name="T36" fmla="*/ 8 w 60"/>
                <a:gd name="T37" fmla="*/ 9 h 38"/>
                <a:gd name="T38" fmla="*/ 0 w 60"/>
                <a:gd name="T39" fmla="*/ 12 h 38"/>
                <a:gd name="T40" fmla="*/ 8 w 60"/>
                <a:gd name="T41" fmla="*/ 9 h 38"/>
                <a:gd name="T42" fmla="*/ 0 w 60"/>
                <a:gd name="T43" fmla="*/ 0 h 38"/>
                <a:gd name="T44" fmla="*/ 0 w 60"/>
                <a:gd name="T45" fmla="*/ 12 h 38"/>
                <a:gd name="T46" fmla="*/ 10 w 60"/>
                <a:gd name="T47" fmla="*/ 12 h 3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0"/>
                <a:gd name="T73" fmla="*/ 0 h 38"/>
                <a:gd name="T74" fmla="*/ 60 w 60"/>
                <a:gd name="T75" fmla="*/ 38 h 3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0" h="38">
                  <a:moveTo>
                    <a:pt x="10" y="12"/>
                  </a:moveTo>
                  <a:lnTo>
                    <a:pt x="3" y="14"/>
                  </a:lnTo>
                  <a:lnTo>
                    <a:pt x="8" y="21"/>
                  </a:lnTo>
                  <a:lnTo>
                    <a:pt x="15" y="25"/>
                  </a:lnTo>
                  <a:lnTo>
                    <a:pt x="21" y="27"/>
                  </a:lnTo>
                  <a:lnTo>
                    <a:pt x="27" y="30"/>
                  </a:lnTo>
                  <a:lnTo>
                    <a:pt x="34" y="32"/>
                  </a:lnTo>
                  <a:lnTo>
                    <a:pt x="43" y="34"/>
                  </a:lnTo>
                  <a:lnTo>
                    <a:pt x="50" y="36"/>
                  </a:lnTo>
                  <a:lnTo>
                    <a:pt x="60" y="38"/>
                  </a:lnTo>
                  <a:lnTo>
                    <a:pt x="60" y="30"/>
                  </a:lnTo>
                  <a:lnTo>
                    <a:pt x="50" y="28"/>
                  </a:lnTo>
                  <a:lnTo>
                    <a:pt x="43" y="26"/>
                  </a:lnTo>
                  <a:lnTo>
                    <a:pt x="34" y="25"/>
                  </a:lnTo>
                  <a:lnTo>
                    <a:pt x="29" y="22"/>
                  </a:lnTo>
                  <a:lnTo>
                    <a:pt x="23" y="19"/>
                  </a:lnTo>
                  <a:lnTo>
                    <a:pt x="17" y="17"/>
                  </a:lnTo>
                  <a:lnTo>
                    <a:pt x="12" y="13"/>
                  </a:lnTo>
                  <a:lnTo>
                    <a:pt x="8" y="9"/>
                  </a:lnTo>
                  <a:lnTo>
                    <a:pt x="0" y="12"/>
                  </a:lnTo>
                  <a:lnTo>
                    <a:pt x="8" y="9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8" name="Freeform 63"/>
            <p:cNvSpPr>
              <a:spLocks/>
            </p:cNvSpPr>
            <p:nvPr/>
          </p:nvSpPr>
          <p:spPr bwMode="auto">
            <a:xfrm>
              <a:off x="4544" y="3122"/>
              <a:ext cx="10" cy="317"/>
            </a:xfrm>
            <a:custGeom>
              <a:avLst/>
              <a:gdLst>
                <a:gd name="T0" fmla="*/ 3 w 10"/>
                <a:gd name="T1" fmla="*/ 302 h 317"/>
                <a:gd name="T2" fmla="*/ 10 w 10"/>
                <a:gd name="T3" fmla="*/ 305 h 317"/>
                <a:gd name="T4" fmla="*/ 10 w 10"/>
                <a:gd name="T5" fmla="*/ 0 h 317"/>
                <a:gd name="T6" fmla="*/ 0 w 10"/>
                <a:gd name="T7" fmla="*/ 0 h 317"/>
                <a:gd name="T8" fmla="*/ 0 w 10"/>
                <a:gd name="T9" fmla="*/ 305 h 317"/>
                <a:gd name="T10" fmla="*/ 8 w 10"/>
                <a:gd name="T11" fmla="*/ 308 h 317"/>
                <a:gd name="T12" fmla="*/ 0 w 10"/>
                <a:gd name="T13" fmla="*/ 305 h 317"/>
                <a:gd name="T14" fmla="*/ 0 w 10"/>
                <a:gd name="T15" fmla="*/ 317 h 317"/>
                <a:gd name="T16" fmla="*/ 8 w 10"/>
                <a:gd name="T17" fmla="*/ 308 h 317"/>
                <a:gd name="T18" fmla="*/ 3 w 10"/>
                <a:gd name="T19" fmla="*/ 302 h 3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317"/>
                <a:gd name="T32" fmla="*/ 10 w 10"/>
                <a:gd name="T33" fmla="*/ 317 h 3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317">
                  <a:moveTo>
                    <a:pt x="3" y="302"/>
                  </a:moveTo>
                  <a:lnTo>
                    <a:pt x="10" y="305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305"/>
                  </a:lnTo>
                  <a:lnTo>
                    <a:pt x="8" y="308"/>
                  </a:lnTo>
                  <a:lnTo>
                    <a:pt x="0" y="305"/>
                  </a:lnTo>
                  <a:lnTo>
                    <a:pt x="0" y="317"/>
                  </a:lnTo>
                  <a:lnTo>
                    <a:pt x="8" y="308"/>
                  </a:lnTo>
                  <a:lnTo>
                    <a:pt x="3" y="30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9" name="Freeform 64"/>
            <p:cNvSpPr>
              <a:spLocks/>
            </p:cNvSpPr>
            <p:nvPr/>
          </p:nvSpPr>
          <p:spPr bwMode="auto">
            <a:xfrm>
              <a:off x="4549" y="2842"/>
              <a:ext cx="113" cy="306"/>
            </a:xfrm>
            <a:custGeom>
              <a:avLst/>
              <a:gdLst>
                <a:gd name="T0" fmla="*/ 0 w 113"/>
                <a:gd name="T1" fmla="*/ 306 h 306"/>
                <a:gd name="T2" fmla="*/ 5 w 113"/>
                <a:gd name="T3" fmla="*/ 300 h 306"/>
                <a:gd name="T4" fmla="*/ 11 w 113"/>
                <a:gd name="T5" fmla="*/ 296 h 306"/>
                <a:gd name="T6" fmla="*/ 17 w 113"/>
                <a:gd name="T7" fmla="*/ 294 h 306"/>
                <a:gd name="T8" fmla="*/ 23 w 113"/>
                <a:gd name="T9" fmla="*/ 291 h 306"/>
                <a:gd name="T10" fmla="*/ 29 w 113"/>
                <a:gd name="T11" fmla="*/ 289 h 306"/>
                <a:gd name="T12" fmla="*/ 38 w 113"/>
                <a:gd name="T13" fmla="*/ 287 h 306"/>
                <a:gd name="T14" fmla="*/ 45 w 113"/>
                <a:gd name="T15" fmla="*/ 286 h 306"/>
                <a:gd name="T16" fmla="*/ 55 w 113"/>
                <a:gd name="T17" fmla="*/ 285 h 306"/>
                <a:gd name="T18" fmla="*/ 64 w 113"/>
                <a:gd name="T19" fmla="*/ 284 h 306"/>
                <a:gd name="T20" fmla="*/ 74 w 113"/>
                <a:gd name="T21" fmla="*/ 281 h 306"/>
                <a:gd name="T22" fmla="*/ 84 w 113"/>
                <a:gd name="T23" fmla="*/ 280 h 306"/>
                <a:gd name="T24" fmla="*/ 93 w 113"/>
                <a:gd name="T25" fmla="*/ 277 h 306"/>
                <a:gd name="T26" fmla="*/ 101 w 113"/>
                <a:gd name="T27" fmla="*/ 274 h 306"/>
                <a:gd name="T28" fmla="*/ 107 w 113"/>
                <a:gd name="T29" fmla="*/ 269 h 306"/>
                <a:gd name="T30" fmla="*/ 112 w 113"/>
                <a:gd name="T31" fmla="*/ 263 h 306"/>
                <a:gd name="T32" fmla="*/ 113 w 113"/>
                <a:gd name="T33" fmla="*/ 255 h 306"/>
                <a:gd name="T34" fmla="*/ 113 w 113"/>
                <a:gd name="T35" fmla="*/ 51 h 306"/>
                <a:gd name="T36" fmla="*/ 112 w 113"/>
                <a:gd name="T37" fmla="*/ 43 h 306"/>
                <a:gd name="T38" fmla="*/ 107 w 113"/>
                <a:gd name="T39" fmla="*/ 36 h 306"/>
                <a:gd name="T40" fmla="*/ 101 w 113"/>
                <a:gd name="T41" fmla="*/ 31 h 306"/>
                <a:gd name="T42" fmla="*/ 93 w 113"/>
                <a:gd name="T43" fmla="*/ 29 h 306"/>
                <a:gd name="T44" fmla="*/ 84 w 113"/>
                <a:gd name="T45" fmla="*/ 26 h 306"/>
                <a:gd name="T46" fmla="*/ 74 w 113"/>
                <a:gd name="T47" fmla="*/ 25 h 306"/>
                <a:gd name="T48" fmla="*/ 64 w 113"/>
                <a:gd name="T49" fmla="*/ 23 h 306"/>
                <a:gd name="T50" fmla="*/ 55 w 113"/>
                <a:gd name="T51" fmla="*/ 22 h 306"/>
                <a:gd name="T52" fmla="*/ 45 w 113"/>
                <a:gd name="T53" fmla="*/ 21 h 306"/>
                <a:gd name="T54" fmla="*/ 38 w 113"/>
                <a:gd name="T55" fmla="*/ 18 h 306"/>
                <a:gd name="T56" fmla="*/ 29 w 113"/>
                <a:gd name="T57" fmla="*/ 17 h 306"/>
                <a:gd name="T58" fmla="*/ 23 w 113"/>
                <a:gd name="T59" fmla="*/ 14 h 306"/>
                <a:gd name="T60" fmla="*/ 17 w 113"/>
                <a:gd name="T61" fmla="*/ 12 h 306"/>
                <a:gd name="T62" fmla="*/ 11 w 113"/>
                <a:gd name="T63" fmla="*/ 9 h 306"/>
                <a:gd name="T64" fmla="*/ 5 w 113"/>
                <a:gd name="T65" fmla="*/ 5 h 306"/>
                <a:gd name="T66" fmla="*/ 0 w 113"/>
                <a:gd name="T67" fmla="*/ 0 h 306"/>
                <a:gd name="T68" fmla="*/ 0 w 113"/>
                <a:gd name="T69" fmla="*/ 306 h 30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3"/>
                <a:gd name="T106" fmla="*/ 0 h 306"/>
                <a:gd name="T107" fmla="*/ 113 w 113"/>
                <a:gd name="T108" fmla="*/ 306 h 30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3" h="306">
                  <a:moveTo>
                    <a:pt x="0" y="306"/>
                  </a:moveTo>
                  <a:lnTo>
                    <a:pt x="5" y="300"/>
                  </a:lnTo>
                  <a:lnTo>
                    <a:pt x="11" y="296"/>
                  </a:lnTo>
                  <a:lnTo>
                    <a:pt x="17" y="294"/>
                  </a:lnTo>
                  <a:lnTo>
                    <a:pt x="23" y="291"/>
                  </a:lnTo>
                  <a:lnTo>
                    <a:pt x="29" y="289"/>
                  </a:lnTo>
                  <a:lnTo>
                    <a:pt x="38" y="287"/>
                  </a:lnTo>
                  <a:lnTo>
                    <a:pt x="45" y="286"/>
                  </a:lnTo>
                  <a:lnTo>
                    <a:pt x="55" y="285"/>
                  </a:lnTo>
                  <a:lnTo>
                    <a:pt x="64" y="284"/>
                  </a:lnTo>
                  <a:lnTo>
                    <a:pt x="74" y="281"/>
                  </a:lnTo>
                  <a:lnTo>
                    <a:pt x="84" y="280"/>
                  </a:lnTo>
                  <a:lnTo>
                    <a:pt x="93" y="277"/>
                  </a:lnTo>
                  <a:lnTo>
                    <a:pt x="101" y="274"/>
                  </a:lnTo>
                  <a:lnTo>
                    <a:pt x="107" y="269"/>
                  </a:lnTo>
                  <a:lnTo>
                    <a:pt x="112" y="263"/>
                  </a:lnTo>
                  <a:lnTo>
                    <a:pt x="113" y="255"/>
                  </a:lnTo>
                  <a:lnTo>
                    <a:pt x="113" y="51"/>
                  </a:lnTo>
                  <a:lnTo>
                    <a:pt x="112" y="43"/>
                  </a:lnTo>
                  <a:lnTo>
                    <a:pt x="107" y="36"/>
                  </a:lnTo>
                  <a:lnTo>
                    <a:pt x="101" y="31"/>
                  </a:lnTo>
                  <a:lnTo>
                    <a:pt x="93" y="29"/>
                  </a:lnTo>
                  <a:lnTo>
                    <a:pt x="84" y="26"/>
                  </a:lnTo>
                  <a:lnTo>
                    <a:pt x="74" y="25"/>
                  </a:lnTo>
                  <a:lnTo>
                    <a:pt x="64" y="23"/>
                  </a:lnTo>
                  <a:lnTo>
                    <a:pt x="55" y="22"/>
                  </a:lnTo>
                  <a:lnTo>
                    <a:pt x="45" y="21"/>
                  </a:lnTo>
                  <a:lnTo>
                    <a:pt x="38" y="18"/>
                  </a:lnTo>
                  <a:lnTo>
                    <a:pt x="29" y="17"/>
                  </a:lnTo>
                  <a:lnTo>
                    <a:pt x="23" y="14"/>
                  </a:lnTo>
                  <a:lnTo>
                    <a:pt x="17" y="12"/>
                  </a:lnTo>
                  <a:lnTo>
                    <a:pt x="11" y="9"/>
                  </a:lnTo>
                  <a:lnTo>
                    <a:pt x="5" y="5"/>
                  </a:lnTo>
                  <a:lnTo>
                    <a:pt x="0" y="0"/>
                  </a:lnTo>
                  <a:lnTo>
                    <a:pt x="0" y="306"/>
                  </a:lnTo>
                  <a:close/>
                </a:path>
              </a:pathLst>
            </a:custGeom>
            <a:solidFill>
              <a:srgbClr val="3333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0" name="Freeform 65"/>
            <p:cNvSpPr>
              <a:spLocks/>
            </p:cNvSpPr>
            <p:nvPr/>
          </p:nvSpPr>
          <p:spPr bwMode="auto">
            <a:xfrm>
              <a:off x="4547" y="3123"/>
              <a:ext cx="57" cy="27"/>
            </a:xfrm>
            <a:custGeom>
              <a:avLst/>
              <a:gdLst>
                <a:gd name="T0" fmla="*/ 57 w 57"/>
                <a:gd name="T1" fmla="*/ 0 h 27"/>
                <a:gd name="T2" fmla="*/ 57 w 57"/>
                <a:gd name="T3" fmla="*/ 0 h 27"/>
                <a:gd name="T4" fmla="*/ 47 w 57"/>
                <a:gd name="T5" fmla="*/ 1 h 27"/>
                <a:gd name="T6" fmla="*/ 40 w 57"/>
                <a:gd name="T7" fmla="*/ 3 h 27"/>
                <a:gd name="T8" fmla="*/ 31 w 57"/>
                <a:gd name="T9" fmla="*/ 4 h 27"/>
                <a:gd name="T10" fmla="*/ 24 w 57"/>
                <a:gd name="T11" fmla="*/ 6 h 27"/>
                <a:gd name="T12" fmla="*/ 18 w 57"/>
                <a:gd name="T13" fmla="*/ 9 h 27"/>
                <a:gd name="T14" fmla="*/ 12 w 57"/>
                <a:gd name="T15" fmla="*/ 12 h 27"/>
                <a:gd name="T16" fmla="*/ 5 w 57"/>
                <a:gd name="T17" fmla="*/ 15 h 27"/>
                <a:gd name="T18" fmla="*/ 0 w 57"/>
                <a:gd name="T19" fmla="*/ 22 h 27"/>
                <a:gd name="T20" fmla="*/ 5 w 57"/>
                <a:gd name="T21" fmla="*/ 27 h 27"/>
                <a:gd name="T22" fmla="*/ 9 w 57"/>
                <a:gd name="T23" fmla="*/ 23 h 27"/>
                <a:gd name="T24" fmla="*/ 14 w 57"/>
                <a:gd name="T25" fmla="*/ 19 h 27"/>
                <a:gd name="T26" fmla="*/ 20 w 57"/>
                <a:gd name="T27" fmla="*/ 17 h 27"/>
                <a:gd name="T28" fmla="*/ 26 w 57"/>
                <a:gd name="T29" fmla="*/ 14 h 27"/>
                <a:gd name="T30" fmla="*/ 31 w 57"/>
                <a:gd name="T31" fmla="*/ 12 h 27"/>
                <a:gd name="T32" fmla="*/ 40 w 57"/>
                <a:gd name="T33" fmla="*/ 10 h 27"/>
                <a:gd name="T34" fmla="*/ 47 w 57"/>
                <a:gd name="T35" fmla="*/ 9 h 27"/>
                <a:gd name="T36" fmla="*/ 57 w 57"/>
                <a:gd name="T37" fmla="*/ 8 h 27"/>
                <a:gd name="T38" fmla="*/ 57 w 57"/>
                <a:gd name="T39" fmla="*/ 8 h 27"/>
                <a:gd name="T40" fmla="*/ 57 w 57"/>
                <a:gd name="T41" fmla="*/ 0 h 2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7"/>
                <a:gd name="T64" fmla="*/ 0 h 27"/>
                <a:gd name="T65" fmla="*/ 57 w 57"/>
                <a:gd name="T66" fmla="*/ 27 h 2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7" h="27">
                  <a:moveTo>
                    <a:pt x="57" y="0"/>
                  </a:moveTo>
                  <a:lnTo>
                    <a:pt x="57" y="0"/>
                  </a:lnTo>
                  <a:lnTo>
                    <a:pt x="47" y="1"/>
                  </a:lnTo>
                  <a:lnTo>
                    <a:pt x="40" y="3"/>
                  </a:lnTo>
                  <a:lnTo>
                    <a:pt x="31" y="4"/>
                  </a:lnTo>
                  <a:lnTo>
                    <a:pt x="24" y="6"/>
                  </a:lnTo>
                  <a:lnTo>
                    <a:pt x="18" y="9"/>
                  </a:lnTo>
                  <a:lnTo>
                    <a:pt x="12" y="12"/>
                  </a:lnTo>
                  <a:lnTo>
                    <a:pt x="5" y="15"/>
                  </a:lnTo>
                  <a:lnTo>
                    <a:pt x="0" y="22"/>
                  </a:lnTo>
                  <a:lnTo>
                    <a:pt x="5" y="27"/>
                  </a:lnTo>
                  <a:lnTo>
                    <a:pt x="9" y="23"/>
                  </a:lnTo>
                  <a:lnTo>
                    <a:pt x="14" y="19"/>
                  </a:lnTo>
                  <a:lnTo>
                    <a:pt x="20" y="17"/>
                  </a:lnTo>
                  <a:lnTo>
                    <a:pt x="26" y="14"/>
                  </a:lnTo>
                  <a:lnTo>
                    <a:pt x="31" y="12"/>
                  </a:lnTo>
                  <a:lnTo>
                    <a:pt x="40" y="10"/>
                  </a:lnTo>
                  <a:lnTo>
                    <a:pt x="47" y="9"/>
                  </a:lnTo>
                  <a:lnTo>
                    <a:pt x="57" y="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1" name="Freeform 66"/>
            <p:cNvSpPr>
              <a:spLocks/>
            </p:cNvSpPr>
            <p:nvPr/>
          </p:nvSpPr>
          <p:spPr bwMode="auto">
            <a:xfrm>
              <a:off x="4604" y="3097"/>
              <a:ext cx="63" cy="34"/>
            </a:xfrm>
            <a:custGeom>
              <a:avLst/>
              <a:gdLst>
                <a:gd name="T0" fmla="*/ 53 w 63"/>
                <a:gd name="T1" fmla="*/ 0 h 34"/>
                <a:gd name="T2" fmla="*/ 53 w 63"/>
                <a:gd name="T3" fmla="*/ 0 h 34"/>
                <a:gd name="T4" fmla="*/ 53 w 63"/>
                <a:gd name="T5" fmla="*/ 7 h 34"/>
                <a:gd name="T6" fmla="*/ 49 w 63"/>
                <a:gd name="T7" fmla="*/ 12 h 34"/>
                <a:gd name="T8" fmla="*/ 44 w 63"/>
                <a:gd name="T9" fmla="*/ 16 h 34"/>
                <a:gd name="T10" fmla="*/ 37 w 63"/>
                <a:gd name="T11" fmla="*/ 18 h 34"/>
                <a:gd name="T12" fmla="*/ 29 w 63"/>
                <a:gd name="T13" fmla="*/ 21 h 34"/>
                <a:gd name="T14" fmla="*/ 19 w 63"/>
                <a:gd name="T15" fmla="*/ 22 h 34"/>
                <a:gd name="T16" fmla="*/ 9 w 63"/>
                <a:gd name="T17" fmla="*/ 25 h 34"/>
                <a:gd name="T18" fmla="*/ 0 w 63"/>
                <a:gd name="T19" fmla="*/ 26 h 34"/>
                <a:gd name="T20" fmla="*/ 0 w 63"/>
                <a:gd name="T21" fmla="*/ 34 h 34"/>
                <a:gd name="T22" fmla="*/ 9 w 63"/>
                <a:gd name="T23" fmla="*/ 32 h 34"/>
                <a:gd name="T24" fmla="*/ 19 w 63"/>
                <a:gd name="T25" fmla="*/ 30 h 34"/>
                <a:gd name="T26" fmla="*/ 29 w 63"/>
                <a:gd name="T27" fmla="*/ 29 h 34"/>
                <a:gd name="T28" fmla="*/ 40 w 63"/>
                <a:gd name="T29" fmla="*/ 26 h 34"/>
                <a:gd name="T30" fmla="*/ 47 w 63"/>
                <a:gd name="T31" fmla="*/ 23 h 34"/>
                <a:gd name="T32" fmla="*/ 54 w 63"/>
                <a:gd name="T33" fmla="*/ 17 h 34"/>
                <a:gd name="T34" fmla="*/ 60 w 63"/>
                <a:gd name="T35" fmla="*/ 9 h 34"/>
                <a:gd name="T36" fmla="*/ 63 w 63"/>
                <a:gd name="T37" fmla="*/ 0 h 34"/>
                <a:gd name="T38" fmla="*/ 63 w 63"/>
                <a:gd name="T39" fmla="*/ 0 h 34"/>
                <a:gd name="T40" fmla="*/ 53 w 63"/>
                <a:gd name="T41" fmla="*/ 0 h 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4"/>
                <a:gd name="T65" fmla="*/ 63 w 63"/>
                <a:gd name="T66" fmla="*/ 34 h 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4">
                  <a:moveTo>
                    <a:pt x="53" y="0"/>
                  </a:moveTo>
                  <a:lnTo>
                    <a:pt x="53" y="0"/>
                  </a:lnTo>
                  <a:lnTo>
                    <a:pt x="53" y="7"/>
                  </a:lnTo>
                  <a:lnTo>
                    <a:pt x="49" y="12"/>
                  </a:lnTo>
                  <a:lnTo>
                    <a:pt x="44" y="16"/>
                  </a:lnTo>
                  <a:lnTo>
                    <a:pt x="37" y="18"/>
                  </a:lnTo>
                  <a:lnTo>
                    <a:pt x="29" y="21"/>
                  </a:lnTo>
                  <a:lnTo>
                    <a:pt x="19" y="22"/>
                  </a:lnTo>
                  <a:lnTo>
                    <a:pt x="9" y="25"/>
                  </a:lnTo>
                  <a:lnTo>
                    <a:pt x="0" y="26"/>
                  </a:lnTo>
                  <a:lnTo>
                    <a:pt x="0" y="34"/>
                  </a:lnTo>
                  <a:lnTo>
                    <a:pt x="9" y="32"/>
                  </a:lnTo>
                  <a:lnTo>
                    <a:pt x="19" y="30"/>
                  </a:lnTo>
                  <a:lnTo>
                    <a:pt x="29" y="29"/>
                  </a:lnTo>
                  <a:lnTo>
                    <a:pt x="40" y="26"/>
                  </a:lnTo>
                  <a:lnTo>
                    <a:pt x="47" y="23"/>
                  </a:lnTo>
                  <a:lnTo>
                    <a:pt x="54" y="17"/>
                  </a:lnTo>
                  <a:lnTo>
                    <a:pt x="60" y="9"/>
                  </a:lnTo>
                  <a:lnTo>
                    <a:pt x="6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2" name="Freeform 67"/>
            <p:cNvSpPr>
              <a:spLocks/>
            </p:cNvSpPr>
            <p:nvPr/>
          </p:nvSpPr>
          <p:spPr bwMode="auto">
            <a:xfrm>
              <a:off x="4657" y="2893"/>
              <a:ext cx="10" cy="204"/>
            </a:xfrm>
            <a:custGeom>
              <a:avLst/>
              <a:gdLst>
                <a:gd name="T0" fmla="*/ 0 w 10"/>
                <a:gd name="T1" fmla="*/ 0 h 204"/>
                <a:gd name="T2" fmla="*/ 0 w 10"/>
                <a:gd name="T3" fmla="*/ 0 h 204"/>
                <a:gd name="T4" fmla="*/ 0 w 10"/>
                <a:gd name="T5" fmla="*/ 204 h 204"/>
                <a:gd name="T6" fmla="*/ 10 w 10"/>
                <a:gd name="T7" fmla="*/ 204 h 204"/>
                <a:gd name="T8" fmla="*/ 10 w 10"/>
                <a:gd name="T9" fmla="*/ 0 h 204"/>
                <a:gd name="T10" fmla="*/ 10 w 10"/>
                <a:gd name="T11" fmla="*/ 0 h 204"/>
                <a:gd name="T12" fmla="*/ 0 w 10"/>
                <a:gd name="T13" fmla="*/ 0 h 2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204"/>
                <a:gd name="T23" fmla="*/ 10 w 10"/>
                <a:gd name="T24" fmla="*/ 204 h 20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204">
                  <a:moveTo>
                    <a:pt x="0" y="0"/>
                  </a:moveTo>
                  <a:lnTo>
                    <a:pt x="0" y="0"/>
                  </a:lnTo>
                  <a:lnTo>
                    <a:pt x="0" y="204"/>
                  </a:lnTo>
                  <a:lnTo>
                    <a:pt x="10" y="204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3" name="Freeform 68"/>
            <p:cNvSpPr>
              <a:spLocks/>
            </p:cNvSpPr>
            <p:nvPr/>
          </p:nvSpPr>
          <p:spPr bwMode="auto">
            <a:xfrm>
              <a:off x="4604" y="2860"/>
              <a:ext cx="63" cy="33"/>
            </a:xfrm>
            <a:custGeom>
              <a:avLst/>
              <a:gdLst>
                <a:gd name="T0" fmla="*/ 0 w 63"/>
                <a:gd name="T1" fmla="*/ 8 h 33"/>
                <a:gd name="T2" fmla="*/ 0 w 63"/>
                <a:gd name="T3" fmla="*/ 8 h 33"/>
                <a:gd name="T4" fmla="*/ 9 w 63"/>
                <a:gd name="T5" fmla="*/ 9 h 33"/>
                <a:gd name="T6" fmla="*/ 19 w 63"/>
                <a:gd name="T7" fmla="*/ 11 h 33"/>
                <a:gd name="T8" fmla="*/ 29 w 63"/>
                <a:gd name="T9" fmla="*/ 12 h 33"/>
                <a:gd name="T10" fmla="*/ 37 w 63"/>
                <a:gd name="T11" fmla="*/ 15 h 33"/>
                <a:gd name="T12" fmla="*/ 44 w 63"/>
                <a:gd name="T13" fmla="*/ 17 h 33"/>
                <a:gd name="T14" fmla="*/ 49 w 63"/>
                <a:gd name="T15" fmla="*/ 21 h 33"/>
                <a:gd name="T16" fmla="*/ 53 w 63"/>
                <a:gd name="T17" fmla="*/ 26 h 33"/>
                <a:gd name="T18" fmla="*/ 53 w 63"/>
                <a:gd name="T19" fmla="*/ 33 h 33"/>
                <a:gd name="T20" fmla="*/ 63 w 63"/>
                <a:gd name="T21" fmla="*/ 33 h 33"/>
                <a:gd name="T22" fmla="*/ 60 w 63"/>
                <a:gd name="T23" fmla="*/ 24 h 33"/>
                <a:gd name="T24" fmla="*/ 54 w 63"/>
                <a:gd name="T25" fmla="*/ 16 h 33"/>
                <a:gd name="T26" fmla="*/ 47 w 63"/>
                <a:gd name="T27" fmla="*/ 9 h 33"/>
                <a:gd name="T28" fmla="*/ 40 w 63"/>
                <a:gd name="T29" fmla="*/ 7 h 33"/>
                <a:gd name="T30" fmla="*/ 29 w 63"/>
                <a:gd name="T31" fmla="*/ 4 h 33"/>
                <a:gd name="T32" fmla="*/ 19 w 63"/>
                <a:gd name="T33" fmla="*/ 3 h 33"/>
                <a:gd name="T34" fmla="*/ 9 w 63"/>
                <a:gd name="T35" fmla="*/ 2 h 33"/>
                <a:gd name="T36" fmla="*/ 0 w 63"/>
                <a:gd name="T37" fmla="*/ 0 h 33"/>
                <a:gd name="T38" fmla="*/ 0 w 63"/>
                <a:gd name="T39" fmla="*/ 0 h 33"/>
                <a:gd name="T40" fmla="*/ 0 w 63"/>
                <a:gd name="T41" fmla="*/ 8 h 3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3"/>
                <a:gd name="T65" fmla="*/ 63 w 63"/>
                <a:gd name="T66" fmla="*/ 33 h 3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3">
                  <a:moveTo>
                    <a:pt x="0" y="8"/>
                  </a:moveTo>
                  <a:lnTo>
                    <a:pt x="0" y="8"/>
                  </a:lnTo>
                  <a:lnTo>
                    <a:pt x="9" y="9"/>
                  </a:lnTo>
                  <a:lnTo>
                    <a:pt x="19" y="11"/>
                  </a:lnTo>
                  <a:lnTo>
                    <a:pt x="29" y="12"/>
                  </a:lnTo>
                  <a:lnTo>
                    <a:pt x="37" y="15"/>
                  </a:lnTo>
                  <a:lnTo>
                    <a:pt x="44" y="17"/>
                  </a:lnTo>
                  <a:lnTo>
                    <a:pt x="49" y="21"/>
                  </a:lnTo>
                  <a:lnTo>
                    <a:pt x="53" y="26"/>
                  </a:lnTo>
                  <a:lnTo>
                    <a:pt x="53" y="33"/>
                  </a:lnTo>
                  <a:lnTo>
                    <a:pt x="63" y="33"/>
                  </a:lnTo>
                  <a:lnTo>
                    <a:pt x="60" y="24"/>
                  </a:lnTo>
                  <a:lnTo>
                    <a:pt x="54" y="16"/>
                  </a:lnTo>
                  <a:lnTo>
                    <a:pt x="47" y="9"/>
                  </a:lnTo>
                  <a:lnTo>
                    <a:pt x="40" y="7"/>
                  </a:lnTo>
                  <a:lnTo>
                    <a:pt x="29" y="4"/>
                  </a:lnTo>
                  <a:lnTo>
                    <a:pt x="19" y="3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4" name="Freeform 69"/>
            <p:cNvSpPr>
              <a:spLocks/>
            </p:cNvSpPr>
            <p:nvPr/>
          </p:nvSpPr>
          <p:spPr bwMode="auto">
            <a:xfrm>
              <a:off x="4544" y="2831"/>
              <a:ext cx="60" cy="37"/>
            </a:xfrm>
            <a:custGeom>
              <a:avLst/>
              <a:gdLst>
                <a:gd name="T0" fmla="*/ 10 w 60"/>
                <a:gd name="T1" fmla="*/ 11 h 37"/>
                <a:gd name="T2" fmla="*/ 3 w 60"/>
                <a:gd name="T3" fmla="*/ 14 h 37"/>
                <a:gd name="T4" fmla="*/ 8 w 60"/>
                <a:gd name="T5" fmla="*/ 20 h 37"/>
                <a:gd name="T6" fmla="*/ 15 w 60"/>
                <a:gd name="T7" fmla="*/ 24 h 37"/>
                <a:gd name="T8" fmla="*/ 21 w 60"/>
                <a:gd name="T9" fmla="*/ 27 h 37"/>
                <a:gd name="T10" fmla="*/ 27 w 60"/>
                <a:gd name="T11" fmla="*/ 29 h 37"/>
                <a:gd name="T12" fmla="*/ 34 w 60"/>
                <a:gd name="T13" fmla="*/ 32 h 37"/>
                <a:gd name="T14" fmla="*/ 43 w 60"/>
                <a:gd name="T15" fmla="*/ 33 h 37"/>
                <a:gd name="T16" fmla="*/ 50 w 60"/>
                <a:gd name="T17" fmla="*/ 36 h 37"/>
                <a:gd name="T18" fmla="*/ 60 w 60"/>
                <a:gd name="T19" fmla="*/ 37 h 37"/>
                <a:gd name="T20" fmla="*/ 60 w 60"/>
                <a:gd name="T21" fmla="*/ 29 h 37"/>
                <a:gd name="T22" fmla="*/ 50 w 60"/>
                <a:gd name="T23" fmla="*/ 28 h 37"/>
                <a:gd name="T24" fmla="*/ 43 w 60"/>
                <a:gd name="T25" fmla="*/ 25 h 37"/>
                <a:gd name="T26" fmla="*/ 34 w 60"/>
                <a:gd name="T27" fmla="*/ 24 h 37"/>
                <a:gd name="T28" fmla="*/ 29 w 60"/>
                <a:gd name="T29" fmla="*/ 22 h 37"/>
                <a:gd name="T30" fmla="*/ 23 w 60"/>
                <a:gd name="T31" fmla="*/ 19 h 37"/>
                <a:gd name="T32" fmla="*/ 17 w 60"/>
                <a:gd name="T33" fmla="*/ 16 h 37"/>
                <a:gd name="T34" fmla="*/ 12 w 60"/>
                <a:gd name="T35" fmla="*/ 12 h 37"/>
                <a:gd name="T36" fmla="*/ 8 w 60"/>
                <a:gd name="T37" fmla="*/ 9 h 37"/>
                <a:gd name="T38" fmla="*/ 0 w 60"/>
                <a:gd name="T39" fmla="*/ 11 h 37"/>
                <a:gd name="T40" fmla="*/ 8 w 60"/>
                <a:gd name="T41" fmla="*/ 9 h 37"/>
                <a:gd name="T42" fmla="*/ 0 w 60"/>
                <a:gd name="T43" fmla="*/ 0 h 37"/>
                <a:gd name="T44" fmla="*/ 0 w 60"/>
                <a:gd name="T45" fmla="*/ 11 h 37"/>
                <a:gd name="T46" fmla="*/ 10 w 60"/>
                <a:gd name="T47" fmla="*/ 11 h 3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0"/>
                <a:gd name="T73" fmla="*/ 0 h 37"/>
                <a:gd name="T74" fmla="*/ 60 w 60"/>
                <a:gd name="T75" fmla="*/ 37 h 3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0" h="37">
                  <a:moveTo>
                    <a:pt x="10" y="11"/>
                  </a:moveTo>
                  <a:lnTo>
                    <a:pt x="3" y="14"/>
                  </a:lnTo>
                  <a:lnTo>
                    <a:pt x="8" y="20"/>
                  </a:lnTo>
                  <a:lnTo>
                    <a:pt x="15" y="24"/>
                  </a:lnTo>
                  <a:lnTo>
                    <a:pt x="21" y="27"/>
                  </a:lnTo>
                  <a:lnTo>
                    <a:pt x="27" y="29"/>
                  </a:lnTo>
                  <a:lnTo>
                    <a:pt x="34" y="32"/>
                  </a:lnTo>
                  <a:lnTo>
                    <a:pt x="43" y="33"/>
                  </a:lnTo>
                  <a:lnTo>
                    <a:pt x="50" y="36"/>
                  </a:lnTo>
                  <a:lnTo>
                    <a:pt x="60" y="37"/>
                  </a:lnTo>
                  <a:lnTo>
                    <a:pt x="60" y="29"/>
                  </a:lnTo>
                  <a:lnTo>
                    <a:pt x="50" y="28"/>
                  </a:lnTo>
                  <a:lnTo>
                    <a:pt x="43" y="25"/>
                  </a:lnTo>
                  <a:lnTo>
                    <a:pt x="34" y="24"/>
                  </a:lnTo>
                  <a:lnTo>
                    <a:pt x="29" y="22"/>
                  </a:lnTo>
                  <a:lnTo>
                    <a:pt x="23" y="19"/>
                  </a:lnTo>
                  <a:lnTo>
                    <a:pt x="17" y="16"/>
                  </a:lnTo>
                  <a:lnTo>
                    <a:pt x="12" y="12"/>
                  </a:lnTo>
                  <a:lnTo>
                    <a:pt x="8" y="9"/>
                  </a:lnTo>
                  <a:lnTo>
                    <a:pt x="0" y="11"/>
                  </a:lnTo>
                  <a:lnTo>
                    <a:pt x="8" y="9"/>
                  </a:lnTo>
                  <a:lnTo>
                    <a:pt x="0" y="0"/>
                  </a:lnTo>
                  <a:lnTo>
                    <a:pt x="0" y="11"/>
                  </a:lnTo>
                  <a:lnTo>
                    <a:pt x="1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5" name="Freeform 70"/>
            <p:cNvSpPr>
              <a:spLocks/>
            </p:cNvSpPr>
            <p:nvPr/>
          </p:nvSpPr>
          <p:spPr bwMode="auto">
            <a:xfrm>
              <a:off x="4544" y="2842"/>
              <a:ext cx="10" cy="317"/>
            </a:xfrm>
            <a:custGeom>
              <a:avLst/>
              <a:gdLst>
                <a:gd name="T0" fmla="*/ 3 w 10"/>
                <a:gd name="T1" fmla="*/ 303 h 317"/>
                <a:gd name="T2" fmla="*/ 10 w 10"/>
                <a:gd name="T3" fmla="*/ 306 h 317"/>
                <a:gd name="T4" fmla="*/ 10 w 10"/>
                <a:gd name="T5" fmla="*/ 0 h 317"/>
                <a:gd name="T6" fmla="*/ 0 w 10"/>
                <a:gd name="T7" fmla="*/ 0 h 317"/>
                <a:gd name="T8" fmla="*/ 0 w 10"/>
                <a:gd name="T9" fmla="*/ 306 h 317"/>
                <a:gd name="T10" fmla="*/ 8 w 10"/>
                <a:gd name="T11" fmla="*/ 308 h 317"/>
                <a:gd name="T12" fmla="*/ 0 w 10"/>
                <a:gd name="T13" fmla="*/ 306 h 317"/>
                <a:gd name="T14" fmla="*/ 0 w 10"/>
                <a:gd name="T15" fmla="*/ 317 h 317"/>
                <a:gd name="T16" fmla="*/ 8 w 10"/>
                <a:gd name="T17" fmla="*/ 308 h 317"/>
                <a:gd name="T18" fmla="*/ 3 w 10"/>
                <a:gd name="T19" fmla="*/ 303 h 3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317"/>
                <a:gd name="T32" fmla="*/ 10 w 10"/>
                <a:gd name="T33" fmla="*/ 317 h 3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317">
                  <a:moveTo>
                    <a:pt x="3" y="303"/>
                  </a:moveTo>
                  <a:lnTo>
                    <a:pt x="10" y="306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306"/>
                  </a:lnTo>
                  <a:lnTo>
                    <a:pt x="8" y="308"/>
                  </a:lnTo>
                  <a:lnTo>
                    <a:pt x="0" y="306"/>
                  </a:lnTo>
                  <a:lnTo>
                    <a:pt x="0" y="317"/>
                  </a:lnTo>
                  <a:lnTo>
                    <a:pt x="8" y="308"/>
                  </a:lnTo>
                  <a:lnTo>
                    <a:pt x="3" y="3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6" name="Freeform 71"/>
            <p:cNvSpPr>
              <a:spLocks/>
            </p:cNvSpPr>
            <p:nvPr/>
          </p:nvSpPr>
          <p:spPr bwMode="auto">
            <a:xfrm>
              <a:off x="4549" y="2560"/>
              <a:ext cx="113" cy="307"/>
            </a:xfrm>
            <a:custGeom>
              <a:avLst/>
              <a:gdLst>
                <a:gd name="T0" fmla="*/ 0 w 113"/>
                <a:gd name="T1" fmla="*/ 307 h 307"/>
                <a:gd name="T2" fmla="*/ 5 w 113"/>
                <a:gd name="T3" fmla="*/ 302 h 307"/>
                <a:gd name="T4" fmla="*/ 11 w 113"/>
                <a:gd name="T5" fmla="*/ 298 h 307"/>
                <a:gd name="T6" fmla="*/ 17 w 113"/>
                <a:gd name="T7" fmla="*/ 294 h 307"/>
                <a:gd name="T8" fmla="*/ 23 w 113"/>
                <a:gd name="T9" fmla="*/ 291 h 307"/>
                <a:gd name="T10" fmla="*/ 29 w 113"/>
                <a:gd name="T11" fmla="*/ 290 h 307"/>
                <a:gd name="T12" fmla="*/ 38 w 113"/>
                <a:gd name="T13" fmla="*/ 289 h 307"/>
                <a:gd name="T14" fmla="*/ 45 w 113"/>
                <a:gd name="T15" fmla="*/ 286 h 307"/>
                <a:gd name="T16" fmla="*/ 55 w 113"/>
                <a:gd name="T17" fmla="*/ 285 h 307"/>
                <a:gd name="T18" fmla="*/ 64 w 113"/>
                <a:gd name="T19" fmla="*/ 283 h 307"/>
                <a:gd name="T20" fmla="*/ 74 w 113"/>
                <a:gd name="T21" fmla="*/ 281 h 307"/>
                <a:gd name="T22" fmla="*/ 84 w 113"/>
                <a:gd name="T23" fmla="*/ 280 h 307"/>
                <a:gd name="T24" fmla="*/ 93 w 113"/>
                <a:gd name="T25" fmla="*/ 277 h 307"/>
                <a:gd name="T26" fmla="*/ 101 w 113"/>
                <a:gd name="T27" fmla="*/ 274 h 307"/>
                <a:gd name="T28" fmla="*/ 107 w 113"/>
                <a:gd name="T29" fmla="*/ 269 h 307"/>
                <a:gd name="T30" fmla="*/ 112 w 113"/>
                <a:gd name="T31" fmla="*/ 264 h 307"/>
                <a:gd name="T32" fmla="*/ 113 w 113"/>
                <a:gd name="T33" fmla="*/ 256 h 307"/>
                <a:gd name="T34" fmla="*/ 113 w 113"/>
                <a:gd name="T35" fmla="*/ 51 h 307"/>
                <a:gd name="T36" fmla="*/ 112 w 113"/>
                <a:gd name="T37" fmla="*/ 43 h 307"/>
                <a:gd name="T38" fmla="*/ 107 w 113"/>
                <a:gd name="T39" fmla="*/ 38 h 307"/>
                <a:gd name="T40" fmla="*/ 101 w 113"/>
                <a:gd name="T41" fmla="*/ 32 h 307"/>
                <a:gd name="T42" fmla="*/ 93 w 113"/>
                <a:gd name="T43" fmla="*/ 30 h 307"/>
                <a:gd name="T44" fmla="*/ 84 w 113"/>
                <a:gd name="T45" fmla="*/ 27 h 307"/>
                <a:gd name="T46" fmla="*/ 74 w 113"/>
                <a:gd name="T47" fmla="*/ 26 h 307"/>
                <a:gd name="T48" fmla="*/ 64 w 113"/>
                <a:gd name="T49" fmla="*/ 23 h 307"/>
                <a:gd name="T50" fmla="*/ 55 w 113"/>
                <a:gd name="T51" fmla="*/ 22 h 307"/>
                <a:gd name="T52" fmla="*/ 45 w 113"/>
                <a:gd name="T53" fmla="*/ 21 h 307"/>
                <a:gd name="T54" fmla="*/ 38 w 113"/>
                <a:gd name="T55" fmla="*/ 18 h 307"/>
                <a:gd name="T56" fmla="*/ 29 w 113"/>
                <a:gd name="T57" fmla="*/ 17 h 307"/>
                <a:gd name="T58" fmla="*/ 23 w 113"/>
                <a:gd name="T59" fmla="*/ 14 h 307"/>
                <a:gd name="T60" fmla="*/ 17 w 113"/>
                <a:gd name="T61" fmla="*/ 13 h 307"/>
                <a:gd name="T62" fmla="*/ 11 w 113"/>
                <a:gd name="T63" fmla="*/ 9 h 307"/>
                <a:gd name="T64" fmla="*/ 5 w 113"/>
                <a:gd name="T65" fmla="*/ 5 h 307"/>
                <a:gd name="T66" fmla="*/ 0 w 113"/>
                <a:gd name="T67" fmla="*/ 0 h 307"/>
                <a:gd name="T68" fmla="*/ 0 w 113"/>
                <a:gd name="T69" fmla="*/ 307 h 30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3"/>
                <a:gd name="T106" fmla="*/ 0 h 307"/>
                <a:gd name="T107" fmla="*/ 113 w 113"/>
                <a:gd name="T108" fmla="*/ 307 h 30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3" h="307">
                  <a:moveTo>
                    <a:pt x="0" y="307"/>
                  </a:moveTo>
                  <a:lnTo>
                    <a:pt x="5" y="302"/>
                  </a:lnTo>
                  <a:lnTo>
                    <a:pt x="11" y="298"/>
                  </a:lnTo>
                  <a:lnTo>
                    <a:pt x="17" y="294"/>
                  </a:lnTo>
                  <a:lnTo>
                    <a:pt x="23" y="291"/>
                  </a:lnTo>
                  <a:lnTo>
                    <a:pt x="29" y="290"/>
                  </a:lnTo>
                  <a:lnTo>
                    <a:pt x="38" y="289"/>
                  </a:lnTo>
                  <a:lnTo>
                    <a:pt x="45" y="286"/>
                  </a:lnTo>
                  <a:lnTo>
                    <a:pt x="55" y="285"/>
                  </a:lnTo>
                  <a:lnTo>
                    <a:pt x="64" y="283"/>
                  </a:lnTo>
                  <a:lnTo>
                    <a:pt x="74" y="281"/>
                  </a:lnTo>
                  <a:lnTo>
                    <a:pt x="84" y="280"/>
                  </a:lnTo>
                  <a:lnTo>
                    <a:pt x="93" y="277"/>
                  </a:lnTo>
                  <a:lnTo>
                    <a:pt x="101" y="274"/>
                  </a:lnTo>
                  <a:lnTo>
                    <a:pt x="107" y="269"/>
                  </a:lnTo>
                  <a:lnTo>
                    <a:pt x="112" y="264"/>
                  </a:lnTo>
                  <a:lnTo>
                    <a:pt x="113" y="256"/>
                  </a:lnTo>
                  <a:lnTo>
                    <a:pt x="113" y="51"/>
                  </a:lnTo>
                  <a:lnTo>
                    <a:pt x="112" y="43"/>
                  </a:lnTo>
                  <a:lnTo>
                    <a:pt x="107" y="38"/>
                  </a:lnTo>
                  <a:lnTo>
                    <a:pt x="101" y="32"/>
                  </a:lnTo>
                  <a:lnTo>
                    <a:pt x="93" y="30"/>
                  </a:lnTo>
                  <a:lnTo>
                    <a:pt x="84" y="27"/>
                  </a:lnTo>
                  <a:lnTo>
                    <a:pt x="74" y="26"/>
                  </a:lnTo>
                  <a:lnTo>
                    <a:pt x="64" y="23"/>
                  </a:lnTo>
                  <a:lnTo>
                    <a:pt x="55" y="22"/>
                  </a:lnTo>
                  <a:lnTo>
                    <a:pt x="45" y="21"/>
                  </a:lnTo>
                  <a:lnTo>
                    <a:pt x="38" y="18"/>
                  </a:lnTo>
                  <a:lnTo>
                    <a:pt x="29" y="17"/>
                  </a:lnTo>
                  <a:lnTo>
                    <a:pt x="23" y="14"/>
                  </a:lnTo>
                  <a:lnTo>
                    <a:pt x="17" y="13"/>
                  </a:lnTo>
                  <a:lnTo>
                    <a:pt x="11" y="9"/>
                  </a:lnTo>
                  <a:lnTo>
                    <a:pt x="5" y="5"/>
                  </a:lnTo>
                  <a:lnTo>
                    <a:pt x="0" y="0"/>
                  </a:lnTo>
                  <a:lnTo>
                    <a:pt x="0" y="307"/>
                  </a:lnTo>
                  <a:close/>
                </a:path>
              </a:pathLst>
            </a:custGeom>
            <a:solidFill>
              <a:srgbClr val="007F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7" name="Freeform 72"/>
            <p:cNvSpPr>
              <a:spLocks/>
            </p:cNvSpPr>
            <p:nvPr/>
          </p:nvSpPr>
          <p:spPr bwMode="auto">
            <a:xfrm>
              <a:off x="4547" y="2841"/>
              <a:ext cx="57" cy="28"/>
            </a:xfrm>
            <a:custGeom>
              <a:avLst/>
              <a:gdLst>
                <a:gd name="T0" fmla="*/ 57 w 57"/>
                <a:gd name="T1" fmla="*/ 0 h 28"/>
                <a:gd name="T2" fmla="*/ 57 w 57"/>
                <a:gd name="T3" fmla="*/ 0 h 28"/>
                <a:gd name="T4" fmla="*/ 47 w 57"/>
                <a:gd name="T5" fmla="*/ 1 h 28"/>
                <a:gd name="T6" fmla="*/ 40 w 57"/>
                <a:gd name="T7" fmla="*/ 4 h 28"/>
                <a:gd name="T8" fmla="*/ 31 w 57"/>
                <a:gd name="T9" fmla="*/ 5 h 28"/>
                <a:gd name="T10" fmla="*/ 24 w 57"/>
                <a:gd name="T11" fmla="*/ 6 h 28"/>
                <a:gd name="T12" fmla="*/ 18 w 57"/>
                <a:gd name="T13" fmla="*/ 9 h 28"/>
                <a:gd name="T14" fmla="*/ 11 w 57"/>
                <a:gd name="T15" fmla="*/ 13 h 28"/>
                <a:gd name="T16" fmla="*/ 5 w 57"/>
                <a:gd name="T17" fmla="*/ 17 h 28"/>
                <a:gd name="T18" fmla="*/ 0 w 57"/>
                <a:gd name="T19" fmla="*/ 23 h 28"/>
                <a:gd name="T20" fmla="*/ 5 w 57"/>
                <a:gd name="T21" fmla="*/ 28 h 28"/>
                <a:gd name="T22" fmla="*/ 9 w 57"/>
                <a:gd name="T23" fmla="*/ 24 h 28"/>
                <a:gd name="T24" fmla="*/ 15 w 57"/>
                <a:gd name="T25" fmla="*/ 21 h 28"/>
                <a:gd name="T26" fmla="*/ 20 w 57"/>
                <a:gd name="T27" fmla="*/ 17 h 28"/>
                <a:gd name="T28" fmla="*/ 26 w 57"/>
                <a:gd name="T29" fmla="*/ 14 h 28"/>
                <a:gd name="T30" fmla="*/ 31 w 57"/>
                <a:gd name="T31" fmla="*/ 13 h 28"/>
                <a:gd name="T32" fmla="*/ 40 w 57"/>
                <a:gd name="T33" fmla="*/ 12 h 28"/>
                <a:gd name="T34" fmla="*/ 47 w 57"/>
                <a:gd name="T35" fmla="*/ 9 h 28"/>
                <a:gd name="T36" fmla="*/ 57 w 57"/>
                <a:gd name="T37" fmla="*/ 8 h 28"/>
                <a:gd name="T38" fmla="*/ 57 w 57"/>
                <a:gd name="T39" fmla="*/ 8 h 28"/>
                <a:gd name="T40" fmla="*/ 57 w 57"/>
                <a:gd name="T41" fmla="*/ 0 h 2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7"/>
                <a:gd name="T64" fmla="*/ 0 h 28"/>
                <a:gd name="T65" fmla="*/ 57 w 57"/>
                <a:gd name="T66" fmla="*/ 28 h 2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7" h="28">
                  <a:moveTo>
                    <a:pt x="57" y="0"/>
                  </a:moveTo>
                  <a:lnTo>
                    <a:pt x="57" y="0"/>
                  </a:lnTo>
                  <a:lnTo>
                    <a:pt x="47" y="1"/>
                  </a:lnTo>
                  <a:lnTo>
                    <a:pt x="40" y="4"/>
                  </a:lnTo>
                  <a:lnTo>
                    <a:pt x="31" y="5"/>
                  </a:lnTo>
                  <a:lnTo>
                    <a:pt x="24" y="6"/>
                  </a:lnTo>
                  <a:lnTo>
                    <a:pt x="18" y="9"/>
                  </a:lnTo>
                  <a:lnTo>
                    <a:pt x="11" y="13"/>
                  </a:lnTo>
                  <a:lnTo>
                    <a:pt x="5" y="17"/>
                  </a:lnTo>
                  <a:lnTo>
                    <a:pt x="0" y="23"/>
                  </a:lnTo>
                  <a:lnTo>
                    <a:pt x="5" y="28"/>
                  </a:lnTo>
                  <a:lnTo>
                    <a:pt x="9" y="24"/>
                  </a:lnTo>
                  <a:lnTo>
                    <a:pt x="15" y="21"/>
                  </a:lnTo>
                  <a:lnTo>
                    <a:pt x="20" y="17"/>
                  </a:lnTo>
                  <a:lnTo>
                    <a:pt x="26" y="14"/>
                  </a:lnTo>
                  <a:lnTo>
                    <a:pt x="31" y="13"/>
                  </a:lnTo>
                  <a:lnTo>
                    <a:pt x="40" y="12"/>
                  </a:lnTo>
                  <a:lnTo>
                    <a:pt x="47" y="9"/>
                  </a:lnTo>
                  <a:lnTo>
                    <a:pt x="57" y="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8" name="Freeform 73"/>
            <p:cNvSpPr>
              <a:spLocks/>
            </p:cNvSpPr>
            <p:nvPr/>
          </p:nvSpPr>
          <p:spPr bwMode="auto">
            <a:xfrm>
              <a:off x="4604" y="2816"/>
              <a:ext cx="63" cy="33"/>
            </a:xfrm>
            <a:custGeom>
              <a:avLst/>
              <a:gdLst>
                <a:gd name="T0" fmla="*/ 53 w 63"/>
                <a:gd name="T1" fmla="*/ 0 h 33"/>
                <a:gd name="T2" fmla="*/ 53 w 63"/>
                <a:gd name="T3" fmla="*/ 0 h 33"/>
                <a:gd name="T4" fmla="*/ 53 w 63"/>
                <a:gd name="T5" fmla="*/ 7 h 33"/>
                <a:gd name="T6" fmla="*/ 49 w 63"/>
                <a:gd name="T7" fmla="*/ 11 h 33"/>
                <a:gd name="T8" fmla="*/ 44 w 63"/>
                <a:gd name="T9" fmla="*/ 15 h 33"/>
                <a:gd name="T10" fmla="*/ 37 w 63"/>
                <a:gd name="T11" fmla="*/ 17 h 33"/>
                <a:gd name="T12" fmla="*/ 29 w 63"/>
                <a:gd name="T13" fmla="*/ 20 h 33"/>
                <a:gd name="T14" fmla="*/ 19 w 63"/>
                <a:gd name="T15" fmla="*/ 21 h 33"/>
                <a:gd name="T16" fmla="*/ 9 w 63"/>
                <a:gd name="T17" fmla="*/ 24 h 33"/>
                <a:gd name="T18" fmla="*/ 0 w 63"/>
                <a:gd name="T19" fmla="*/ 25 h 33"/>
                <a:gd name="T20" fmla="*/ 0 w 63"/>
                <a:gd name="T21" fmla="*/ 33 h 33"/>
                <a:gd name="T22" fmla="*/ 9 w 63"/>
                <a:gd name="T23" fmla="*/ 31 h 33"/>
                <a:gd name="T24" fmla="*/ 19 w 63"/>
                <a:gd name="T25" fmla="*/ 29 h 33"/>
                <a:gd name="T26" fmla="*/ 29 w 63"/>
                <a:gd name="T27" fmla="*/ 27 h 33"/>
                <a:gd name="T28" fmla="*/ 40 w 63"/>
                <a:gd name="T29" fmla="*/ 25 h 33"/>
                <a:gd name="T30" fmla="*/ 47 w 63"/>
                <a:gd name="T31" fmla="*/ 22 h 33"/>
                <a:gd name="T32" fmla="*/ 54 w 63"/>
                <a:gd name="T33" fmla="*/ 16 h 33"/>
                <a:gd name="T34" fmla="*/ 60 w 63"/>
                <a:gd name="T35" fmla="*/ 9 h 33"/>
                <a:gd name="T36" fmla="*/ 63 w 63"/>
                <a:gd name="T37" fmla="*/ 0 h 33"/>
                <a:gd name="T38" fmla="*/ 63 w 63"/>
                <a:gd name="T39" fmla="*/ 0 h 33"/>
                <a:gd name="T40" fmla="*/ 53 w 63"/>
                <a:gd name="T41" fmla="*/ 0 h 3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3"/>
                <a:gd name="T65" fmla="*/ 63 w 63"/>
                <a:gd name="T66" fmla="*/ 33 h 3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3">
                  <a:moveTo>
                    <a:pt x="53" y="0"/>
                  </a:moveTo>
                  <a:lnTo>
                    <a:pt x="53" y="0"/>
                  </a:lnTo>
                  <a:lnTo>
                    <a:pt x="53" y="7"/>
                  </a:lnTo>
                  <a:lnTo>
                    <a:pt x="49" y="11"/>
                  </a:lnTo>
                  <a:lnTo>
                    <a:pt x="44" y="15"/>
                  </a:lnTo>
                  <a:lnTo>
                    <a:pt x="37" y="17"/>
                  </a:lnTo>
                  <a:lnTo>
                    <a:pt x="29" y="20"/>
                  </a:lnTo>
                  <a:lnTo>
                    <a:pt x="19" y="21"/>
                  </a:lnTo>
                  <a:lnTo>
                    <a:pt x="9" y="24"/>
                  </a:lnTo>
                  <a:lnTo>
                    <a:pt x="0" y="25"/>
                  </a:lnTo>
                  <a:lnTo>
                    <a:pt x="0" y="33"/>
                  </a:lnTo>
                  <a:lnTo>
                    <a:pt x="9" y="31"/>
                  </a:lnTo>
                  <a:lnTo>
                    <a:pt x="19" y="29"/>
                  </a:lnTo>
                  <a:lnTo>
                    <a:pt x="29" y="27"/>
                  </a:lnTo>
                  <a:lnTo>
                    <a:pt x="40" y="25"/>
                  </a:lnTo>
                  <a:lnTo>
                    <a:pt x="47" y="22"/>
                  </a:lnTo>
                  <a:lnTo>
                    <a:pt x="54" y="16"/>
                  </a:lnTo>
                  <a:lnTo>
                    <a:pt x="60" y="9"/>
                  </a:lnTo>
                  <a:lnTo>
                    <a:pt x="6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9" name="Freeform 74"/>
            <p:cNvSpPr>
              <a:spLocks/>
            </p:cNvSpPr>
            <p:nvPr/>
          </p:nvSpPr>
          <p:spPr bwMode="auto">
            <a:xfrm>
              <a:off x="4657" y="2611"/>
              <a:ext cx="10" cy="205"/>
            </a:xfrm>
            <a:custGeom>
              <a:avLst/>
              <a:gdLst>
                <a:gd name="T0" fmla="*/ 0 w 10"/>
                <a:gd name="T1" fmla="*/ 0 h 205"/>
                <a:gd name="T2" fmla="*/ 0 w 10"/>
                <a:gd name="T3" fmla="*/ 0 h 205"/>
                <a:gd name="T4" fmla="*/ 0 w 10"/>
                <a:gd name="T5" fmla="*/ 205 h 205"/>
                <a:gd name="T6" fmla="*/ 10 w 10"/>
                <a:gd name="T7" fmla="*/ 205 h 205"/>
                <a:gd name="T8" fmla="*/ 10 w 10"/>
                <a:gd name="T9" fmla="*/ 0 h 205"/>
                <a:gd name="T10" fmla="*/ 10 w 10"/>
                <a:gd name="T11" fmla="*/ 0 h 205"/>
                <a:gd name="T12" fmla="*/ 0 w 10"/>
                <a:gd name="T13" fmla="*/ 0 h 20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205"/>
                <a:gd name="T23" fmla="*/ 10 w 10"/>
                <a:gd name="T24" fmla="*/ 205 h 20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205">
                  <a:moveTo>
                    <a:pt x="0" y="0"/>
                  </a:moveTo>
                  <a:lnTo>
                    <a:pt x="0" y="0"/>
                  </a:lnTo>
                  <a:lnTo>
                    <a:pt x="0" y="205"/>
                  </a:lnTo>
                  <a:lnTo>
                    <a:pt x="10" y="205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0" name="Freeform 75"/>
            <p:cNvSpPr>
              <a:spLocks/>
            </p:cNvSpPr>
            <p:nvPr/>
          </p:nvSpPr>
          <p:spPr bwMode="auto">
            <a:xfrm>
              <a:off x="4604" y="2578"/>
              <a:ext cx="63" cy="33"/>
            </a:xfrm>
            <a:custGeom>
              <a:avLst/>
              <a:gdLst>
                <a:gd name="T0" fmla="*/ 0 w 63"/>
                <a:gd name="T1" fmla="*/ 8 h 33"/>
                <a:gd name="T2" fmla="*/ 0 w 63"/>
                <a:gd name="T3" fmla="*/ 8 h 33"/>
                <a:gd name="T4" fmla="*/ 9 w 63"/>
                <a:gd name="T5" fmla="*/ 9 h 33"/>
                <a:gd name="T6" fmla="*/ 19 w 63"/>
                <a:gd name="T7" fmla="*/ 12 h 33"/>
                <a:gd name="T8" fmla="*/ 29 w 63"/>
                <a:gd name="T9" fmla="*/ 13 h 33"/>
                <a:gd name="T10" fmla="*/ 37 w 63"/>
                <a:gd name="T11" fmla="*/ 16 h 33"/>
                <a:gd name="T12" fmla="*/ 44 w 63"/>
                <a:gd name="T13" fmla="*/ 18 h 33"/>
                <a:gd name="T14" fmla="*/ 49 w 63"/>
                <a:gd name="T15" fmla="*/ 22 h 33"/>
                <a:gd name="T16" fmla="*/ 53 w 63"/>
                <a:gd name="T17" fmla="*/ 26 h 33"/>
                <a:gd name="T18" fmla="*/ 53 w 63"/>
                <a:gd name="T19" fmla="*/ 33 h 33"/>
                <a:gd name="T20" fmla="*/ 63 w 63"/>
                <a:gd name="T21" fmla="*/ 33 h 33"/>
                <a:gd name="T22" fmla="*/ 60 w 63"/>
                <a:gd name="T23" fmla="*/ 24 h 33"/>
                <a:gd name="T24" fmla="*/ 54 w 63"/>
                <a:gd name="T25" fmla="*/ 17 h 33"/>
                <a:gd name="T26" fmla="*/ 47 w 63"/>
                <a:gd name="T27" fmla="*/ 11 h 33"/>
                <a:gd name="T28" fmla="*/ 40 w 63"/>
                <a:gd name="T29" fmla="*/ 8 h 33"/>
                <a:gd name="T30" fmla="*/ 29 w 63"/>
                <a:gd name="T31" fmla="*/ 5 h 33"/>
                <a:gd name="T32" fmla="*/ 19 w 63"/>
                <a:gd name="T33" fmla="*/ 4 h 33"/>
                <a:gd name="T34" fmla="*/ 9 w 63"/>
                <a:gd name="T35" fmla="*/ 2 h 33"/>
                <a:gd name="T36" fmla="*/ 0 w 63"/>
                <a:gd name="T37" fmla="*/ 0 h 33"/>
                <a:gd name="T38" fmla="*/ 0 w 63"/>
                <a:gd name="T39" fmla="*/ 0 h 33"/>
                <a:gd name="T40" fmla="*/ 0 w 63"/>
                <a:gd name="T41" fmla="*/ 8 h 3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3"/>
                <a:gd name="T65" fmla="*/ 63 w 63"/>
                <a:gd name="T66" fmla="*/ 33 h 3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3">
                  <a:moveTo>
                    <a:pt x="0" y="8"/>
                  </a:moveTo>
                  <a:lnTo>
                    <a:pt x="0" y="8"/>
                  </a:lnTo>
                  <a:lnTo>
                    <a:pt x="9" y="9"/>
                  </a:lnTo>
                  <a:lnTo>
                    <a:pt x="19" y="12"/>
                  </a:lnTo>
                  <a:lnTo>
                    <a:pt x="29" y="13"/>
                  </a:lnTo>
                  <a:lnTo>
                    <a:pt x="37" y="16"/>
                  </a:lnTo>
                  <a:lnTo>
                    <a:pt x="44" y="18"/>
                  </a:lnTo>
                  <a:lnTo>
                    <a:pt x="49" y="22"/>
                  </a:lnTo>
                  <a:lnTo>
                    <a:pt x="53" y="26"/>
                  </a:lnTo>
                  <a:lnTo>
                    <a:pt x="53" y="33"/>
                  </a:lnTo>
                  <a:lnTo>
                    <a:pt x="63" y="33"/>
                  </a:lnTo>
                  <a:lnTo>
                    <a:pt x="60" y="24"/>
                  </a:lnTo>
                  <a:lnTo>
                    <a:pt x="54" y="17"/>
                  </a:lnTo>
                  <a:lnTo>
                    <a:pt x="47" y="11"/>
                  </a:lnTo>
                  <a:lnTo>
                    <a:pt x="40" y="8"/>
                  </a:lnTo>
                  <a:lnTo>
                    <a:pt x="29" y="5"/>
                  </a:lnTo>
                  <a:lnTo>
                    <a:pt x="19" y="4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1" name="Freeform 76"/>
            <p:cNvSpPr>
              <a:spLocks/>
            </p:cNvSpPr>
            <p:nvPr/>
          </p:nvSpPr>
          <p:spPr bwMode="auto">
            <a:xfrm>
              <a:off x="4544" y="2547"/>
              <a:ext cx="60" cy="39"/>
            </a:xfrm>
            <a:custGeom>
              <a:avLst/>
              <a:gdLst>
                <a:gd name="T0" fmla="*/ 10 w 60"/>
                <a:gd name="T1" fmla="*/ 13 h 39"/>
                <a:gd name="T2" fmla="*/ 3 w 60"/>
                <a:gd name="T3" fmla="*/ 16 h 39"/>
                <a:gd name="T4" fmla="*/ 8 w 60"/>
                <a:gd name="T5" fmla="*/ 22 h 39"/>
                <a:gd name="T6" fmla="*/ 14 w 60"/>
                <a:gd name="T7" fmla="*/ 26 h 39"/>
                <a:gd name="T8" fmla="*/ 21 w 60"/>
                <a:gd name="T9" fmla="*/ 30 h 39"/>
                <a:gd name="T10" fmla="*/ 27 w 60"/>
                <a:gd name="T11" fmla="*/ 31 h 39"/>
                <a:gd name="T12" fmla="*/ 34 w 60"/>
                <a:gd name="T13" fmla="*/ 34 h 39"/>
                <a:gd name="T14" fmla="*/ 43 w 60"/>
                <a:gd name="T15" fmla="*/ 35 h 39"/>
                <a:gd name="T16" fmla="*/ 50 w 60"/>
                <a:gd name="T17" fmla="*/ 38 h 39"/>
                <a:gd name="T18" fmla="*/ 60 w 60"/>
                <a:gd name="T19" fmla="*/ 39 h 39"/>
                <a:gd name="T20" fmla="*/ 60 w 60"/>
                <a:gd name="T21" fmla="*/ 31 h 39"/>
                <a:gd name="T22" fmla="*/ 50 w 60"/>
                <a:gd name="T23" fmla="*/ 30 h 39"/>
                <a:gd name="T24" fmla="*/ 43 w 60"/>
                <a:gd name="T25" fmla="*/ 27 h 39"/>
                <a:gd name="T26" fmla="*/ 34 w 60"/>
                <a:gd name="T27" fmla="*/ 26 h 39"/>
                <a:gd name="T28" fmla="*/ 29 w 60"/>
                <a:gd name="T29" fmla="*/ 23 h 39"/>
                <a:gd name="T30" fmla="*/ 23 w 60"/>
                <a:gd name="T31" fmla="*/ 22 h 39"/>
                <a:gd name="T32" fmla="*/ 18 w 60"/>
                <a:gd name="T33" fmla="*/ 18 h 39"/>
                <a:gd name="T34" fmla="*/ 12 w 60"/>
                <a:gd name="T35" fmla="*/ 14 h 39"/>
                <a:gd name="T36" fmla="*/ 8 w 60"/>
                <a:gd name="T37" fmla="*/ 11 h 39"/>
                <a:gd name="T38" fmla="*/ 0 w 60"/>
                <a:gd name="T39" fmla="*/ 13 h 39"/>
                <a:gd name="T40" fmla="*/ 8 w 60"/>
                <a:gd name="T41" fmla="*/ 11 h 39"/>
                <a:gd name="T42" fmla="*/ 0 w 60"/>
                <a:gd name="T43" fmla="*/ 0 h 39"/>
                <a:gd name="T44" fmla="*/ 0 w 60"/>
                <a:gd name="T45" fmla="*/ 13 h 39"/>
                <a:gd name="T46" fmla="*/ 10 w 60"/>
                <a:gd name="T47" fmla="*/ 13 h 3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0"/>
                <a:gd name="T73" fmla="*/ 0 h 39"/>
                <a:gd name="T74" fmla="*/ 60 w 60"/>
                <a:gd name="T75" fmla="*/ 39 h 3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0" h="39">
                  <a:moveTo>
                    <a:pt x="10" y="13"/>
                  </a:moveTo>
                  <a:lnTo>
                    <a:pt x="3" y="16"/>
                  </a:lnTo>
                  <a:lnTo>
                    <a:pt x="8" y="22"/>
                  </a:lnTo>
                  <a:lnTo>
                    <a:pt x="14" y="26"/>
                  </a:lnTo>
                  <a:lnTo>
                    <a:pt x="21" y="30"/>
                  </a:lnTo>
                  <a:lnTo>
                    <a:pt x="27" y="31"/>
                  </a:lnTo>
                  <a:lnTo>
                    <a:pt x="34" y="34"/>
                  </a:lnTo>
                  <a:lnTo>
                    <a:pt x="43" y="35"/>
                  </a:lnTo>
                  <a:lnTo>
                    <a:pt x="50" y="38"/>
                  </a:lnTo>
                  <a:lnTo>
                    <a:pt x="60" y="39"/>
                  </a:lnTo>
                  <a:lnTo>
                    <a:pt x="60" y="31"/>
                  </a:lnTo>
                  <a:lnTo>
                    <a:pt x="50" y="30"/>
                  </a:lnTo>
                  <a:lnTo>
                    <a:pt x="43" y="27"/>
                  </a:lnTo>
                  <a:lnTo>
                    <a:pt x="34" y="26"/>
                  </a:lnTo>
                  <a:lnTo>
                    <a:pt x="29" y="23"/>
                  </a:lnTo>
                  <a:lnTo>
                    <a:pt x="23" y="22"/>
                  </a:lnTo>
                  <a:lnTo>
                    <a:pt x="18" y="18"/>
                  </a:lnTo>
                  <a:lnTo>
                    <a:pt x="12" y="14"/>
                  </a:lnTo>
                  <a:lnTo>
                    <a:pt x="8" y="11"/>
                  </a:lnTo>
                  <a:lnTo>
                    <a:pt x="0" y="13"/>
                  </a:lnTo>
                  <a:lnTo>
                    <a:pt x="8" y="11"/>
                  </a:lnTo>
                  <a:lnTo>
                    <a:pt x="0" y="0"/>
                  </a:lnTo>
                  <a:lnTo>
                    <a:pt x="0" y="13"/>
                  </a:lnTo>
                  <a:lnTo>
                    <a:pt x="10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2" name="Freeform 77"/>
            <p:cNvSpPr>
              <a:spLocks/>
            </p:cNvSpPr>
            <p:nvPr/>
          </p:nvSpPr>
          <p:spPr bwMode="auto">
            <a:xfrm>
              <a:off x="4544" y="2560"/>
              <a:ext cx="10" cy="320"/>
            </a:xfrm>
            <a:custGeom>
              <a:avLst/>
              <a:gdLst>
                <a:gd name="T0" fmla="*/ 3 w 10"/>
                <a:gd name="T1" fmla="*/ 304 h 320"/>
                <a:gd name="T2" fmla="*/ 10 w 10"/>
                <a:gd name="T3" fmla="*/ 307 h 320"/>
                <a:gd name="T4" fmla="*/ 10 w 10"/>
                <a:gd name="T5" fmla="*/ 0 h 320"/>
                <a:gd name="T6" fmla="*/ 0 w 10"/>
                <a:gd name="T7" fmla="*/ 0 h 320"/>
                <a:gd name="T8" fmla="*/ 0 w 10"/>
                <a:gd name="T9" fmla="*/ 307 h 320"/>
                <a:gd name="T10" fmla="*/ 8 w 10"/>
                <a:gd name="T11" fmla="*/ 309 h 320"/>
                <a:gd name="T12" fmla="*/ 0 w 10"/>
                <a:gd name="T13" fmla="*/ 307 h 320"/>
                <a:gd name="T14" fmla="*/ 0 w 10"/>
                <a:gd name="T15" fmla="*/ 320 h 320"/>
                <a:gd name="T16" fmla="*/ 8 w 10"/>
                <a:gd name="T17" fmla="*/ 309 h 320"/>
                <a:gd name="T18" fmla="*/ 3 w 10"/>
                <a:gd name="T19" fmla="*/ 304 h 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320"/>
                <a:gd name="T32" fmla="*/ 10 w 10"/>
                <a:gd name="T33" fmla="*/ 320 h 32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320">
                  <a:moveTo>
                    <a:pt x="3" y="304"/>
                  </a:moveTo>
                  <a:lnTo>
                    <a:pt x="10" y="307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307"/>
                  </a:lnTo>
                  <a:lnTo>
                    <a:pt x="8" y="309"/>
                  </a:lnTo>
                  <a:lnTo>
                    <a:pt x="0" y="307"/>
                  </a:lnTo>
                  <a:lnTo>
                    <a:pt x="0" y="320"/>
                  </a:lnTo>
                  <a:lnTo>
                    <a:pt x="8" y="309"/>
                  </a:lnTo>
                  <a:lnTo>
                    <a:pt x="3" y="3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3" name="Freeform 78"/>
            <p:cNvSpPr>
              <a:spLocks/>
            </p:cNvSpPr>
            <p:nvPr/>
          </p:nvSpPr>
          <p:spPr bwMode="auto">
            <a:xfrm>
              <a:off x="4549" y="2278"/>
              <a:ext cx="113" cy="304"/>
            </a:xfrm>
            <a:custGeom>
              <a:avLst/>
              <a:gdLst>
                <a:gd name="T0" fmla="*/ 0 w 113"/>
                <a:gd name="T1" fmla="*/ 304 h 304"/>
                <a:gd name="T2" fmla="*/ 5 w 113"/>
                <a:gd name="T3" fmla="*/ 299 h 304"/>
                <a:gd name="T4" fmla="*/ 11 w 113"/>
                <a:gd name="T5" fmla="*/ 295 h 304"/>
                <a:gd name="T6" fmla="*/ 17 w 113"/>
                <a:gd name="T7" fmla="*/ 292 h 304"/>
                <a:gd name="T8" fmla="*/ 23 w 113"/>
                <a:gd name="T9" fmla="*/ 290 h 304"/>
                <a:gd name="T10" fmla="*/ 29 w 113"/>
                <a:gd name="T11" fmla="*/ 287 h 304"/>
                <a:gd name="T12" fmla="*/ 38 w 113"/>
                <a:gd name="T13" fmla="*/ 286 h 304"/>
                <a:gd name="T14" fmla="*/ 45 w 113"/>
                <a:gd name="T15" fmla="*/ 283 h 304"/>
                <a:gd name="T16" fmla="*/ 55 w 113"/>
                <a:gd name="T17" fmla="*/ 282 h 304"/>
                <a:gd name="T18" fmla="*/ 64 w 113"/>
                <a:gd name="T19" fmla="*/ 281 h 304"/>
                <a:gd name="T20" fmla="*/ 74 w 113"/>
                <a:gd name="T21" fmla="*/ 280 h 304"/>
                <a:gd name="T22" fmla="*/ 84 w 113"/>
                <a:gd name="T23" fmla="*/ 278 h 304"/>
                <a:gd name="T24" fmla="*/ 93 w 113"/>
                <a:gd name="T25" fmla="*/ 276 h 304"/>
                <a:gd name="T26" fmla="*/ 101 w 113"/>
                <a:gd name="T27" fmla="*/ 273 h 304"/>
                <a:gd name="T28" fmla="*/ 107 w 113"/>
                <a:gd name="T29" fmla="*/ 268 h 304"/>
                <a:gd name="T30" fmla="*/ 112 w 113"/>
                <a:gd name="T31" fmla="*/ 261 h 304"/>
                <a:gd name="T32" fmla="*/ 113 w 113"/>
                <a:gd name="T33" fmla="*/ 254 h 304"/>
                <a:gd name="T34" fmla="*/ 113 w 113"/>
                <a:gd name="T35" fmla="*/ 49 h 304"/>
                <a:gd name="T36" fmla="*/ 112 w 113"/>
                <a:gd name="T37" fmla="*/ 41 h 304"/>
                <a:gd name="T38" fmla="*/ 107 w 113"/>
                <a:gd name="T39" fmla="*/ 36 h 304"/>
                <a:gd name="T40" fmla="*/ 101 w 113"/>
                <a:gd name="T41" fmla="*/ 31 h 304"/>
                <a:gd name="T42" fmla="*/ 93 w 113"/>
                <a:gd name="T43" fmla="*/ 29 h 304"/>
                <a:gd name="T44" fmla="*/ 84 w 113"/>
                <a:gd name="T45" fmla="*/ 26 h 304"/>
                <a:gd name="T46" fmla="*/ 74 w 113"/>
                <a:gd name="T47" fmla="*/ 25 h 304"/>
                <a:gd name="T48" fmla="*/ 64 w 113"/>
                <a:gd name="T49" fmla="*/ 23 h 304"/>
                <a:gd name="T50" fmla="*/ 55 w 113"/>
                <a:gd name="T51" fmla="*/ 22 h 304"/>
                <a:gd name="T52" fmla="*/ 45 w 113"/>
                <a:gd name="T53" fmla="*/ 21 h 304"/>
                <a:gd name="T54" fmla="*/ 38 w 113"/>
                <a:gd name="T55" fmla="*/ 18 h 304"/>
                <a:gd name="T56" fmla="*/ 29 w 113"/>
                <a:gd name="T57" fmla="*/ 17 h 304"/>
                <a:gd name="T58" fmla="*/ 23 w 113"/>
                <a:gd name="T59" fmla="*/ 14 h 304"/>
                <a:gd name="T60" fmla="*/ 17 w 113"/>
                <a:gd name="T61" fmla="*/ 12 h 304"/>
                <a:gd name="T62" fmla="*/ 11 w 113"/>
                <a:gd name="T63" fmla="*/ 9 h 304"/>
                <a:gd name="T64" fmla="*/ 5 w 113"/>
                <a:gd name="T65" fmla="*/ 5 h 304"/>
                <a:gd name="T66" fmla="*/ 0 w 113"/>
                <a:gd name="T67" fmla="*/ 0 h 304"/>
                <a:gd name="T68" fmla="*/ 0 w 113"/>
                <a:gd name="T69" fmla="*/ 304 h 30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3"/>
                <a:gd name="T106" fmla="*/ 0 h 304"/>
                <a:gd name="T107" fmla="*/ 113 w 113"/>
                <a:gd name="T108" fmla="*/ 304 h 30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3" h="304">
                  <a:moveTo>
                    <a:pt x="0" y="304"/>
                  </a:moveTo>
                  <a:lnTo>
                    <a:pt x="5" y="299"/>
                  </a:lnTo>
                  <a:lnTo>
                    <a:pt x="11" y="295"/>
                  </a:lnTo>
                  <a:lnTo>
                    <a:pt x="17" y="292"/>
                  </a:lnTo>
                  <a:lnTo>
                    <a:pt x="23" y="290"/>
                  </a:lnTo>
                  <a:lnTo>
                    <a:pt x="29" y="287"/>
                  </a:lnTo>
                  <a:lnTo>
                    <a:pt x="38" y="286"/>
                  </a:lnTo>
                  <a:lnTo>
                    <a:pt x="45" y="283"/>
                  </a:lnTo>
                  <a:lnTo>
                    <a:pt x="55" y="282"/>
                  </a:lnTo>
                  <a:lnTo>
                    <a:pt x="64" y="281"/>
                  </a:lnTo>
                  <a:lnTo>
                    <a:pt x="74" y="280"/>
                  </a:lnTo>
                  <a:lnTo>
                    <a:pt x="84" y="278"/>
                  </a:lnTo>
                  <a:lnTo>
                    <a:pt x="93" y="276"/>
                  </a:lnTo>
                  <a:lnTo>
                    <a:pt x="101" y="273"/>
                  </a:lnTo>
                  <a:lnTo>
                    <a:pt x="107" y="268"/>
                  </a:lnTo>
                  <a:lnTo>
                    <a:pt x="112" y="261"/>
                  </a:lnTo>
                  <a:lnTo>
                    <a:pt x="113" y="254"/>
                  </a:lnTo>
                  <a:lnTo>
                    <a:pt x="113" y="49"/>
                  </a:lnTo>
                  <a:lnTo>
                    <a:pt x="112" y="41"/>
                  </a:lnTo>
                  <a:lnTo>
                    <a:pt x="107" y="36"/>
                  </a:lnTo>
                  <a:lnTo>
                    <a:pt x="101" y="31"/>
                  </a:lnTo>
                  <a:lnTo>
                    <a:pt x="93" y="29"/>
                  </a:lnTo>
                  <a:lnTo>
                    <a:pt x="84" y="26"/>
                  </a:lnTo>
                  <a:lnTo>
                    <a:pt x="74" y="25"/>
                  </a:lnTo>
                  <a:lnTo>
                    <a:pt x="64" y="23"/>
                  </a:lnTo>
                  <a:lnTo>
                    <a:pt x="55" y="22"/>
                  </a:lnTo>
                  <a:lnTo>
                    <a:pt x="45" y="21"/>
                  </a:lnTo>
                  <a:lnTo>
                    <a:pt x="38" y="18"/>
                  </a:lnTo>
                  <a:lnTo>
                    <a:pt x="29" y="17"/>
                  </a:lnTo>
                  <a:lnTo>
                    <a:pt x="23" y="14"/>
                  </a:lnTo>
                  <a:lnTo>
                    <a:pt x="17" y="12"/>
                  </a:lnTo>
                  <a:lnTo>
                    <a:pt x="11" y="9"/>
                  </a:lnTo>
                  <a:lnTo>
                    <a:pt x="5" y="5"/>
                  </a:lnTo>
                  <a:lnTo>
                    <a:pt x="0" y="0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4" name="Freeform 79"/>
            <p:cNvSpPr>
              <a:spLocks/>
            </p:cNvSpPr>
            <p:nvPr/>
          </p:nvSpPr>
          <p:spPr bwMode="auto">
            <a:xfrm>
              <a:off x="4547" y="2556"/>
              <a:ext cx="57" cy="29"/>
            </a:xfrm>
            <a:custGeom>
              <a:avLst/>
              <a:gdLst>
                <a:gd name="T0" fmla="*/ 57 w 57"/>
                <a:gd name="T1" fmla="*/ 0 h 29"/>
                <a:gd name="T2" fmla="*/ 57 w 57"/>
                <a:gd name="T3" fmla="*/ 0 h 29"/>
                <a:gd name="T4" fmla="*/ 47 w 57"/>
                <a:gd name="T5" fmla="*/ 2 h 29"/>
                <a:gd name="T6" fmla="*/ 40 w 57"/>
                <a:gd name="T7" fmla="*/ 4 h 29"/>
                <a:gd name="T8" fmla="*/ 31 w 57"/>
                <a:gd name="T9" fmla="*/ 5 h 29"/>
                <a:gd name="T10" fmla="*/ 24 w 57"/>
                <a:gd name="T11" fmla="*/ 8 h 29"/>
                <a:gd name="T12" fmla="*/ 18 w 57"/>
                <a:gd name="T13" fmla="*/ 11 h 29"/>
                <a:gd name="T14" fmla="*/ 12 w 57"/>
                <a:gd name="T15" fmla="*/ 13 h 29"/>
                <a:gd name="T16" fmla="*/ 5 w 57"/>
                <a:gd name="T17" fmla="*/ 17 h 29"/>
                <a:gd name="T18" fmla="*/ 0 w 57"/>
                <a:gd name="T19" fmla="*/ 24 h 29"/>
                <a:gd name="T20" fmla="*/ 5 w 57"/>
                <a:gd name="T21" fmla="*/ 29 h 29"/>
                <a:gd name="T22" fmla="*/ 9 w 57"/>
                <a:gd name="T23" fmla="*/ 25 h 29"/>
                <a:gd name="T24" fmla="*/ 14 w 57"/>
                <a:gd name="T25" fmla="*/ 21 h 29"/>
                <a:gd name="T26" fmla="*/ 20 w 57"/>
                <a:gd name="T27" fmla="*/ 18 h 29"/>
                <a:gd name="T28" fmla="*/ 26 w 57"/>
                <a:gd name="T29" fmla="*/ 16 h 29"/>
                <a:gd name="T30" fmla="*/ 31 w 57"/>
                <a:gd name="T31" fmla="*/ 13 h 29"/>
                <a:gd name="T32" fmla="*/ 40 w 57"/>
                <a:gd name="T33" fmla="*/ 12 h 29"/>
                <a:gd name="T34" fmla="*/ 47 w 57"/>
                <a:gd name="T35" fmla="*/ 9 h 29"/>
                <a:gd name="T36" fmla="*/ 57 w 57"/>
                <a:gd name="T37" fmla="*/ 8 h 29"/>
                <a:gd name="T38" fmla="*/ 57 w 57"/>
                <a:gd name="T39" fmla="*/ 8 h 29"/>
                <a:gd name="T40" fmla="*/ 57 w 57"/>
                <a:gd name="T41" fmla="*/ 0 h 2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7"/>
                <a:gd name="T64" fmla="*/ 0 h 29"/>
                <a:gd name="T65" fmla="*/ 57 w 57"/>
                <a:gd name="T66" fmla="*/ 29 h 2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7" h="29">
                  <a:moveTo>
                    <a:pt x="57" y="0"/>
                  </a:moveTo>
                  <a:lnTo>
                    <a:pt x="57" y="0"/>
                  </a:lnTo>
                  <a:lnTo>
                    <a:pt x="47" y="2"/>
                  </a:lnTo>
                  <a:lnTo>
                    <a:pt x="40" y="4"/>
                  </a:lnTo>
                  <a:lnTo>
                    <a:pt x="31" y="5"/>
                  </a:lnTo>
                  <a:lnTo>
                    <a:pt x="24" y="8"/>
                  </a:lnTo>
                  <a:lnTo>
                    <a:pt x="18" y="11"/>
                  </a:lnTo>
                  <a:lnTo>
                    <a:pt x="12" y="13"/>
                  </a:lnTo>
                  <a:lnTo>
                    <a:pt x="5" y="17"/>
                  </a:lnTo>
                  <a:lnTo>
                    <a:pt x="0" y="24"/>
                  </a:lnTo>
                  <a:lnTo>
                    <a:pt x="5" y="29"/>
                  </a:lnTo>
                  <a:lnTo>
                    <a:pt x="9" y="25"/>
                  </a:lnTo>
                  <a:lnTo>
                    <a:pt x="14" y="21"/>
                  </a:lnTo>
                  <a:lnTo>
                    <a:pt x="20" y="18"/>
                  </a:lnTo>
                  <a:lnTo>
                    <a:pt x="26" y="16"/>
                  </a:lnTo>
                  <a:lnTo>
                    <a:pt x="31" y="13"/>
                  </a:lnTo>
                  <a:lnTo>
                    <a:pt x="40" y="12"/>
                  </a:lnTo>
                  <a:lnTo>
                    <a:pt x="47" y="9"/>
                  </a:lnTo>
                  <a:lnTo>
                    <a:pt x="57" y="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5" name="Freeform 80"/>
            <p:cNvSpPr>
              <a:spLocks/>
            </p:cNvSpPr>
            <p:nvPr/>
          </p:nvSpPr>
          <p:spPr bwMode="auto">
            <a:xfrm>
              <a:off x="4604" y="2532"/>
              <a:ext cx="63" cy="32"/>
            </a:xfrm>
            <a:custGeom>
              <a:avLst/>
              <a:gdLst>
                <a:gd name="T0" fmla="*/ 53 w 63"/>
                <a:gd name="T1" fmla="*/ 0 h 32"/>
                <a:gd name="T2" fmla="*/ 53 w 63"/>
                <a:gd name="T3" fmla="*/ 0 h 32"/>
                <a:gd name="T4" fmla="*/ 53 w 63"/>
                <a:gd name="T5" fmla="*/ 6 h 32"/>
                <a:gd name="T6" fmla="*/ 49 w 63"/>
                <a:gd name="T7" fmla="*/ 11 h 32"/>
                <a:gd name="T8" fmla="*/ 44 w 63"/>
                <a:gd name="T9" fmla="*/ 15 h 32"/>
                <a:gd name="T10" fmla="*/ 37 w 63"/>
                <a:gd name="T11" fmla="*/ 18 h 32"/>
                <a:gd name="T12" fmla="*/ 29 w 63"/>
                <a:gd name="T13" fmla="*/ 20 h 32"/>
                <a:gd name="T14" fmla="*/ 19 w 63"/>
                <a:gd name="T15" fmla="*/ 22 h 32"/>
                <a:gd name="T16" fmla="*/ 9 w 63"/>
                <a:gd name="T17" fmla="*/ 23 h 32"/>
                <a:gd name="T18" fmla="*/ 0 w 63"/>
                <a:gd name="T19" fmla="*/ 24 h 32"/>
                <a:gd name="T20" fmla="*/ 0 w 63"/>
                <a:gd name="T21" fmla="*/ 32 h 32"/>
                <a:gd name="T22" fmla="*/ 9 w 63"/>
                <a:gd name="T23" fmla="*/ 31 h 32"/>
                <a:gd name="T24" fmla="*/ 19 w 63"/>
                <a:gd name="T25" fmla="*/ 29 h 32"/>
                <a:gd name="T26" fmla="*/ 29 w 63"/>
                <a:gd name="T27" fmla="*/ 28 h 32"/>
                <a:gd name="T28" fmla="*/ 40 w 63"/>
                <a:gd name="T29" fmla="*/ 26 h 32"/>
                <a:gd name="T30" fmla="*/ 47 w 63"/>
                <a:gd name="T31" fmla="*/ 23 h 32"/>
                <a:gd name="T32" fmla="*/ 54 w 63"/>
                <a:gd name="T33" fmla="*/ 16 h 32"/>
                <a:gd name="T34" fmla="*/ 60 w 63"/>
                <a:gd name="T35" fmla="*/ 9 h 32"/>
                <a:gd name="T36" fmla="*/ 63 w 63"/>
                <a:gd name="T37" fmla="*/ 0 h 32"/>
                <a:gd name="T38" fmla="*/ 63 w 63"/>
                <a:gd name="T39" fmla="*/ 0 h 32"/>
                <a:gd name="T40" fmla="*/ 53 w 63"/>
                <a:gd name="T41" fmla="*/ 0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2"/>
                <a:gd name="T65" fmla="*/ 63 w 63"/>
                <a:gd name="T66" fmla="*/ 32 h 3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2">
                  <a:moveTo>
                    <a:pt x="53" y="0"/>
                  </a:moveTo>
                  <a:lnTo>
                    <a:pt x="53" y="0"/>
                  </a:lnTo>
                  <a:lnTo>
                    <a:pt x="53" y="6"/>
                  </a:lnTo>
                  <a:lnTo>
                    <a:pt x="49" y="11"/>
                  </a:lnTo>
                  <a:lnTo>
                    <a:pt x="44" y="15"/>
                  </a:lnTo>
                  <a:lnTo>
                    <a:pt x="37" y="18"/>
                  </a:lnTo>
                  <a:lnTo>
                    <a:pt x="29" y="20"/>
                  </a:lnTo>
                  <a:lnTo>
                    <a:pt x="19" y="22"/>
                  </a:lnTo>
                  <a:lnTo>
                    <a:pt x="9" y="23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9" y="31"/>
                  </a:lnTo>
                  <a:lnTo>
                    <a:pt x="19" y="29"/>
                  </a:lnTo>
                  <a:lnTo>
                    <a:pt x="29" y="28"/>
                  </a:lnTo>
                  <a:lnTo>
                    <a:pt x="40" y="26"/>
                  </a:lnTo>
                  <a:lnTo>
                    <a:pt x="47" y="23"/>
                  </a:lnTo>
                  <a:lnTo>
                    <a:pt x="54" y="16"/>
                  </a:lnTo>
                  <a:lnTo>
                    <a:pt x="60" y="9"/>
                  </a:lnTo>
                  <a:lnTo>
                    <a:pt x="6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6" name="Freeform 81"/>
            <p:cNvSpPr>
              <a:spLocks/>
            </p:cNvSpPr>
            <p:nvPr/>
          </p:nvSpPr>
          <p:spPr bwMode="auto">
            <a:xfrm>
              <a:off x="4657" y="2327"/>
              <a:ext cx="10" cy="205"/>
            </a:xfrm>
            <a:custGeom>
              <a:avLst/>
              <a:gdLst>
                <a:gd name="T0" fmla="*/ 0 w 10"/>
                <a:gd name="T1" fmla="*/ 0 h 205"/>
                <a:gd name="T2" fmla="*/ 0 w 10"/>
                <a:gd name="T3" fmla="*/ 0 h 205"/>
                <a:gd name="T4" fmla="*/ 0 w 10"/>
                <a:gd name="T5" fmla="*/ 205 h 205"/>
                <a:gd name="T6" fmla="*/ 10 w 10"/>
                <a:gd name="T7" fmla="*/ 205 h 205"/>
                <a:gd name="T8" fmla="*/ 10 w 10"/>
                <a:gd name="T9" fmla="*/ 0 h 205"/>
                <a:gd name="T10" fmla="*/ 10 w 10"/>
                <a:gd name="T11" fmla="*/ 0 h 205"/>
                <a:gd name="T12" fmla="*/ 0 w 10"/>
                <a:gd name="T13" fmla="*/ 0 h 20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205"/>
                <a:gd name="T23" fmla="*/ 10 w 10"/>
                <a:gd name="T24" fmla="*/ 205 h 20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205">
                  <a:moveTo>
                    <a:pt x="0" y="0"/>
                  </a:moveTo>
                  <a:lnTo>
                    <a:pt x="0" y="0"/>
                  </a:lnTo>
                  <a:lnTo>
                    <a:pt x="0" y="205"/>
                  </a:lnTo>
                  <a:lnTo>
                    <a:pt x="10" y="205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7" name="Freeform 82"/>
            <p:cNvSpPr>
              <a:spLocks/>
            </p:cNvSpPr>
            <p:nvPr/>
          </p:nvSpPr>
          <p:spPr bwMode="auto">
            <a:xfrm>
              <a:off x="4604" y="2296"/>
              <a:ext cx="63" cy="31"/>
            </a:xfrm>
            <a:custGeom>
              <a:avLst/>
              <a:gdLst>
                <a:gd name="T0" fmla="*/ 0 w 63"/>
                <a:gd name="T1" fmla="*/ 8 h 31"/>
                <a:gd name="T2" fmla="*/ 0 w 63"/>
                <a:gd name="T3" fmla="*/ 8 h 31"/>
                <a:gd name="T4" fmla="*/ 9 w 63"/>
                <a:gd name="T5" fmla="*/ 9 h 31"/>
                <a:gd name="T6" fmla="*/ 19 w 63"/>
                <a:gd name="T7" fmla="*/ 11 h 31"/>
                <a:gd name="T8" fmla="*/ 29 w 63"/>
                <a:gd name="T9" fmla="*/ 12 h 31"/>
                <a:gd name="T10" fmla="*/ 37 w 63"/>
                <a:gd name="T11" fmla="*/ 14 h 31"/>
                <a:gd name="T12" fmla="*/ 44 w 63"/>
                <a:gd name="T13" fmla="*/ 17 h 31"/>
                <a:gd name="T14" fmla="*/ 49 w 63"/>
                <a:gd name="T15" fmla="*/ 21 h 31"/>
                <a:gd name="T16" fmla="*/ 53 w 63"/>
                <a:gd name="T17" fmla="*/ 25 h 31"/>
                <a:gd name="T18" fmla="*/ 53 w 63"/>
                <a:gd name="T19" fmla="*/ 31 h 31"/>
                <a:gd name="T20" fmla="*/ 63 w 63"/>
                <a:gd name="T21" fmla="*/ 31 h 31"/>
                <a:gd name="T22" fmla="*/ 60 w 63"/>
                <a:gd name="T23" fmla="*/ 22 h 31"/>
                <a:gd name="T24" fmla="*/ 54 w 63"/>
                <a:gd name="T25" fmla="*/ 16 h 31"/>
                <a:gd name="T26" fmla="*/ 47 w 63"/>
                <a:gd name="T27" fmla="*/ 9 h 31"/>
                <a:gd name="T28" fmla="*/ 40 w 63"/>
                <a:gd name="T29" fmla="*/ 7 h 31"/>
                <a:gd name="T30" fmla="*/ 29 w 63"/>
                <a:gd name="T31" fmla="*/ 4 h 31"/>
                <a:gd name="T32" fmla="*/ 19 w 63"/>
                <a:gd name="T33" fmla="*/ 3 h 31"/>
                <a:gd name="T34" fmla="*/ 9 w 63"/>
                <a:gd name="T35" fmla="*/ 1 h 31"/>
                <a:gd name="T36" fmla="*/ 0 w 63"/>
                <a:gd name="T37" fmla="*/ 0 h 31"/>
                <a:gd name="T38" fmla="*/ 0 w 63"/>
                <a:gd name="T39" fmla="*/ 0 h 31"/>
                <a:gd name="T40" fmla="*/ 0 w 63"/>
                <a:gd name="T41" fmla="*/ 8 h 3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1"/>
                <a:gd name="T65" fmla="*/ 63 w 63"/>
                <a:gd name="T66" fmla="*/ 31 h 3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1">
                  <a:moveTo>
                    <a:pt x="0" y="8"/>
                  </a:moveTo>
                  <a:lnTo>
                    <a:pt x="0" y="8"/>
                  </a:lnTo>
                  <a:lnTo>
                    <a:pt x="9" y="9"/>
                  </a:lnTo>
                  <a:lnTo>
                    <a:pt x="19" y="11"/>
                  </a:lnTo>
                  <a:lnTo>
                    <a:pt x="29" y="12"/>
                  </a:lnTo>
                  <a:lnTo>
                    <a:pt x="37" y="14"/>
                  </a:lnTo>
                  <a:lnTo>
                    <a:pt x="44" y="17"/>
                  </a:lnTo>
                  <a:lnTo>
                    <a:pt x="49" y="21"/>
                  </a:lnTo>
                  <a:lnTo>
                    <a:pt x="53" y="25"/>
                  </a:lnTo>
                  <a:lnTo>
                    <a:pt x="53" y="31"/>
                  </a:lnTo>
                  <a:lnTo>
                    <a:pt x="63" y="31"/>
                  </a:lnTo>
                  <a:lnTo>
                    <a:pt x="60" y="22"/>
                  </a:lnTo>
                  <a:lnTo>
                    <a:pt x="54" y="16"/>
                  </a:lnTo>
                  <a:lnTo>
                    <a:pt x="47" y="9"/>
                  </a:lnTo>
                  <a:lnTo>
                    <a:pt x="40" y="7"/>
                  </a:lnTo>
                  <a:lnTo>
                    <a:pt x="29" y="4"/>
                  </a:lnTo>
                  <a:lnTo>
                    <a:pt x="19" y="3"/>
                  </a:lnTo>
                  <a:lnTo>
                    <a:pt x="9" y="1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8" name="Freeform 83"/>
            <p:cNvSpPr>
              <a:spLocks/>
            </p:cNvSpPr>
            <p:nvPr/>
          </p:nvSpPr>
          <p:spPr bwMode="auto">
            <a:xfrm>
              <a:off x="4544" y="2266"/>
              <a:ext cx="60" cy="38"/>
            </a:xfrm>
            <a:custGeom>
              <a:avLst/>
              <a:gdLst>
                <a:gd name="T0" fmla="*/ 10 w 60"/>
                <a:gd name="T1" fmla="*/ 12 h 38"/>
                <a:gd name="T2" fmla="*/ 3 w 60"/>
                <a:gd name="T3" fmla="*/ 15 h 38"/>
                <a:gd name="T4" fmla="*/ 8 w 60"/>
                <a:gd name="T5" fmla="*/ 21 h 38"/>
                <a:gd name="T6" fmla="*/ 15 w 60"/>
                <a:gd name="T7" fmla="*/ 25 h 38"/>
                <a:gd name="T8" fmla="*/ 21 w 60"/>
                <a:gd name="T9" fmla="*/ 28 h 38"/>
                <a:gd name="T10" fmla="*/ 27 w 60"/>
                <a:gd name="T11" fmla="*/ 30 h 38"/>
                <a:gd name="T12" fmla="*/ 34 w 60"/>
                <a:gd name="T13" fmla="*/ 33 h 38"/>
                <a:gd name="T14" fmla="*/ 43 w 60"/>
                <a:gd name="T15" fmla="*/ 34 h 38"/>
                <a:gd name="T16" fmla="*/ 50 w 60"/>
                <a:gd name="T17" fmla="*/ 37 h 38"/>
                <a:gd name="T18" fmla="*/ 60 w 60"/>
                <a:gd name="T19" fmla="*/ 38 h 38"/>
                <a:gd name="T20" fmla="*/ 60 w 60"/>
                <a:gd name="T21" fmla="*/ 30 h 38"/>
                <a:gd name="T22" fmla="*/ 50 w 60"/>
                <a:gd name="T23" fmla="*/ 29 h 38"/>
                <a:gd name="T24" fmla="*/ 43 w 60"/>
                <a:gd name="T25" fmla="*/ 26 h 38"/>
                <a:gd name="T26" fmla="*/ 34 w 60"/>
                <a:gd name="T27" fmla="*/ 25 h 38"/>
                <a:gd name="T28" fmla="*/ 29 w 60"/>
                <a:gd name="T29" fmla="*/ 22 h 38"/>
                <a:gd name="T30" fmla="*/ 23 w 60"/>
                <a:gd name="T31" fmla="*/ 20 h 38"/>
                <a:gd name="T32" fmla="*/ 17 w 60"/>
                <a:gd name="T33" fmla="*/ 17 h 38"/>
                <a:gd name="T34" fmla="*/ 12 w 60"/>
                <a:gd name="T35" fmla="*/ 13 h 38"/>
                <a:gd name="T36" fmla="*/ 8 w 60"/>
                <a:gd name="T37" fmla="*/ 9 h 38"/>
                <a:gd name="T38" fmla="*/ 0 w 60"/>
                <a:gd name="T39" fmla="*/ 12 h 38"/>
                <a:gd name="T40" fmla="*/ 8 w 60"/>
                <a:gd name="T41" fmla="*/ 9 h 38"/>
                <a:gd name="T42" fmla="*/ 0 w 60"/>
                <a:gd name="T43" fmla="*/ 0 h 38"/>
                <a:gd name="T44" fmla="*/ 0 w 60"/>
                <a:gd name="T45" fmla="*/ 12 h 38"/>
                <a:gd name="T46" fmla="*/ 10 w 60"/>
                <a:gd name="T47" fmla="*/ 12 h 3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0"/>
                <a:gd name="T73" fmla="*/ 0 h 38"/>
                <a:gd name="T74" fmla="*/ 60 w 60"/>
                <a:gd name="T75" fmla="*/ 38 h 3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0" h="38">
                  <a:moveTo>
                    <a:pt x="10" y="12"/>
                  </a:moveTo>
                  <a:lnTo>
                    <a:pt x="3" y="15"/>
                  </a:lnTo>
                  <a:lnTo>
                    <a:pt x="8" y="21"/>
                  </a:lnTo>
                  <a:lnTo>
                    <a:pt x="15" y="25"/>
                  </a:lnTo>
                  <a:lnTo>
                    <a:pt x="21" y="28"/>
                  </a:lnTo>
                  <a:lnTo>
                    <a:pt x="27" y="30"/>
                  </a:lnTo>
                  <a:lnTo>
                    <a:pt x="34" y="33"/>
                  </a:lnTo>
                  <a:lnTo>
                    <a:pt x="43" y="34"/>
                  </a:lnTo>
                  <a:lnTo>
                    <a:pt x="50" y="37"/>
                  </a:lnTo>
                  <a:lnTo>
                    <a:pt x="60" y="38"/>
                  </a:lnTo>
                  <a:lnTo>
                    <a:pt x="60" y="30"/>
                  </a:lnTo>
                  <a:lnTo>
                    <a:pt x="50" y="29"/>
                  </a:lnTo>
                  <a:lnTo>
                    <a:pt x="43" y="26"/>
                  </a:lnTo>
                  <a:lnTo>
                    <a:pt x="34" y="25"/>
                  </a:lnTo>
                  <a:lnTo>
                    <a:pt x="29" y="22"/>
                  </a:lnTo>
                  <a:lnTo>
                    <a:pt x="23" y="20"/>
                  </a:lnTo>
                  <a:lnTo>
                    <a:pt x="17" y="17"/>
                  </a:lnTo>
                  <a:lnTo>
                    <a:pt x="12" y="13"/>
                  </a:lnTo>
                  <a:lnTo>
                    <a:pt x="8" y="9"/>
                  </a:lnTo>
                  <a:lnTo>
                    <a:pt x="0" y="12"/>
                  </a:lnTo>
                  <a:lnTo>
                    <a:pt x="8" y="9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9" name="Freeform 84"/>
            <p:cNvSpPr>
              <a:spLocks/>
            </p:cNvSpPr>
            <p:nvPr/>
          </p:nvSpPr>
          <p:spPr bwMode="auto">
            <a:xfrm>
              <a:off x="4544" y="2278"/>
              <a:ext cx="10" cy="316"/>
            </a:xfrm>
            <a:custGeom>
              <a:avLst/>
              <a:gdLst>
                <a:gd name="T0" fmla="*/ 3 w 10"/>
                <a:gd name="T1" fmla="*/ 302 h 316"/>
                <a:gd name="T2" fmla="*/ 10 w 10"/>
                <a:gd name="T3" fmla="*/ 304 h 316"/>
                <a:gd name="T4" fmla="*/ 10 w 10"/>
                <a:gd name="T5" fmla="*/ 0 h 316"/>
                <a:gd name="T6" fmla="*/ 0 w 10"/>
                <a:gd name="T7" fmla="*/ 0 h 316"/>
                <a:gd name="T8" fmla="*/ 0 w 10"/>
                <a:gd name="T9" fmla="*/ 304 h 316"/>
                <a:gd name="T10" fmla="*/ 8 w 10"/>
                <a:gd name="T11" fmla="*/ 307 h 316"/>
                <a:gd name="T12" fmla="*/ 0 w 10"/>
                <a:gd name="T13" fmla="*/ 304 h 316"/>
                <a:gd name="T14" fmla="*/ 0 w 10"/>
                <a:gd name="T15" fmla="*/ 316 h 316"/>
                <a:gd name="T16" fmla="*/ 8 w 10"/>
                <a:gd name="T17" fmla="*/ 307 h 316"/>
                <a:gd name="T18" fmla="*/ 3 w 10"/>
                <a:gd name="T19" fmla="*/ 302 h 3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316"/>
                <a:gd name="T32" fmla="*/ 10 w 10"/>
                <a:gd name="T33" fmla="*/ 316 h 31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316">
                  <a:moveTo>
                    <a:pt x="3" y="302"/>
                  </a:moveTo>
                  <a:lnTo>
                    <a:pt x="10" y="304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304"/>
                  </a:lnTo>
                  <a:lnTo>
                    <a:pt x="8" y="307"/>
                  </a:lnTo>
                  <a:lnTo>
                    <a:pt x="0" y="304"/>
                  </a:lnTo>
                  <a:lnTo>
                    <a:pt x="0" y="316"/>
                  </a:lnTo>
                  <a:lnTo>
                    <a:pt x="8" y="307"/>
                  </a:lnTo>
                  <a:lnTo>
                    <a:pt x="3" y="30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0" name="Freeform 85"/>
            <p:cNvSpPr>
              <a:spLocks/>
            </p:cNvSpPr>
            <p:nvPr/>
          </p:nvSpPr>
          <p:spPr bwMode="auto">
            <a:xfrm>
              <a:off x="382" y="1810"/>
              <a:ext cx="113" cy="306"/>
            </a:xfrm>
            <a:custGeom>
              <a:avLst/>
              <a:gdLst>
                <a:gd name="T0" fmla="*/ 113 w 113"/>
                <a:gd name="T1" fmla="*/ 306 h 306"/>
                <a:gd name="T2" fmla="*/ 107 w 113"/>
                <a:gd name="T3" fmla="*/ 301 h 306"/>
                <a:gd name="T4" fmla="*/ 102 w 113"/>
                <a:gd name="T5" fmla="*/ 297 h 306"/>
                <a:gd name="T6" fmla="*/ 96 w 113"/>
                <a:gd name="T7" fmla="*/ 293 h 306"/>
                <a:gd name="T8" fmla="*/ 90 w 113"/>
                <a:gd name="T9" fmla="*/ 291 h 306"/>
                <a:gd name="T10" fmla="*/ 82 w 113"/>
                <a:gd name="T11" fmla="*/ 289 h 306"/>
                <a:gd name="T12" fmla="*/ 75 w 113"/>
                <a:gd name="T13" fmla="*/ 288 h 306"/>
                <a:gd name="T14" fmla="*/ 67 w 113"/>
                <a:gd name="T15" fmla="*/ 286 h 306"/>
                <a:gd name="T16" fmla="*/ 58 w 113"/>
                <a:gd name="T17" fmla="*/ 284 h 306"/>
                <a:gd name="T18" fmla="*/ 48 w 113"/>
                <a:gd name="T19" fmla="*/ 283 h 306"/>
                <a:gd name="T20" fmla="*/ 39 w 113"/>
                <a:gd name="T21" fmla="*/ 280 h 306"/>
                <a:gd name="T22" fmla="*/ 29 w 113"/>
                <a:gd name="T23" fmla="*/ 279 h 306"/>
                <a:gd name="T24" fmla="*/ 21 w 113"/>
                <a:gd name="T25" fmla="*/ 277 h 306"/>
                <a:gd name="T26" fmla="*/ 12 w 113"/>
                <a:gd name="T27" fmla="*/ 274 h 306"/>
                <a:gd name="T28" fmla="*/ 6 w 113"/>
                <a:gd name="T29" fmla="*/ 269 h 306"/>
                <a:gd name="T30" fmla="*/ 1 w 113"/>
                <a:gd name="T31" fmla="*/ 264 h 306"/>
                <a:gd name="T32" fmla="*/ 0 w 113"/>
                <a:gd name="T33" fmla="*/ 256 h 306"/>
                <a:gd name="T34" fmla="*/ 0 w 113"/>
                <a:gd name="T35" fmla="*/ 50 h 306"/>
                <a:gd name="T36" fmla="*/ 1 w 113"/>
                <a:gd name="T37" fmla="*/ 42 h 306"/>
                <a:gd name="T38" fmla="*/ 6 w 113"/>
                <a:gd name="T39" fmla="*/ 37 h 306"/>
                <a:gd name="T40" fmla="*/ 12 w 113"/>
                <a:gd name="T41" fmla="*/ 32 h 306"/>
                <a:gd name="T42" fmla="*/ 21 w 113"/>
                <a:gd name="T43" fmla="*/ 29 h 306"/>
                <a:gd name="T44" fmla="*/ 29 w 113"/>
                <a:gd name="T45" fmla="*/ 27 h 306"/>
                <a:gd name="T46" fmla="*/ 39 w 113"/>
                <a:gd name="T47" fmla="*/ 26 h 306"/>
                <a:gd name="T48" fmla="*/ 48 w 113"/>
                <a:gd name="T49" fmla="*/ 23 h 306"/>
                <a:gd name="T50" fmla="*/ 58 w 113"/>
                <a:gd name="T51" fmla="*/ 22 h 306"/>
                <a:gd name="T52" fmla="*/ 67 w 113"/>
                <a:gd name="T53" fmla="*/ 20 h 306"/>
                <a:gd name="T54" fmla="*/ 75 w 113"/>
                <a:gd name="T55" fmla="*/ 18 h 306"/>
                <a:gd name="T56" fmla="*/ 82 w 113"/>
                <a:gd name="T57" fmla="*/ 16 h 306"/>
                <a:gd name="T58" fmla="*/ 90 w 113"/>
                <a:gd name="T59" fmla="*/ 14 h 306"/>
                <a:gd name="T60" fmla="*/ 96 w 113"/>
                <a:gd name="T61" fmla="*/ 11 h 306"/>
                <a:gd name="T62" fmla="*/ 102 w 113"/>
                <a:gd name="T63" fmla="*/ 9 h 306"/>
                <a:gd name="T64" fmla="*/ 107 w 113"/>
                <a:gd name="T65" fmla="*/ 5 h 306"/>
                <a:gd name="T66" fmla="*/ 113 w 113"/>
                <a:gd name="T67" fmla="*/ 0 h 306"/>
                <a:gd name="T68" fmla="*/ 113 w 113"/>
                <a:gd name="T69" fmla="*/ 306 h 30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3"/>
                <a:gd name="T106" fmla="*/ 0 h 306"/>
                <a:gd name="T107" fmla="*/ 113 w 113"/>
                <a:gd name="T108" fmla="*/ 306 h 30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3" h="306">
                  <a:moveTo>
                    <a:pt x="113" y="306"/>
                  </a:moveTo>
                  <a:lnTo>
                    <a:pt x="107" y="301"/>
                  </a:lnTo>
                  <a:lnTo>
                    <a:pt x="102" y="297"/>
                  </a:lnTo>
                  <a:lnTo>
                    <a:pt x="96" y="293"/>
                  </a:lnTo>
                  <a:lnTo>
                    <a:pt x="90" y="291"/>
                  </a:lnTo>
                  <a:lnTo>
                    <a:pt x="82" y="289"/>
                  </a:lnTo>
                  <a:lnTo>
                    <a:pt x="75" y="288"/>
                  </a:lnTo>
                  <a:lnTo>
                    <a:pt x="67" y="286"/>
                  </a:lnTo>
                  <a:lnTo>
                    <a:pt x="58" y="284"/>
                  </a:lnTo>
                  <a:lnTo>
                    <a:pt x="48" y="283"/>
                  </a:lnTo>
                  <a:lnTo>
                    <a:pt x="39" y="280"/>
                  </a:lnTo>
                  <a:lnTo>
                    <a:pt x="29" y="279"/>
                  </a:lnTo>
                  <a:lnTo>
                    <a:pt x="21" y="277"/>
                  </a:lnTo>
                  <a:lnTo>
                    <a:pt x="12" y="274"/>
                  </a:lnTo>
                  <a:lnTo>
                    <a:pt x="6" y="269"/>
                  </a:lnTo>
                  <a:lnTo>
                    <a:pt x="1" y="264"/>
                  </a:lnTo>
                  <a:lnTo>
                    <a:pt x="0" y="256"/>
                  </a:lnTo>
                  <a:lnTo>
                    <a:pt x="0" y="50"/>
                  </a:lnTo>
                  <a:lnTo>
                    <a:pt x="1" y="42"/>
                  </a:lnTo>
                  <a:lnTo>
                    <a:pt x="6" y="37"/>
                  </a:lnTo>
                  <a:lnTo>
                    <a:pt x="12" y="32"/>
                  </a:lnTo>
                  <a:lnTo>
                    <a:pt x="21" y="29"/>
                  </a:lnTo>
                  <a:lnTo>
                    <a:pt x="29" y="27"/>
                  </a:lnTo>
                  <a:lnTo>
                    <a:pt x="39" y="26"/>
                  </a:lnTo>
                  <a:lnTo>
                    <a:pt x="48" y="23"/>
                  </a:lnTo>
                  <a:lnTo>
                    <a:pt x="58" y="22"/>
                  </a:lnTo>
                  <a:lnTo>
                    <a:pt x="67" y="20"/>
                  </a:lnTo>
                  <a:lnTo>
                    <a:pt x="75" y="18"/>
                  </a:lnTo>
                  <a:lnTo>
                    <a:pt x="82" y="16"/>
                  </a:lnTo>
                  <a:lnTo>
                    <a:pt x="90" y="14"/>
                  </a:lnTo>
                  <a:lnTo>
                    <a:pt x="96" y="11"/>
                  </a:lnTo>
                  <a:lnTo>
                    <a:pt x="102" y="9"/>
                  </a:lnTo>
                  <a:lnTo>
                    <a:pt x="107" y="5"/>
                  </a:lnTo>
                  <a:lnTo>
                    <a:pt x="113" y="0"/>
                  </a:lnTo>
                  <a:lnTo>
                    <a:pt x="113" y="306"/>
                  </a:lnTo>
                  <a:close/>
                </a:path>
              </a:pathLst>
            </a:custGeom>
            <a:solidFill>
              <a:srgbClr val="66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1" name="Freeform 86"/>
            <p:cNvSpPr>
              <a:spLocks/>
            </p:cNvSpPr>
            <p:nvPr/>
          </p:nvSpPr>
          <p:spPr bwMode="auto">
            <a:xfrm>
              <a:off x="440" y="2090"/>
              <a:ext cx="57" cy="29"/>
            </a:xfrm>
            <a:custGeom>
              <a:avLst/>
              <a:gdLst>
                <a:gd name="T0" fmla="*/ 0 w 57"/>
                <a:gd name="T1" fmla="*/ 8 h 29"/>
                <a:gd name="T2" fmla="*/ 0 w 57"/>
                <a:gd name="T3" fmla="*/ 8 h 29"/>
                <a:gd name="T4" fmla="*/ 9 w 57"/>
                <a:gd name="T5" fmla="*/ 9 h 29"/>
                <a:gd name="T6" fmla="*/ 17 w 57"/>
                <a:gd name="T7" fmla="*/ 12 h 29"/>
                <a:gd name="T8" fmla="*/ 24 w 57"/>
                <a:gd name="T9" fmla="*/ 13 h 29"/>
                <a:gd name="T10" fmla="*/ 30 w 57"/>
                <a:gd name="T11" fmla="*/ 15 h 29"/>
                <a:gd name="T12" fmla="*/ 37 w 57"/>
                <a:gd name="T13" fmla="*/ 17 h 29"/>
                <a:gd name="T14" fmla="*/ 41 w 57"/>
                <a:gd name="T15" fmla="*/ 21 h 29"/>
                <a:gd name="T16" fmla="*/ 46 w 57"/>
                <a:gd name="T17" fmla="*/ 25 h 29"/>
                <a:gd name="T18" fmla="*/ 52 w 57"/>
                <a:gd name="T19" fmla="*/ 29 h 29"/>
                <a:gd name="T20" fmla="*/ 57 w 57"/>
                <a:gd name="T21" fmla="*/ 24 h 29"/>
                <a:gd name="T22" fmla="*/ 51 w 57"/>
                <a:gd name="T23" fmla="*/ 17 h 29"/>
                <a:gd name="T24" fmla="*/ 46 w 57"/>
                <a:gd name="T25" fmla="*/ 13 h 29"/>
                <a:gd name="T26" fmla="*/ 39 w 57"/>
                <a:gd name="T27" fmla="*/ 9 h 29"/>
                <a:gd name="T28" fmla="*/ 33 w 57"/>
                <a:gd name="T29" fmla="*/ 7 h 29"/>
                <a:gd name="T30" fmla="*/ 24 w 57"/>
                <a:gd name="T31" fmla="*/ 6 h 29"/>
                <a:gd name="T32" fmla="*/ 17 w 57"/>
                <a:gd name="T33" fmla="*/ 4 h 29"/>
                <a:gd name="T34" fmla="*/ 9 w 57"/>
                <a:gd name="T35" fmla="*/ 2 h 29"/>
                <a:gd name="T36" fmla="*/ 0 w 57"/>
                <a:gd name="T37" fmla="*/ 0 h 29"/>
                <a:gd name="T38" fmla="*/ 0 w 57"/>
                <a:gd name="T39" fmla="*/ 0 h 29"/>
                <a:gd name="T40" fmla="*/ 0 w 57"/>
                <a:gd name="T41" fmla="*/ 8 h 2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7"/>
                <a:gd name="T64" fmla="*/ 0 h 29"/>
                <a:gd name="T65" fmla="*/ 57 w 57"/>
                <a:gd name="T66" fmla="*/ 29 h 2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7" h="29">
                  <a:moveTo>
                    <a:pt x="0" y="8"/>
                  </a:moveTo>
                  <a:lnTo>
                    <a:pt x="0" y="8"/>
                  </a:lnTo>
                  <a:lnTo>
                    <a:pt x="9" y="9"/>
                  </a:lnTo>
                  <a:lnTo>
                    <a:pt x="17" y="12"/>
                  </a:lnTo>
                  <a:lnTo>
                    <a:pt x="24" y="13"/>
                  </a:lnTo>
                  <a:lnTo>
                    <a:pt x="30" y="15"/>
                  </a:lnTo>
                  <a:lnTo>
                    <a:pt x="37" y="17"/>
                  </a:lnTo>
                  <a:lnTo>
                    <a:pt x="41" y="21"/>
                  </a:lnTo>
                  <a:lnTo>
                    <a:pt x="46" y="25"/>
                  </a:lnTo>
                  <a:lnTo>
                    <a:pt x="52" y="29"/>
                  </a:lnTo>
                  <a:lnTo>
                    <a:pt x="57" y="24"/>
                  </a:lnTo>
                  <a:lnTo>
                    <a:pt x="51" y="17"/>
                  </a:lnTo>
                  <a:lnTo>
                    <a:pt x="46" y="13"/>
                  </a:lnTo>
                  <a:lnTo>
                    <a:pt x="39" y="9"/>
                  </a:lnTo>
                  <a:lnTo>
                    <a:pt x="33" y="7"/>
                  </a:lnTo>
                  <a:lnTo>
                    <a:pt x="24" y="6"/>
                  </a:lnTo>
                  <a:lnTo>
                    <a:pt x="17" y="4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2" name="Freeform 87"/>
            <p:cNvSpPr>
              <a:spLocks/>
            </p:cNvSpPr>
            <p:nvPr/>
          </p:nvSpPr>
          <p:spPr bwMode="auto">
            <a:xfrm>
              <a:off x="377" y="2066"/>
              <a:ext cx="63" cy="32"/>
            </a:xfrm>
            <a:custGeom>
              <a:avLst/>
              <a:gdLst>
                <a:gd name="T0" fmla="*/ 0 w 63"/>
                <a:gd name="T1" fmla="*/ 0 h 32"/>
                <a:gd name="T2" fmla="*/ 0 w 63"/>
                <a:gd name="T3" fmla="*/ 0 h 32"/>
                <a:gd name="T4" fmla="*/ 3 w 63"/>
                <a:gd name="T5" fmla="*/ 9 h 32"/>
                <a:gd name="T6" fmla="*/ 9 w 63"/>
                <a:gd name="T7" fmla="*/ 15 h 32"/>
                <a:gd name="T8" fmla="*/ 16 w 63"/>
                <a:gd name="T9" fmla="*/ 22 h 32"/>
                <a:gd name="T10" fmla="*/ 24 w 63"/>
                <a:gd name="T11" fmla="*/ 24 h 32"/>
                <a:gd name="T12" fmla="*/ 34 w 63"/>
                <a:gd name="T13" fmla="*/ 27 h 32"/>
                <a:gd name="T14" fmla="*/ 44 w 63"/>
                <a:gd name="T15" fmla="*/ 28 h 32"/>
                <a:gd name="T16" fmla="*/ 53 w 63"/>
                <a:gd name="T17" fmla="*/ 31 h 32"/>
                <a:gd name="T18" fmla="*/ 63 w 63"/>
                <a:gd name="T19" fmla="*/ 32 h 32"/>
                <a:gd name="T20" fmla="*/ 63 w 63"/>
                <a:gd name="T21" fmla="*/ 24 h 32"/>
                <a:gd name="T22" fmla="*/ 53 w 63"/>
                <a:gd name="T23" fmla="*/ 23 h 32"/>
                <a:gd name="T24" fmla="*/ 44 w 63"/>
                <a:gd name="T25" fmla="*/ 21 h 32"/>
                <a:gd name="T26" fmla="*/ 34 w 63"/>
                <a:gd name="T27" fmla="*/ 19 h 32"/>
                <a:gd name="T28" fmla="*/ 27 w 63"/>
                <a:gd name="T29" fmla="*/ 17 h 32"/>
                <a:gd name="T30" fmla="*/ 18 w 63"/>
                <a:gd name="T31" fmla="*/ 14 h 32"/>
                <a:gd name="T32" fmla="*/ 13 w 63"/>
                <a:gd name="T33" fmla="*/ 10 h 32"/>
                <a:gd name="T34" fmla="*/ 10 w 63"/>
                <a:gd name="T35" fmla="*/ 6 h 32"/>
                <a:gd name="T36" fmla="*/ 10 w 63"/>
                <a:gd name="T37" fmla="*/ 0 h 32"/>
                <a:gd name="T38" fmla="*/ 10 w 63"/>
                <a:gd name="T39" fmla="*/ 0 h 32"/>
                <a:gd name="T40" fmla="*/ 0 w 63"/>
                <a:gd name="T41" fmla="*/ 0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2"/>
                <a:gd name="T65" fmla="*/ 63 w 63"/>
                <a:gd name="T66" fmla="*/ 32 h 3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2">
                  <a:moveTo>
                    <a:pt x="0" y="0"/>
                  </a:moveTo>
                  <a:lnTo>
                    <a:pt x="0" y="0"/>
                  </a:lnTo>
                  <a:lnTo>
                    <a:pt x="3" y="9"/>
                  </a:lnTo>
                  <a:lnTo>
                    <a:pt x="9" y="15"/>
                  </a:lnTo>
                  <a:lnTo>
                    <a:pt x="16" y="22"/>
                  </a:lnTo>
                  <a:lnTo>
                    <a:pt x="24" y="24"/>
                  </a:lnTo>
                  <a:lnTo>
                    <a:pt x="34" y="27"/>
                  </a:lnTo>
                  <a:lnTo>
                    <a:pt x="44" y="28"/>
                  </a:lnTo>
                  <a:lnTo>
                    <a:pt x="53" y="31"/>
                  </a:lnTo>
                  <a:lnTo>
                    <a:pt x="63" y="32"/>
                  </a:lnTo>
                  <a:lnTo>
                    <a:pt x="63" y="24"/>
                  </a:lnTo>
                  <a:lnTo>
                    <a:pt x="53" y="23"/>
                  </a:lnTo>
                  <a:lnTo>
                    <a:pt x="44" y="21"/>
                  </a:lnTo>
                  <a:lnTo>
                    <a:pt x="34" y="19"/>
                  </a:lnTo>
                  <a:lnTo>
                    <a:pt x="27" y="17"/>
                  </a:lnTo>
                  <a:lnTo>
                    <a:pt x="18" y="14"/>
                  </a:lnTo>
                  <a:lnTo>
                    <a:pt x="13" y="10"/>
                  </a:lnTo>
                  <a:lnTo>
                    <a:pt x="10" y="6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3" name="Freeform 88"/>
            <p:cNvSpPr>
              <a:spLocks/>
            </p:cNvSpPr>
            <p:nvPr/>
          </p:nvSpPr>
          <p:spPr bwMode="auto">
            <a:xfrm>
              <a:off x="377" y="1860"/>
              <a:ext cx="10" cy="206"/>
            </a:xfrm>
            <a:custGeom>
              <a:avLst/>
              <a:gdLst>
                <a:gd name="T0" fmla="*/ 0 w 10"/>
                <a:gd name="T1" fmla="*/ 0 h 206"/>
                <a:gd name="T2" fmla="*/ 0 w 10"/>
                <a:gd name="T3" fmla="*/ 0 h 206"/>
                <a:gd name="T4" fmla="*/ 0 w 10"/>
                <a:gd name="T5" fmla="*/ 206 h 206"/>
                <a:gd name="T6" fmla="*/ 10 w 10"/>
                <a:gd name="T7" fmla="*/ 206 h 206"/>
                <a:gd name="T8" fmla="*/ 10 w 10"/>
                <a:gd name="T9" fmla="*/ 0 h 206"/>
                <a:gd name="T10" fmla="*/ 10 w 10"/>
                <a:gd name="T11" fmla="*/ 0 h 206"/>
                <a:gd name="T12" fmla="*/ 0 w 10"/>
                <a:gd name="T13" fmla="*/ 0 h 20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206"/>
                <a:gd name="T23" fmla="*/ 10 w 10"/>
                <a:gd name="T24" fmla="*/ 206 h 20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206">
                  <a:moveTo>
                    <a:pt x="0" y="0"/>
                  </a:moveTo>
                  <a:lnTo>
                    <a:pt x="0" y="0"/>
                  </a:lnTo>
                  <a:lnTo>
                    <a:pt x="0" y="206"/>
                  </a:lnTo>
                  <a:lnTo>
                    <a:pt x="10" y="206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4" name="Freeform 89"/>
            <p:cNvSpPr>
              <a:spLocks/>
            </p:cNvSpPr>
            <p:nvPr/>
          </p:nvSpPr>
          <p:spPr bwMode="auto">
            <a:xfrm>
              <a:off x="377" y="1828"/>
              <a:ext cx="63" cy="32"/>
            </a:xfrm>
            <a:custGeom>
              <a:avLst/>
              <a:gdLst>
                <a:gd name="T0" fmla="*/ 63 w 63"/>
                <a:gd name="T1" fmla="*/ 0 h 32"/>
                <a:gd name="T2" fmla="*/ 63 w 63"/>
                <a:gd name="T3" fmla="*/ 0 h 32"/>
                <a:gd name="T4" fmla="*/ 53 w 63"/>
                <a:gd name="T5" fmla="*/ 1 h 32"/>
                <a:gd name="T6" fmla="*/ 44 w 63"/>
                <a:gd name="T7" fmla="*/ 4 h 32"/>
                <a:gd name="T8" fmla="*/ 34 w 63"/>
                <a:gd name="T9" fmla="*/ 5 h 32"/>
                <a:gd name="T10" fmla="*/ 24 w 63"/>
                <a:gd name="T11" fmla="*/ 8 h 32"/>
                <a:gd name="T12" fmla="*/ 16 w 63"/>
                <a:gd name="T13" fmla="*/ 10 h 32"/>
                <a:gd name="T14" fmla="*/ 9 w 63"/>
                <a:gd name="T15" fmla="*/ 17 h 32"/>
                <a:gd name="T16" fmla="*/ 3 w 63"/>
                <a:gd name="T17" fmla="*/ 23 h 32"/>
                <a:gd name="T18" fmla="*/ 0 w 63"/>
                <a:gd name="T19" fmla="*/ 32 h 32"/>
                <a:gd name="T20" fmla="*/ 10 w 63"/>
                <a:gd name="T21" fmla="*/ 32 h 32"/>
                <a:gd name="T22" fmla="*/ 10 w 63"/>
                <a:gd name="T23" fmla="*/ 26 h 32"/>
                <a:gd name="T24" fmla="*/ 13 w 63"/>
                <a:gd name="T25" fmla="*/ 22 h 32"/>
                <a:gd name="T26" fmla="*/ 18 w 63"/>
                <a:gd name="T27" fmla="*/ 18 h 32"/>
                <a:gd name="T28" fmla="*/ 27 w 63"/>
                <a:gd name="T29" fmla="*/ 15 h 32"/>
                <a:gd name="T30" fmla="*/ 34 w 63"/>
                <a:gd name="T31" fmla="*/ 13 h 32"/>
                <a:gd name="T32" fmla="*/ 44 w 63"/>
                <a:gd name="T33" fmla="*/ 11 h 32"/>
                <a:gd name="T34" fmla="*/ 53 w 63"/>
                <a:gd name="T35" fmla="*/ 9 h 32"/>
                <a:gd name="T36" fmla="*/ 63 w 63"/>
                <a:gd name="T37" fmla="*/ 8 h 32"/>
                <a:gd name="T38" fmla="*/ 63 w 63"/>
                <a:gd name="T39" fmla="*/ 8 h 32"/>
                <a:gd name="T40" fmla="*/ 63 w 63"/>
                <a:gd name="T41" fmla="*/ 0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2"/>
                <a:gd name="T65" fmla="*/ 63 w 63"/>
                <a:gd name="T66" fmla="*/ 32 h 3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2">
                  <a:moveTo>
                    <a:pt x="63" y="0"/>
                  </a:moveTo>
                  <a:lnTo>
                    <a:pt x="63" y="0"/>
                  </a:lnTo>
                  <a:lnTo>
                    <a:pt x="53" y="1"/>
                  </a:lnTo>
                  <a:lnTo>
                    <a:pt x="44" y="4"/>
                  </a:lnTo>
                  <a:lnTo>
                    <a:pt x="34" y="5"/>
                  </a:lnTo>
                  <a:lnTo>
                    <a:pt x="24" y="8"/>
                  </a:lnTo>
                  <a:lnTo>
                    <a:pt x="16" y="10"/>
                  </a:lnTo>
                  <a:lnTo>
                    <a:pt x="9" y="17"/>
                  </a:lnTo>
                  <a:lnTo>
                    <a:pt x="3" y="23"/>
                  </a:lnTo>
                  <a:lnTo>
                    <a:pt x="0" y="32"/>
                  </a:lnTo>
                  <a:lnTo>
                    <a:pt x="10" y="32"/>
                  </a:lnTo>
                  <a:lnTo>
                    <a:pt x="10" y="26"/>
                  </a:lnTo>
                  <a:lnTo>
                    <a:pt x="13" y="22"/>
                  </a:lnTo>
                  <a:lnTo>
                    <a:pt x="18" y="18"/>
                  </a:lnTo>
                  <a:lnTo>
                    <a:pt x="27" y="15"/>
                  </a:lnTo>
                  <a:lnTo>
                    <a:pt x="34" y="13"/>
                  </a:lnTo>
                  <a:lnTo>
                    <a:pt x="44" y="11"/>
                  </a:lnTo>
                  <a:lnTo>
                    <a:pt x="53" y="9"/>
                  </a:lnTo>
                  <a:lnTo>
                    <a:pt x="63" y="8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" name="Freeform 90"/>
            <p:cNvSpPr>
              <a:spLocks/>
            </p:cNvSpPr>
            <p:nvPr/>
          </p:nvSpPr>
          <p:spPr bwMode="auto">
            <a:xfrm>
              <a:off x="440" y="1798"/>
              <a:ext cx="60" cy="38"/>
            </a:xfrm>
            <a:custGeom>
              <a:avLst/>
              <a:gdLst>
                <a:gd name="T0" fmla="*/ 60 w 60"/>
                <a:gd name="T1" fmla="*/ 12 h 38"/>
                <a:gd name="T2" fmla="*/ 52 w 60"/>
                <a:gd name="T3" fmla="*/ 9 h 38"/>
                <a:gd name="T4" fmla="*/ 46 w 60"/>
                <a:gd name="T5" fmla="*/ 13 h 38"/>
                <a:gd name="T6" fmla="*/ 43 w 60"/>
                <a:gd name="T7" fmla="*/ 17 h 38"/>
                <a:gd name="T8" fmla="*/ 37 w 60"/>
                <a:gd name="T9" fmla="*/ 19 h 38"/>
                <a:gd name="T10" fmla="*/ 30 w 60"/>
                <a:gd name="T11" fmla="*/ 22 h 38"/>
                <a:gd name="T12" fmla="*/ 24 w 60"/>
                <a:gd name="T13" fmla="*/ 25 h 38"/>
                <a:gd name="T14" fmla="*/ 17 w 60"/>
                <a:gd name="T15" fmla="*/ 26 h 38"/>
                <a:gd name="T16" fmla="*/ 9 w 60"/>
                <a:gd name="T17" fmla="*/ 28 h 38"/>
                <a:gd name="T18" fmla="*/ 0 w 60"/>
                <a:gd name="T19" fmla="*/ 30 h 38"/>
                <a:gd name="T20" fmla="*/ 0 w 60"/>
                <a:gd name="T21" fmla="*/ 38 h 38"/>
                <a:gd name="T22" fmla="*/ 9 w 60"/>
                <a:gd name="T23" fmla="*/ 36 h 38"/>
                <a:gd name="T24" fmla="*/ 17 w 60"/>
                <a:gd name="T25" fmla="*/ 34 h 38"/>
                <a:gd name="T26" fmla="*/ 24 w 60"/>
                <a:gd name="T27" fmla="*/ 32 h 38"/>
                <a:gd name="T28" fmla="*/ 33 w 60"/>
                <a:gd name="T29" fmla="*/ 30 h 38"/>
                <a:gd name="T30" fmla="*/ 39 w 60"/>
                <a:gd name="T31" fmla="*/ 27 h 38"/>
                <a:gd name="T32" fmla="*/ 45 w 60"/>
                <a:gd name="T33" fmla="*/ 25 h 38"/>
                <a:gd name="T34" fmla="*/ 51 w 60"/>
                <a:gd name="T35" fmla="*/ 21 h 38"/>
                <a:gd name="T36" fmla="*/ 57 w 60"/>
                <a:gd name="T37" fmla="*/ 14 h 38"/>
                <a:gd name="T38" fmla="*/ 50 w 60"/>
                <a:gd name="T39" fmla="*/ 12 h 38"/>
                <a:gd name="T40" fmla="*/ 60 w 60"/>
                <a:gd name="T41" fmla="*/ 12 h 38"/>
                <a:gd name="T42" fmla="*/ 60 w 60"/>
                <a:gd name="T43" fmla="*/ 0 h 38"/>
                <a:gd name="T44" fmla="*/ 52 w 60"/>
                <a:gd name="T45" fmla="*/ 9 h 38"/>
                <a:gd name="T46" fmla="*/ 60 w 60"/>
                <a:gd name="T47" fmla="*/ 12 h 3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0"/>
                <a:gd name="T73" fmla="*/ 0 h 38"/>
                <a:gd name="T74" fmla="*/ 60 w 60"/>
                <a:gd name="T75" fmla="*/ 38 h 3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0" h="38">
                  <a:moveTo>
                    <a:pt x="60" y="12"/>
                  </a:moveTo>
                  <a:lnTo>
                    <a:pt x="52" y="9"/>
                  </a:lnTo>
                  <a:lnTo>
                    <a:pt x="46" y="13"/>
                  </a:lnTo>
                  <a:lnTo>
                    <a:pt x="43" y="17"/>
                  </a:lnTo>
                  <a:lnTo>
                    <a:pt x="37" y="19"/>
                  </a:lnTo>
                  <a:lnTo>
                    <a:pt x="30" y="22"/>
                  </a:lnTo>
                  <a:lnTo>
                    <a:pt x="24" y="25"/>
                  </a:lnTo>
                  <a:lnTo>
                    <a:pt x="17" y="26"/>
                  </a:lnTo>
                  <a:lnTo>
                    <a:pt x="9" y="28"/>
                  </a:lnTo>
                  <a:lnTo>
                    <a:pt x="0" y="30"/>
                  </a:lnTo>
                  <a:lnTo>
                    <a:pt x="0" y="38"/>
                  </a:lnTo>
                  <a:lnTo>
                    <a:pt x="9" y="36"/>
                  </a:lnTo>
                  <a:lnTo>
                    <a:pt x="17" y="34"/>
                  </a:lnTo>
                  <a:lnTo>
                    <a:pt x="24" y="32"/>
                  </a:lnTo>
                  <a:lnTo>
                    <a:pt x="33" y="30"/>
                  </a:lnTo>
                  <a:lnTo>
                    <a:pt x="39" y="27"/>
                  </a:lnTo>
                  <a:lnTo>
                    <a:pt x="45" y="25"/>
                  </a:lnTo>
                  <a:lnTo>
                    <a:pt x="51" y="21"/>
                  </a:lnTo>
                  <a:lnTo>
                    <a:pt x="57" y="14"/>
                  </a:lnTo>
                  <a:lnTo>
                    <a:pt x="50" y="12"/>
                  </a:lnTo>
                  <a:lnTo>
                    <a:pt x="60" y="12"/>
                  </a:lnTo>
                  <a:lnTo>
                    <a:pt x="60" y="0"/>
                  </a:lnTo>
                  <a:lnTo>
                    <a:pt x="52" y="9"/>
                  </a:lnTo>
                  <a:lnTo>
                    <a:pt x="6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" name="Freeform 91"/>
            <p:cNvSpPr>
              <a:spLocks/>
            </p:cNvSpPr>
            <p:nvPr/>
          </p:nvSpPr>
          <p:spPr bwMode="auto">
            <a:xfrm>
              <a:off x="490" y="1810"/>
              <a:ext cx="10" cy="318"/>
            </a:xfrm>
            <a:custGeom>
              <a:avLst/>
              <a:gdLst>
                <a:gd name="T0" fmla="*/ 2 w 10"/>
                <a:gd name="T1" fmla="*/ 309 h 318"/>
                <a:gd name="T2" fmla="*/ 10 w 10"/>
                <a:gd name="T3" fmla="*/ 306 h 318"/>
                <a:gd name="T4" fmla="*/ 10 w 10"/>
                <a:gd name="T5" fmla="*/ 0 h 318"/>
                <a:gd name="T6" fmla="*/ 0 w 10"/>
                <a:gd name="T7" fmla="*/ 0 h 318"/>
                <a:gd name="T8" fmla="*/ 0 w 10"/>
                <a:gd name="T9" fmla="*/ 306 h 318"/>
                <a:gd name="T10" fmla="*/ 7 w 10"/>
                <a:gd name="T11" fmla="*/ 304 h 318"/>
                <a:gd name="T12" fmla="*/ 2 w 10"/>
                <a:gd name="T13" fmla="*/ 309 h 318"/>
                <a:gd name="T14" fmla="*/ 10 w 10"/>
                <a:gd name="T15" fmla="*/ 318 h 318"/>
                <a:gd name="T16" fmla="*/ 10 w 10"/>
                <a:gd name="T17" fmla="*/ 306 h 318"/>
                <a:gd name="T18" fmla="*/ 2 w 10"/>
                <a:gd name="T19" fmla="*/ 309 h 3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318"/>
                <a:gd name="T32" fmla="*/ 10 w 10"/>
                <a:gd name="T33" fmla="*/ 318 h 3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318">
                  <a:moveTo>
                    <a:pt x="2" y="309"/>
                  </a:moveTo>
                  <a:lnTo>
                    <a:pt x="10" y="306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306"/>
                  </a:lnTo>
                  <a:lnTo>
                    <a:pt x="7" y="304"/>
                  </a:lnTo>
                  <a:lnTo>
                    <a:pt x="2" y="309"/>
                  </a:lnTo>
                  <a:lnTo>
                    <a:pt x="10" y="318"/>
                  </a:lnTo>
                  <a:lnTo>
                    <a:pt x="10" y="306"/>
                  </a:lnTo>
                  <a:lnTo>
                    <a:pt x="2" y="3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7" name="Freeform 92"/>
            <p:cNvSpPr>
              <a:spLocks/>
            </p:cNvSpPr>
            <p:nvPr/>
          </p:nvSpPr>
          <p:spPr bwMode="auto">
            <a:xfrm>
              <a:off x="382" y="1529"/>
              <a:ext cx="113" cy="305"/>
            </a:xfrm>
            <a:custGeom>
              <a:avLst/>
              <a:gdLst>
                <a:gd name="T0" fmla="*/ 113 w 113"/>
                <a:gd name="T1" fmla="*/ 305 h 305"/>
                <a:gd name="T2" fmla="*/ 107 w 113"/>
                <a:gd name="T3" fmla="*/ 300 h 305"/>
                <a:gd name="T4" fmla="*/ 102 w 113"/>
                <a:gd name="T5" fmla="*/ 296 h 305"/>
                <a:gd name="T6" fmla="*/ 96 w 113"/>
                <a:gd name="T7" fmla="*/ 294 h 305"/>
                <a:gd name="T8" fmla="*/ 90 w 113"/>
                <a:gd name="T9" fmla="*/ 291 h 305"/>
                <a:gd name="T10" fmla="*/ 82 w 113"/>
                <a:gd name="T11" fmla="*/ 288 h 305"/>
                <a:gd name="T12" fmla="*/ 75 w 113"/>
                <a:gd name="T13" fmla="*/ 287 h 305"/>
                <a:gd name="T14" fmla="*/ 67 w 113"/>
                <a:gd name="T15" fmla="*/ 285 h 305"/>
                <a:gd name="T16" fmla="*/ 58 w 113"/>
                <a:gd name="T17" fmla="*/ 283 h 305"/>
                <a:gd name="T18" fmla="*/ 48 w 113"/>
                <a:gd name="T19" fmla="*/ 282 h 305"/>
                <a:gd name="T20" fmla="*/ 39 w 113"/>
                <a:gd name="T21" fmla="*/ 281 h 305"/>
                <a:gd name="T22" fmla="*/ 29 w 113"/>
                <a:gd name="T23" fmla="*/ 279 h 305"/>
                <a:gd name="T24" fmla="*/ 21 w 113"/>
                <a:gd name="T25" fmla="*/ 277 h 305"/>
                <a:gd name="T26" fmla="*/ 12 w 113"/>
                <a:gd name="T27" fmla="*/ 274 h 305"/>
                <a:gd name="T28" fmla="*/ 6 w 113"/>
                <a:gd name="T29" fmla="*/ 269 h 305"/>
                <a:gd name="T30" fmla="*/ 1 w 113"/>
                <a:gd name="T31" fmla="*/ 263 h 305"/>
                <a:gd name="T32" fmla="*/ 0 w 113"/>
                <a:gd name="T33" fmla="*/ 255 h 305"/>
                <a:gd name="T34" fmla="*/ 0 w 113"/>
                <a:gd name="T35" fmla="*/ 49 h 305"/>
                <a:gd name="T36" fmla="*/ 1 w 113"/>
                <a:gd name="T37" fmla="*/ 41 h 305"/>
                <a:gd name="T38" fmla="*/ 6 w 113"/>
                <a:gd name="T39" fmla="*/ 36 h 305"/>
                <a:gd name="T40" fmla="*/ 12 w 113"/>
                <a:gd name="T41" fmla="*/ 31 h 305"/>
                <a:gd name="T42" fmla="*/ 21 w 113"/>
                <a:gd name="T43" fmla="*/ 28 h 305"/>
                <a:gd name="T44" fmla="*/ 29 w 113"/>
                <a:gd name="T45" fmla="*/ 26 h 305"/>
                <a:gd name="T46" fmla="*/ 39 w 113"/>
                <a:gd name="T47" fmla="*/ 24 h 305"/>
                <a:gd name="T48" fmla="*/ 48 w 113"/>
                <a:gd name="T49" fmla="*/ 22 h 305"/>
                <a:gd name="T50" fmla="*/ 58 w 113"/>
                <a:gd name="T51" fmla="*/ 21 h 305"/>
                <a:gd name="T52" fmla="*/ 67 w 113"/>
                <a:gd name="T53" fmla="*/ 19 h 305"/>
                <a:gd name="T54" fmla="*/ 75 w 113"/>
                <a:gd name="T55" fmla="*/ 18 h 305"/>
                <a:gd name="T56" fmla="*/ 82 w 113"/>
                <a:gd name="T57" fmla="*/ 17 h 305"/>
                <a:gd name="T58" fmla="*/ 90 w 113"/>
                <a:gd name="T59" fmla="*/ 14 h 305"/>
                <a:gd name="T60" fmla="*/ 96 w 113"/>
                <a:gd name="T61" fmla="*/ 12 h 305"/>
                <a:gd name="T62" fmla="*/ 102 w 113"/>
                <a:gd name="T63" fmla="*/ 9 h 305"/>
                <a:gd name="T64" fmla="*/ 107 w 113"/>
                <a:gd name="T65" fmla="*/ 5 h 305"/>
                <a:gd name="T66" fmla="*/ 113 w 113"/>
                <a:gd name="T67" fmla="*/ 0 h 305"/>
                <a:gd name="T68" fmla="*/ 113 w 113"/>
                <a:gd name="T69" fmla="*/ 305 h 30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3"/>
                <a:gd name="T106" fmla="*/ 0 h 305"/>
                <a:gd name="T107" fmla="*/ 113 w 113"/>
                <a:gd name="T108" fmla="*/ 305 h 30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3" h="305">
                  <a:moveTo>
                    <a:pt x="113" y="305"/>
                  </a:moveTo>
                  <a:lnTo>
                    <a:pt x="107" y="300"/>
                  </a:lnTo>
                  <a:lnTo>
                    <a:pt x="102" y="296"/>
                  </a:lnTo>
                  <a:lnTo>
                    <a:pt x="96" y="294"/>
                  </a:lnTo>
                  <a:lnTo>
                    <a:pt x="90" y="291"/>
                  </a:lnTo>
                  <a:lnTo>
                    <a:pt x="82" y="288"/>
                  </a:lnTo>
                  <a:lnTo>
                    <a:pt x="75" y="287"/>
                  </a:lnTo>
                  <a:lnTo>
                    <a:pt x="67" y="285"/>
                  </a:lnTo>
                  <a:lnTo>
                    <a:pt x="58" y="283"/>
                  </a:lnTo>
                  <a:lnTo>
                    <a:pt x="48" y="282"/>
                  </a:lnTo>
                  <a:lnTo>
                    <a:pt x="39" y="281"/>
                  </a:lnTo>
                  <a:lnTo>
                    <a:pt x="29" y="279"/>
                  </a:lnTo>
                  <a:lnTo>
                    <a:pt x="21" y="277"/>
                  </a:lnTo>
                  <a:lnTo>
                    <a:pt x="12" y="274"/>
                  </a:lnTo>
                  <a:lnTo>
                    <a:pt x="6" y="269"/>
                  </a:lnTo>
                  <a:lnTo>
                    <a:pt x="1" y="263"/>
                  </a:lnTo>
                  <a:lnTo>
                    <a:pt x="0" y="255"/>
                  </a:lnTo>
                  <a:lnTo>
                    <a:pt x="0" y="49"/>
                  </a:lnTo>
                  <a:lnTo>
                    <a:pt x="1" y="41"/>
                  </a:lnTo>
                  <a:lnTo>
                    <a:pt x="6" y="36"/>
                  </a:lnTo>
                  <a:lnTo>
                    <a:pt x="12" y="31"/>
                  </a:lnTo>
                  <a:lnTo>
                    <a:pt x="21" y="28"/>
                  </a:lnTo>
                  <a:lnTo>
                    <a:pt x="29" y="26"/>
                  </a:lnTo>
                  <a:lnTo>
                    <a:pt x="39" y="24"/>
                  </a:lnTo>
                  <a:lnTo>
                    <a:pt x="48" y="22"/>
                  </a:lnTo>
                  <a:lnTo>
                    <a:pt x="58" y="21"/>
                  </a:lnTo>
                  <a:lnTo>
                    <a:pt x="67" y="19"/>
                  </a:lnTo>
                  <a:lnTo>
                    <a:pt x="75" y="18"/>
                  </a:lnTo>
                  <a:lnTo>
                    <a:pt x="82" y="17"/>
                  </a:lnTo>
                  <a:lnTo>
                    <a:pt x="90" y="14"/>
                  </a:lnTo>
                  <a:lnTo>
                    <a:pt x="96" y="12"/>
                  </a:lnTo>
                  <a:lnTo>
                    <a:pt x="102" y="9"/>
                  </a:lnTo>
                  <a:lnTo>
                    <a:pt x="107" y="5"/>
                  </a:lnTo>
                  <a:lnTo>
                    <a:pt x="113" y="0"/>
                  </a:lnTo>
                  <a:lnTo>
                    <a:pt x="113" y="305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8" name="Freeform 93"/>
            <p:cNvSpPr>
              <a:spLocks/>
            </p:cNvSpPr>
            <p:nvPr/>
          </p:nvSpPr>
          <p:spPr bwMode="auto">
            <a:xfrm>
              <a:off x="440" y="1808"/>
              <a:ext cx="57" cy="29"/>
            </a:xfrm>
            <a:custGeom>
              <a:avLst/>
              <a:gdLst>
                <a:gd name="T0" fmla="*/ 0 w 57"/>
                <a:gd name="T1" fmla="*/ 8 h 29"/>
                <a:gd name="T2" fmla="*/ 0 w 57"/>
                <a:gd name="T3" fmla="*/ 8 h 29"/>
                <a:gd name="T4" fmla="*/ 9 w 57"/>
                <a:gd name="T5" fmla="*/ 9 h 29"/>
                <a:gd name="T6" fmla="*/ 17 w 57"/>
                <a:gd name="T7" fmla="*/ 12 h 29"/>
                <a:gd name="T8" fmla="*/ 24 w 57"/>
                <a:gd name="T9" fmla="*/ 13 h 29"/>
                <a:gd name="T10" fmla="*/ 30 w 57"/>
                <a:gd name="T11" fmla="*/ 16 h 29"/>
                <a:gd name="T12" fmla="*/ 37 w 57"/>
                <a:gd name="T13" fmla="*/ 18 h 29"/>
                <a:gd name="T14" fmla="*/ 43 w 57"/>
                <a:gd name="T15" fmla="*/ 21 h 29"/>
                <a:gd name="T16" fmla="*/ 46 w 57"/>
                <a:gd name="T17" fmla="*/ 25 h 29"/>
                <a:gd name="T18" fmla="*/ 52 w 57"/>
                <a:gd name="T19" fmla="*/ 29 h 29"/>
                <a:gd name="T20" fmla="*/ 57 w 57"/>
                <a:gd name="T21" fmla="*/ 24 h 29"/>
                <a:gd name="T22" fmla="*/ 51 w 57"/>
                <a:gd name="T23" fmla="*/ 17 h 29"/>
                <a:gd name="T24" fmla="*/ 45 w 57"/>
                <a:gd name="T25" fmla="*/ 13 h 29"/>
                <a:gd name="T26" fmla="*/ 39 w 57"/>
                <a:gd name="T27" fmla="*/ 11 h 29"/>
                <a:gd name="T28" fmla="*/ 33 w 57"/>
                <a:gd name="T29" fmla="*/ 8 h 29"/>
                <a:gd name="T30" fmla="*/ 24 w 57"/>
                <a:gd name="T31" fmla="*/ 6 h 29"/>
                <a:gd name="T32" fmla="*/ 17 w 57"/>
                <a:gd name="T33" fmla="*/ 4 h 29"/>
                <a:gd name="T34" fmla="*/ 9 w 57"/>
                <a:gd name="T35" fmla="*/ 2 h 29"/>
                <a:gd name="T36" fmla="*/ 0 w 57"/>
                <a:gd name="T37" fmla="*/ 0 h 29"/>
                <a:gd name="T38" fmla="*/ 0 w 57"/>
                <a:gd name="T39" fmla="*/ 0 h 29"/>
                <a:gd name="T40" fmla="*/ 0 w 57"/>
                <a:gd name="T41" fmla="*/ 8 h 2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7"/>
                <a:gd name="T64" fmla="*/ 0 h 29"/>
                <a:gd name="T65" fmla="*/ 57 w 57"/>
                <a:gd name="T66" fmla="*/ 29 h 2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7" h="29">
                  <a:moveTo>
                    <a:pt x="0" y="8"/>
                  </a:moveTo>
                  <a:lnTo>
                    <a:pt x="0" y="8"/>
                  </a:lnTo>
                  <a:lnTo>
                    <a:pt x="9" y="9"/>
                  </a:lnTo>
                  <a:lnTo>
                    <a:pt x="17" y="12"/>
                  </a:lnTo>
                  <a:lnTo>
                    <a:pt x="24" y="13"/>
                  </a:lnTo>
                  <a:lnTo>
                    <a:pt x="30" y="16"/>
                  </a:lnTo>
                  <a:lnTo>
                    <a:pt x="37" y="18"/>
                  </a:lnTo>
                  <a:lnTo>
                    <a:pt x="43" y="21"/>
                  </a:lnTo>
                  <a:lnTo>
                    <a:pt x="46" y="25"/>
                  </a:lnTo>
                  <a:lnTo>
                    <a:pt x="52" y="29"/>
                  </a:lnTo>
                  <a:lnTo>
                    <a:pt x="57" y="24"/>
                  </a:lnTo>
                  <a:lnTo>
                    <a:pt x="51" y="17"/>
                  </a:lnTo>
                  <a:lnTo>
                    <a:pt x="45" y="13"/>
                  </a:lnTo>
                  <a:lnTo>
                    <a:pt x="39" y="11"/>
                  </a:lnTo>
                  <a:lnTo>
                    <a:pt x="33" y="8"/>
                  </a:lnTo>
                  <a:lnTo>
                    <a:pt x="24" y="6"/>
                  </a:lnTo>
                  <a:lnTo>
                    <a:pt x="17" y="4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9" name="Freeform 94"/>
            <p:cNvSpPr>
              <a:spLocks/>
            </p:cNvSpPr>
            <p:nvPr/>
          </p:nvSpPr>
          <p:spPr bwMode="auto">
            <a:xfrm>
              <a:off x="377" y="1784"/>
              <a:ext cx="63" cy="32"/>
            </a:xfrm>
            <a:custGeom>
              <a:avLst/>
              <a:gdLst>
                <a:gd name="T0" fmla="*/ 0 w 63"/>
                <a:gd name="T1" fmla="*/ 0 h 32"/>
                <a:gd name="T2" fmla="*/ 0 w 63"/>
                <a:gd name="T3" fmla="*/ 0 h 32"/>
                <a:gd name="T4" fmla="*/ 3 w 63"/>
                <a:gd name="T5" fmla="*/ 9 h 32"/>
                <a:gd name="T6" fmla="*/ 9 w 63"/>
                <a:gd name="T7" fmla="*/ 17 h 32"/>
                <a:gd name="T8" fmla="*/ 16 w 63"/>
                <a:gd name="T9" fmla="*/ 23 h 32"/>
                <a:gd name="T10" fmla="*/ 24 w 63"/>
                <a:gd name="T11" fmla="*/ 26 h 32"/>
                <a:gd name="T12" fmla="*/ 34 w 63"/>
                <a:gd name="T13" fmla="*/ 28 h 32"/>
                <a:gd name="T14" fmla="*/ 44 w 63"/>
                <a:gd name="T15" fmla="*/ 30 h 32"/>
                <a:gd name="T16" fmla="*/ 53 w 63"/>
                <a:gd name="T17" fmla="*/ 31 h 32"/>
                <a:gd name="T18" fmla="*/ 63 w 63"/>
                <a:gd name="T19" fmla="*/ 32 h 32"/>
                <a:gd name="T20" fmla="*/ 63 w 63"/>
                <a:gd name="T21" fmla="*/ 24 h 32"/>
                <a:gd name="T22" fmla="*/ 53 w 63"/>
                <a:gd name="T23" fmla="*/ 23 h 32"/>
                <a:gd name="T24" fmla="*/ 44 w 63"/>
                <a:gd name="T25" fmla="*/ 22 h 32"/>
                <a:gd name="T26" fmla="*/ 34 w 63"/>
                <a:gd name="T27" fmla="*/ 20 h 32"/>
                <a:gd name="T28" fmla="*/ 27 w 63"/>
                <a:gd name="T29" fmla="*/ 18 h 32"/>
                <a:gd name="T30" fmla="*/ 18 w 63"/>
                <a:gd name="T31" fmla="*/ 15 h 32"/>
                <a:gd name="T32" fmla="*/ 13 w 63"/>
                <a:gd name="T33" fmla="*/ 11 h 32"/>
                <a:gd name="T34" fmla="*/ 10 w 63"/>
                <a:gd name="T35" fmla="*/ 6 h 32"/>
                <a:gd name="T36" fmla="*/ 10 w 63"/>
                <a:gd name="T37" fmla="*/ 0 h 32"/>
                <a:gd name="T38" fmla="*/ 10 w 63"/>
                <a:gd name="T39" fmla="*/ 0 h 32"/>
                <a:gd name="T40" fmla="*/ 0 w 63"/>
                <a:gd name="T41" fmla="*/ 0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2"/>
                <a:gd name="T65" fmla="*/ 63 w 63"/>
                <a:gd name="T66" fmla="*/ 32 h 3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2">
                  <a:moveTo>
                    <a:pt x="0" y="0"/>
                  </a:moveTo>
                  <a:lnTo>
                    <a:pt x="0" y="0"/>
                  </a:lnTo>
                  <a:lnTo>
                    <a:pt x="3" y="9"/>
                  </a:lnTo>
                  <a:lnTo>
                    <a:pt x="9" y="17"/>
                  </a:lnTo>
                  <a:lnTo>
                    <a:pt x="16" y="23"/>
                  </a:lnTo>
                  <a:lnTo>
                    <a:pt x="24" y="26"/>
                  </a:lnTo>
                  <a:lnTo>
                    <a:pt x="34" y="28"/>
                  </a:lnTo>
                  <a:lnTo>
                    <a:pt x="44" y="30"/>
                  </a:lnTo>
                  <a:lnTo>
                    <a:pt x="53" y="31"/>
                  </a:lnTo>
                  <a:lnTo>
                    <a:pt x="63" y="32"/>
                  </a:lnTo>
                  <a:lnTo>
                    <a:pt x="63" y="24"/>
                  </a:lnTo>
                  <a:lnTo>
                    <a:pt x="53" y="23"/>
                  </a:lnTo>
                  <a:lnTo>
                    <a:pt x="44" y="22"/>
                  </a:lnTo>
                  <a:lnTo>
                    <a:pt x="34" y="20"/>
                  </a:lnTo>
                  <a:lnTo>
                    <a:pt x="27" y="18"/>
                  </a:lnTo>
                  <a:lnTo>
                    <a:pt x="18" y="15"/>
                  </a:lnTo>
                  <a:lnTo>
                    <a:pt x="13" y="11"/>
                  </a:lnTo>
                  <a:lnTo>
                    <a:pt x="10" y="6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0" name="Freeform 95"/>
            <p:cNvSpPr>
              <a:spLocks/>
            </p:cNvSpPr>
            <p:nvPr/>
          </p:nvSpPr>
          <p:spPr bwMode="auto">
            <a:xfrm>
              <a:off x="377" y="1578"/>
              <a:ext cx="10" cy="206"/>
            </a:xfrm>
            <a:custGeom>
              <a:avLst/>
              <a:gdLst>
                <a:gd name="T0" fmla="*/ 0 w 10"/>
                <a:gd name="T1" fmla="*/ 0 h 206"/>
                <a:gd name="T2" fmla="*/ 0 w 10"/>
                <a:gd name="T3" fmla="*/ 0 h 206"/>
                <a:gd name="T4" fmla="*/ 0 w 10"/>
                <a:gd name="T5" fmla="*/ 206 h 206"/>
                <a:gd name="T6" fmla="*/ 10 w 10"/>
                <a:gd name="T7" fmla="*/ 206 h 206"/>
                <a:gd name="T8" fmla="*/ 10 w 10"/>
                <a:gd name="T9" fmla="*/ 0 h 206"/>
                <a:gd name="T10" fmla="*/ 10 w 10"/>
                <a:gd name="T11" fmla="*/ 0 h 206"/>
                <a:gd name="T12" fmla="*/ 0 w 10"/>
                <a:gd name="T13" fmla="*/ 0 h 20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206"/>
                <a:gd name="T23" fmla="*/ 10 w 10"/>
                <a:gd name="T24" fmla="*/ 206 h 20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206">
                  <a:moveTo>
                    <a:pt x="0" y="0"/>
                  </a:moveTo>
                  <a:lnTo>
                    <a:pt x="0" y="0"/>
                  </a:lnTo>
                  <a:lnTo>
                    <a:pt x="0" y="206"/>
                  </a:lnTo>
                  <a:lnTo>
                    <a:pt x="10" y="206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1" name="Freeform 96"/>
            <p:cNvSpPr>
              <a:spLocks/>
            </p:cNvSpPr>
            <p:nvPr/>
          </p:nvSpPr>
          <p:spPr bwMode="auto">
            <a:xfrm>
              <a:off x="377" y="1546"/>
              <a:ext cx="63" cy="32"/>
            </a:xfrm>
            <a:custGeom>
              <a:avLst/>
              <a:gdLst>
                <a:gd name="T0" fmla="*/ 63 w 63"/>
                <a:gd name="T1" fmla="*/ 0 h 32"/>
                <a:gd name="T2" fmla="*/ 63 w 63"/>
                <a:gd name="T3" fmla="*/ 0 h 32"/>
                <a:gd name="T4" fmla="*/ 53 w 63"/>
                <a:gd name="T5" fmla="*/ 1 h 32"/>
                <a:gd name="T6" fmla="*/ 44 w 63"/>
                <a:gd name="T7" fmla="*/ 4 h 32"/>
                <a:gd name="T8" fmla="*/ 34 w 63"/>
                <a:gd name="T9" fmla="*/ 5 h 32"/>
                <a:gd name="T10" fmla="*/ 24 w 63"/>
                <a:gd name="T11" fmla="*/ 7 h 32"/>
                <a:gd name="T12" fmla="*/ 16 w 63"/>
                <a:gd name="T13" fmla="*/ 10 h 32"/>
                <a:gd name="T14" fmla="*/ 9 w 63"/>
                <a:gd name="T15" fmla="*/ 17 h 32"/>
                <a:gd name="T16" fmla="*/ 3 w 63"/>
                <a:gd name="T17" fmla="*/ 23 h 32"/>
                <a:gd name="T18" fmla="*/ 0 w 63"/>
                <a:gd name="T19" fmla="*/ 32 h 32"/>
                <a:gd name="T20" fmla="*/ 10 w 63"/>
                <a:gd name="T21" fmla="*/ 32 h 32"/>
                <a:gd name="T22" fmla="*/ 10 w 63"/>
                <a:gd name="T23" fmla="*/ 26 h 32"/>
                <a:gd name="T24" fmla="*/ 13 w 63"/>
                <a:gd name="T25" fmla="*/ 22 h 32"/>
                <a:gd name="T26" fmla="*/ 18 w 63"/>
                <a:gd name="T27" fmla="*/ 18 h 32"/>
                <a:gd name="T28" fmla="*/ 27 w 63"/>
                <a:gd name="T29" fmla="*/ 15 h 32"/>
                <a:gd name="T30" fmla="*/ 34 w 63"/>
                <a:gd name="T31" fmla="*/ 13 h 32"/>
                <a:gd name="T32" fmla="*/ 44 w 63"/>
                <a:gd name="T33" fmla="*/ 11 h 32"/>
                <a:gd name="T34" fmla="*/ 53 w 63"/>
                <a:gd name="T35" fmla="*/ 9 h 32"/>
                <a:gd name="T36" fmla="*/ 63 w 63"/>
                <a:gd name="T37" fmla="*/ 7 h 32"/>
                <a:gd name="T38" fmla="*/ 63 w 63"/>
                <a:gd name="T39" fmla="*/ 7 h 32"/>
                <a:gd name="T40" fmla="*/ 63 w 63"/>
                <a:gd name="T41" fmla="*/ 0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2"/>
                <a:gd name="T65" fmla="*/ 63 w 63"/>
                <a:gd name="T66" fmla="*/ 32 h 3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2">
                  <a:moveTo>
                    <a:pt x="63" y="0"/>
                  </a:moveTo>
                  <a:lnTo>
                    <a:pt x="63" y="0"/>
                  </a:lnTo>
                  <a:lnTo>
                    <a:pt x="53" y="1"/>
                  </a:lnTo>
                  <a:lnTo>
                    <a:pt x="44" y="4"/>
                  </a:lnTo>
                  <a:lnTo>
                    <a:pt x="34" y="5"/>
                  </a:lnTo>
                  <a:lnTo>
                    <a:pt x="24" y="7"/>
                  </a:lnTo>
                  <a:lnTo>
                    <a:pt x="16" y="10"/>
                  </a:lnTo>
                  <a:lnTo>
                    <a:pt x="9" y="17"/>
                  </a:lnTo>
                  <a:lnTo>
                    <a:pt x="3" y="23"/>
                  </a:lnTo>
                  <a:lnTo>
                    <a:pt x="0" y="32"/>
                  </a:lnTo>
                  <a:lnTo>
                    <a:pt x="10" y="32"/>
                  </a:lnTo>
                  <a:lnTo>
                    <a:pt x="10" y="26"/>
                  </a:lnTo>
                  <a:lnTo>
                    <a:pt x="13" y="22"/>
                  </a:lnTo>
                  <a:lnTo>
                    <a:pt x="18" y="18"/>
                  </a:lnTo>
                  <a:lnTo>
                    <a:pt x="27" y="15"/>
                  </a:lnTo>
                  <a:lnTo>
                    <a:pt x="34" y="13"/>
                  </a:lnTo>
                  <a:lnTo>
                    <a:pt x="44" y="11"/>
                  </a:lnTo>
                  <a:lnTo>
                    <a:pt x="53" y="9"/>
                  </a:lnTo>
                  <a:lnTo>
                    <a:pt x="63" y="7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2" name="Freeform 97"/>
            <p:cNvSpPr>
              <a:spLocks/>
            </p:cNvSpPr>
            <p:nvPr/>
          </p:nvSpPr>
          <p:spPr bwMode="auto">
            <a:xfrm>
              <a:off x="440" y="1517"/>
              <a:ext cx="60" cy="36"/>
            </a:xfrm>
            <a:custGeom>
              <a:avLst/>
              <a:gdLst>
                <a:gd name="T0" fmla="*/ 60 w 60"/>
                <a:gd name="T1" fmla="*/ 12 h 36"/>
                <a:gd name="T2" fmla="*/ 52 w 60"/>
                <a:gd name="T3" fmla="*/ 9 h 36"/>
                <a:gd name="T4" fmla="*/ 46 w 60"/>
                <a:gd name="T5" fmla="*/ 13 h 36"/>
                <a:gd name="T6" fmla="*/ 43 w 60"/>
                <a:gd name="T7" fmla="*/ 17 h 36"/>
                <a:gd name="T8" fmla="*/ 37 w 60"/>
                <a:gd name="T9" fmla="*/ 20 h 36"/>
                <a:gd name="T10" fmla="*/ 30 w 60"/>
                <a:gd name="T11" fmla="*/ 22 h 36"/>
                <a:gd name="T12" fmla="*/ 24 w 60"/>
                <a:gd name="T13" fmla="*/ 25 h 36"/>
                <a:gd name="T14" fmla="*/ 17 w 60"/>
                <a:gd name="T15" fmla="*/ 26 h 36"/>
                <a:gd name="T16" fmla="*/ 9 w 60"/>
                <a:gd name="T17" fmla="*/ 27 h 36"/>
                <a:gd name="T18" fmla="*/ 0 w 60"/>
                <a:gd name="T19" fmla="*/ 29 h 36"/>
                <a:gd name="T20" fmla="*/ 0 w 60"/>
                <a:gd name="T21" fmla="*/ 36 h 36"/>
                <a:gd name="T22" fmla="*/ 9 w 60"/>
                <a:gd name="T23" fmla="*/ 35 h 36"/>
                <a:gd name="T24" fmla="*/ 17 w 60"/>
                <a:gd name="T25" fmla="*/ 34 h 36"/>
                <a:gd name="T26" fmla="*/ 24 w 60"/>
                <a:gd name="T27" fmla="*/ 33 h 36"/>
                <a:gd name="T28" fmla="*/ 33 w 60"/>
                <a:gd name="T29" fmla="*/ 30 h 36"/>
                <a:gd name="T30" fmla="*/ 39 w 60"/>
                <a:gd name="T31" fmla="*/ 27 h 36"/>
                <a:gd name="T32" fmla="*/ 45 w 60"/>
                <a:gd name="T33" fmla="*/ 25 h 36"/>
                <a:gd name="T34" fmla="*/ 51 w 60"/>
                <a:gd name="T35" fmla="*/ 21 h 36"/>
                <a:gd name="T36" fmla="*/ 57 w 60"/>
                <a:gd name="T37" fmla="*/ 14 h 36"/>
                <a:gd name="T38" fmla="*/ 50 w 60"/>
                <a:gd name="T39" fmla="*/ 12 h 36"/>
                <a:gd name="T40" fmla="*/ 60 w 60"/>
                <a:gd name="T41" fmla="*/ 12 h 36"/>
                <a:gd name="T42" fmla="*/ 60 w 60"/>
                <a:gd name="T43" fmla="*/ 0 h 36"/>
                <a:gd name="T44" fmla="*/ 52 w 60"/>
                <a:gd name="T45" fmla="*/ 9 h 36"/>
                <a:gd name="T46" fmla="*/ 60 w 60"/>
                <a:gd name="T47" fmla="*/ 12 h 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0"/>
                <a:gd name="T73" fmla="*/ 0 h 36"/>
                <a:gd name="T74" fmla="*/ 60 w 60"/>
                <a:gd name="T75" fmla="*/ 36 h 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0" h="36">
                  <a:moveTo>
                    <a:pt x="60" y="12"/>
                  </a:moveTo>
                  <a:lnTo>
                    <a:pt x="52" y="9"/>
                  </a:lnTo>
                  <a:lnTo>
                    <a:pt x="46" y="13"/>
                  </a:lnTo>
                  <a:lnTo>
                    <a:pt x="43" y="17"/>
                  </a:lnTo>
                  <a:lnTo>
                    <a:pt x="37" y="20"/>
                  </a:lnTo>
                  <a:lnTo>
                    <a:pt x="30" y="22"/>
                  </a:lnTo>
                  <a:lnTo>
                    <a:pt x="24" y="25"/>
                  </a:lnTo>
                  <a:lnTo>
                    <a:pt x="17" y="26"/>
                  </a:lnTo>
                  <a:lnTo>
                    <a:pt x="9" y="27"/>
                  </a:lnTo>
                  <a:lnTo>
                    <a:pt x="0" y="29"/>
                  </a:lnTo>
                  <a:lnTo>
                    <a:pt x="0" y="36"/>
                  </a:lnTo>
                  <a:lnTo>
                    <a:pt x="9" y="35"/>
                  </a:lnTo>
                  <a:lnTo>
                    <a:pt x="17" y="34"/>
                  </a:lnTo>
                  <a:lnTo>
                    <a:pt x="24" y="33"/>
                  </a:lnTo>
                  <a:lnTo>
                    <a:pt x="33" y="30"/>
                  </a:lnTo>
                  <a:lnTo>
                    <a:pt x="39" y="27"/>
                  </a:lnTo>
                  <a:lnTo>
                    <a:pt x="45" y="25"/>
                  </a:lnTo>
                  <a:lnTo>
                    <a:pt x="51" y="21"/>
                  </a:lnTo>
                  <a:lnTo>
                    <a:pt x="57" y="14"/>
                  </a:lnTo>
                  <a:lnTo>
                    <a:pt x="50" y="12"/>
                  </a:lnTo>
                  <a:lnTo>
                    <a:pt x="60" y="12"/>
                  </a:lnTo>
                  <a:lnTo>
                    <a:pt x="60" y="0"/>
                  </a:lnTo>
                  <a:lnTo>
                    <a:pt x="52" y="9"/>
                  </a:lnTo>
                  <a:lnTo>
                    <a:pt x="6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3" name="Freeform 98"/>
            <p:cNvSpPr>
              <a:spLocks/>
            </p:cNvSpPr>
            <p:nvPr/>
          </p:nvSpPr>
          <p:spPr bwMode="auto">
            <a:xfrm>
              <a:off x="490" y="1529"/>
              <a:ext cx="10" cy="317"/>
            </a:xfrm>
            <a:custGeom>
              <a:avLst/>
              <a:gdLst>
                <a:gd name="T0" fmla="*/ 2 w 10"/>
                <a:gd name="T1" fmla="*/ 308 h 317"/>
                <a:gd name="T2" fmla="*/ 10 w 10"/>
                <a:gd name="T3" fmla="*/ 305 h 317"/>
                <a:gd name="T4" fmla="*/ 10 w 10"/>
                <a:gd name="T5" fmla="*/ 0 h 317"/>
                <a:gd name="T6" fmla="*/ 0 w 10"/>
                <a:gd name="T7" fmla="*/ 0 h 317"/>
                <a:gd name="T8" fmla="*/ 0 w 10"/>
                <a:gd name="T9" fmla="*/ 305 h 317"/>
                <a:gd name="T10" fmla="*/ 7 w 10"/>
                <a:gd name="T11" fmla="*/ 303 h 317"/>
                <a:gd name="T12" fmla="*/ 2 w 10"/>
                <a:gd name="T13" fmla="*/ 308 h 317"/>
                <a:gd name="T14" fmla="*/ 10 w 10"/>
                <a:gd name="T15" fmla="*/ 317 h 317"/>
                <a:gd name="T16" fmla="*/ 10 w 10"/>
                <a:gd name="T17" fmla="*/ 305 h 317"/>
                <a:gd name="T18" fmla="*/ 2 w 10"/>
                <a:gd name="T19" fmla="*/ 308 h 3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317"/>
                <a:gd name="T32" fmla="*/ 10 w 10"/>
                <a:gd name="T33" fmla="*/ 317 h 3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317">
                  <a:moveTo>
                    <a:pt x="2" y="308"/>
                  </a:moveTo>
                  <a:lnTo>
                    <a:pt x="10" y="305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305"/>
                  </a:lnTo>
                  <a:lnTo>
                    <a:pt x="7" y="303"/>
                  </a:lnTo>
                  <a:lnTo>
                    <a:pt x="2" y="308"/>
                  </a:lnTo>
                  <a:lnTo>
                    <a:pt x="10" y="317"/>
                  </a:lnTo>
                  <a:lnTo>
                    <a:pt x="10" y="305"/>
                  </a:lnTo>
                  <a:lnTo>
                    <a:pt x="2" y="3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4" name="Freeform 99"/>
            <p:cNvSpPr>
              <a:spLocks/>
            </p:cNvSpPr>
            <p:nvPr/>
          </p:nvSpPr>
          <p:spPr bwMode="auto">
            <a:xfrm>
              <a:off x="382" y="1249"/>
              <a:ext cx="113" cy="306"/>
            </a:xfrm>
            <a:custGeom>
              <a:avLst/>
              <a:gdLst>
                <a:gd name="T0" fmla="*/ 113 w 113"/>
                <a:gd name="T1" fmla="*/ 306 h 306"/>
                <a:gd name="T2" fmla="*/ 107 w 113"/>
                <a:gd name="T3" fmla="*/ 301 h 306"/>
                <a:gd name="T4" fmla="*/ 102 w 113"/>
                <a:gd name="T5" fmla="*/ 297 h 306"/>
                <a:gd name="T6" fmla="*/ 96 w 113"/>
                <a:gd name="T7" fmla="*/ 294 h 306"/>
                <a:gd name="T8" fmla="*/ 90 w 113"/>
                <a:gd name="T9" fmla="*/ 292 h 306"/>
                <a:gd name="T10" fmla="*/ 82 w 113"/>
                <a:gd name="T11" fmla="*/ 289 h 306"/>
                <a:gd name="T12" fmla="*/ 75 w 113"/>
                <a:gd name="T13" fmla="*/ 288 h 306"/>
                <a:gd name="T14" fmla="*/ 67 w 113"/>
                <a:gd name="T15" fmla="*/ 285 h 306"/>
                <a:gd name="T16" fmla="*/ 58 w 113"/>
                <a:gd name="T17" fmla="*/ 284 h 306"/>
                <a:gd name="T18" fmla="*/ 48 w 113"/>
                <a:gd name="T19" fmla="*/ 282 h 306"/>
                <a:gd name="T20" fmla="*/ 39 w 113"/>
                <a:gd name="T21" fmla="*/ 281 h 306"/>
                <a:gd name="T22" fmla="*/ 29 w 113"/>
                <a:gd name="T23" fmla="*/ 280 h 306"/>
                <a:gd name="T24" fmla="*/ 21 w 113"/>
                <a:gd name="T25" fmla="*/ 277 h 306"/>
                <a:gd name="T26" fmla="*/ 12 w 113"/>
                <a:gd name="T27" fmla="*/ 275 h 306"/>
                <a:gd name="T28" fmla="*/ 6 w 113"/>
                <a:gd name="T29" fmla="*/ 270 h 306"/>
                <a:gd name="T30" fmla="*/ 1 w 113"/>
                <a:gd name="T31" fmla="*/ 263 h 306"/>
                <a:gd name="T32" fmla="*/ 0 w 113"/>
                <a:gd name="T33" fmla="*/ 255 h 306"/>
                <a:gd name="T34" fmla="*/ 0 w 113"/>
                <a:gd name="T35" fmla="*/ 51 h 306"/>
                <a:gd name="T36" fmla="*/ 1 w 113"/>
                <a:gd name="T37" fmla="*/ 43 h 306"/>
                <a:gd name="T38" fmla="*/ 6 w 113"/>
                <a:gd name="T39" fmla="*/ 37 h 306"/>
                <a:gd name="T40" fmla="*/ 12 w 113"/>
                <a:gd name="T41" fmla="*/ 31 h 306"/>
                <a:gd name="T42" fmla="*/ 21 w 113"/>
                <a:gd name="T43" fmla="*/ 29 h 306"/>
                <a:gd name="T44" fmla="*/ 29 w 113"/>
                <a:gd name="T45" fmla="*/ 26 h 306"/>
                <a:gd name="T46" fmla="*/ 39 w 113"/>
                <a:gd name="T47" fmla="*/ 25 h 306"/>
                <a:gd name="T48" fmla="*/ 48 w 113"/>
                <a:gd name="T49" fmla="*/ 24 h 306"/>
                <a:gd name="T50" fmla="*/ 58 w 113"/>
                <a:gd name="T51" fmla="*/ 22 h 306"/>
                <a:gd name="T52" fmla="*/ 67 w 113"/>
                <a:gd name="T53" fmla="*/ 21 h 306"/>
                <a:gd name="T54" fmla="*/ 75 w 113"/>
                <a:gd name="T55" fmla="*/ 19 h 306"/>
                <a:gd name="T56" fmla="*/ 82 w 113"/>
                <a:gd name="T57" fmla="*/ 17 h 306"/>
                <a:gd name="T58" fmla="*/ 90 w 113"/>
                <a:gd name="T59" fmla="*/ 15 h 306"/>
                <a:gd name="T60" fmla="*/ 96 w 113"/>
                <a:gd name="T61" fmla="*/ 12 h 306"/>
                <a:gd name="T62" fmla="*/ 102 w 113"/>
                <a:gd name="T63" fmla="*/ 9 h 306"/>
                <a:gd name="T64" fmla="*/ 107 w 113"/>
                <a:gd name="T65" fmla="*/ 6 h 306"/>
                <a:gd name="T66" fmla="*/ 113 w 113"/>
                <a:gd name="T67" fmla="*/ 0 h 306"/>
                <a:gd name="T68" fmla="*/ 113 w 113"/>
                <a:gd name="T69" fmla="*/ 306 h 30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3"/>
                <a:gd name="T106" fmla="*/ 0 h 306"/>
                <a:gd name="T107" fmla="*/ 113 w 113"/>
                <a:gd name="T108" fmla="*/ 306 h 30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3" h="306">
                  <a:moveTo>
                    <a:pt x="113" y="306"/>
                  </a:moveTo>
                  <a:lnTo>
                    <a:pt x="107" y="301"/>
                  </a:lnTo>
                  <a:lnTo>
                    <a:pt x="102" y="297"/>
                  </a:lnTo>
                  <a:lnTo>
                    <a:pt x="96" y="294"/>
                  </a:lnTo>
                  <a:lnTo>
                    <a:pt x="90" y="292"/>
                  </a:lnTo>
                  <a:lnTo>
                    <a:pt x="82" y="289"/>
                  </a:lnTo>
                  <a:lnTo>
                    <a:pt x="75" y="288"/>
                  </a:lnTo>
                  <a:lnTo>
                    <a:pt x="67" y="285"/>
                  </a:lnTo>
                  <a:lnTo>
                    <a:pt x="58" y="284"/>
                  </a:lnTo>
                  <a:lnTo>
                    <a:pt x="48" y="282"/>
                  </a:lnTo>
                  <a:lnTo>
                    <a:pt x="39" y="281"/>
                  </a:lnTo>
                  <a:lnTo>
                    <a:pt x="29" y="280"/>
                  </a:lnTo>
                  <a:lnTo>
                    <a:pt x="21" y="277"/>
                  </a:lnTo>
                  <a:lnTo>
                    <a:pt x="12" y="275"/>
                  </a:lnTo>
                  <a:lnTo>
                    <a:pt x="6" y="270"/>
                  </a:lnTo>
                  <a:lnTo>
                    <a:pt x="1" y="263"/>
                  </a:lnTo>
                  <a:lnTo>
                    <a:pt x="0" y="255"/>
                  </a:lnTo>
                  <a:lnTo>
                    <a:pt x="0" y="51"/>
                  </a:lnTo>
                  <a:lnTo>
                    <a:pt x="1" y="43"/>
                  </a:lnTo>
                  <a:lnTo>
                    <a:pt x="6" y="37"/>
                  </a:lnTo>
                  <a:lnTo>
                    <a:pt x="12" y="31"/>
                  </a:lnTo>
                  <a:lnTo>
                    <a:pt x="21" y="29"/>
                  </a:lnTo>
                  <a:lnTo>
                    <a:pt x="29" y="26"/>
                  </a:lnTo>
                  <a:lnTo>
                    <a:pt x="39" y="25"/>
                  </a:lnTo>
                  <a:lnTo>
                    <a:pt x="48" y="24"/>
                  </a:lnTo>
                  <a:lnTo>
                    <a:pt x="58" y="22"/>
                  </a:lnTo>
                  <a:lnTo>
                    <a:pt x="67" y="21"/>
                  </a:lnTo>
                  <a:lnTo>
                    <a:pt x="75" y="19"/>
                  </a:lnTo>
                  <a:lnTo>
                    <a:pt x="82" y="17"/>
                  </a:lnTo>
                  <a:lnTo>
                    <a:pt x="90" y="15"/>
                  </a:lnTo>
                  <a:lnTo>
                    <a:pt x="96" y="12"/>
                  </a:lnTo>
                  <a:lnTo>
                    <a:pt x="102" y="9"/>
                  </a:lnTo>
                  <a:lnTo>
                    <a:pt x="107" y="6"/>
                  </a:lnTo>
                  <a:lnTo>
                    <a:pt x="113" y="0"/>
                  </a:lnTo>
                  <a:lnTo>
                    <a:pt x="113" y="306"/>
                  </a:lnTo>
                  <a:close/>
                </a:path>
              </a:pathLst>
            </a:custGeom>
            <a:solidFill>
              <a:srgbClr val="FF1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5" name="Freeform 100"/>
            <p:cNvSpPr>
              <a:spLocks/>
            </p:cNvSpPr>
            <p:nvPr/>
          </p:nvSpPr>
          <p:spPr bwMode="auto">
            <a:xfrm>
              <a:off x="440" y="1529"/>
              <a:ext cx="57" cy="28"/>
            </a:xfrm>
            <a:custGeom>
              <a:avLst/>
              <a:gdLst>
                <a:gd name="T0" fmla="*/ 0 w 57"/>
                <a:gd name="T1" fmla="*/ 8 h 28"/>
                <a:gd name="T2" fmla="*/ 0 w 57"/>
                <a:gd name="T3" fmla="*/ 8 h 28"/>
                <a:gd name="T4" fmla="*/ 9 w 57"/>
                <a:gd name="T5" fmla="*/ 9 h 28"/>
                <a:gd name="T6" fmla="*/ 17 w 57"/>
                <a:gd name="T7" fmla="*/ 12 h 28"/>
                <a:gd name="T8" fmla="*/ 24 w 57"/>
                <a:gd name="T9" fmla="*/ 13 h 28"/>
                <a:gd name="T10" fmla="*/ 30 w 57"/>
                <a:gd name="T11" fmla="*/ 15 h 28"/>
                <a:gd name="T12" fmla="*/ 37 w 57"/>
                <a:gd name="T13" fmla="*/ 18 h 28"/>
                <a:gd name="T14" fmla="*/ 43 w 57"/>
                <a:gd name="T15" fmla="*/ 21 h 28"/>
                <a:gd name="T16" fmla="*/ 46 w 57"/>
                <a:gd name="T17" fmla="*/ 24 h 28"/>
                <a:gd name="T18" fmla="*/ 52 w 57"/>
                <a:gd name="T19" fmla="*/ 28 h 28"/>
                <a:gd name="T20" fmla="*/ 57 w 57"/>
                <a:gd name="T21" fmla="*/ 23 h 28"/>
                <a:gd name="T22" fmla="*/ 51 w 57"/>
                <a:gd name="T23" fmla="*/ 17 h 28"/>
                <a:gd name="T24" fmla="*/ 45 w 57"/>
                <a:gd name="T25" fmla="*/ 13 h 28"/>
                <a:gd name="T26" fmla="*/ 39 w 57"/>
                <a:gd name="T27" fmla="*/ 10 h 28"/>
                <a:gd name="T28" fmla="*/ 33 w 57"/>
                <a:gd name="T29" fmla="*/ 8 h 28"/>
                <a:gd name="T30" fmla="*/ 24 w 57"/>
                <a:gd name="T31" fmla="*/ 5 h 28"/>
                <a:gd name="T32" fmla="*/ 17 w 57"/>
                <a:gd name="T33" fmla="*/ 4 h 28"/>
                <a:gd name="T34" fmla="*/ 9 w 57"/>
                <a:gd name="T35" fmla="*/ 1 h 28"/>
                <a:gd name="T36" fmla="*/ 0 w 57"/>
                <a:gd name="T37" fmla="*/ 0 h 28"/>
                <a:gd name="T38" fmla="*/ 0 w 57"/>
                <a:gd name="T39" fmla="*/ 0 h 28"/>
                <a:gd name="T40" fmla="*/ 0 w 57"/>
                <a:gd name="T41" fmla="*/ 8 h 2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7"/>
                <a:gd name="T64" fmla="*/ 0 h 28"/>
                <a:gd name="T65" fmla="*/ 57 w 57"/>
                <a:gd name="T66" fmla="*/ 28 h 2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7" h="28">
                  <a:moveTo>
                    <a:pt x="0" y="8"/>
                  </a:moveTo>
                  <a:lnTo>
                    <a:pt x="0" y="8"/>
                  </a:lnTo>
                  <a:lnTo>
                    <a:pt x="9" y="9"/>
                  </a:lnTo>
                  <a:lnTo>
                    <a:pt x="17" y="12"/>
                  </a:lnTo>
                  <a:lnTo>
                    <a:pt x="24" y="13"/>
                  </a:lnTo>
                  <a:lnTo>
                    <a:pt x="30" y="15"/>
                  </a:lnTo>
                  <a:lnTo>
                    <a:pt x="37" y="18"/>
                  </a:lnTo>
                  <a:lnTo>
                    <a:pt x="43" y="21"/>
                  </a:lnTo>
                  <a:lnTo>
                    <a:pt x="46" y="24"/>
                  </a:lnTo>
                  <a:lnTo>
                    <a:pt x="52" y="28"/>
                  </a:lnTo>
                  <a:lnTo>
                    <a:pt x="57" y="23"/>
                  </a:lnTo>
                  <a:lnTo>
                    <a:pt x="51" y="17"/>
                  </a:lnTo>
                  <a:lnTo>
                    <a:pt x="45" y="13"/>
                  </a:lnTo>
                  <a:lnTo>
                    <a:pt x="39" y="10"/>
                  </a:lnTo>
                  <a:lnTo>
                    <a:pt x="33" y="8"/>
                  </a:lnTo>
                  <a:lnTo>
                    <a:pt x="24" y="5"/>
                  </a:lnTo>
                  <a:lnTo>
                    <a:pt x="17" y="4"/>
                  </a:lnTo>
                  <a:lnTo>
                    <a:pt x="9" y="1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6" name="Freeform 101"/>
            <p:cNvSpPr>
              <a:spLocks/>
            </p:cNvSpPr>
            <p:nvPr/>
          </p:nvSpPr>
          <p:spPr bwMode="auto">
            <a:xfrm>
              <a:off x="377" y="1504"/>
              <a:ext cx="63" cy="33"/>
            </a:xfrm>
            <a:custGeom>
              <a:avLst/>
              <a:gdLst>
                <a:gd name="T0" fmla="*/ 0 w 63"/>
                <a:gd name="T1" fmla="*/ 0 h 33"/>
                <a:gd name="T2" fmla="*/ 0 w 63"/>
                <a:gd name="T3" fmla="*/ 0 h 33"/>
                <a:gd name="T4" fmla="*/ 3 w 63"/>
                <a:gd name="T5" fmla="*/ 9 h 33"/>
                <a:gd name="T6" fmla="*/ 9 w 63"/>
                <a:gd name="T7" fmla="*/ 17 h 33"/>
                <a:gd name="T8" fmla="*/ 16 w 63"/>
                <a:gd name="T9" fmla="*/ 24 h 33"/>
                <a:gd name="T10" fmla="*/ 24 w 63"/>
                <a:gd name="T11" fmla="*/ 26 h 33"/>
                <a:gd name="T12" fmla="*/ 34 w 63"/>
                <a:gd name="T13" fmla="*/ 29 h 33"/>
                <a:gd name="T14" fmla="*/ 44 w 63"/>
                <a:gd name="T15" fmla="*/ 30 h 33"/>
                <a:gd name="T16" fmla="*/ 53 w 63"/>
                <a:gd name="T17" fmla="*/ 31 h 33"/>
                <a:gd name="T18" fmla="*/ 63 w 63"/>
                <a:gd name="T19" fmla="*/ 33 h 33"/>
                <a:gd name="T20" fmla="*/ 63 w 63"/>
                <a:gd name="T21" fmla="*/ 25 h 33"/>
                <a:gd name="T22" fmla="*/ 53 w 63"/>
                <a:gd name="T23" fmla="*/ 24 h 33"/>
                <a:gd name="T24" fmla="*/ 44 w 63"/>
                <a:gd name="T25" fmla="*/ 22 h 33"/>
                <a:gd name="T26" fmla="*/ 34 w 63"/>
                <a:gd name="T27" fmla="*/ 21 h 33"/>
                <a:gd name="T28" fmla="*/ 27 w 63"/>
                <a:gd name="T29" fmla="*/ 18 h 33"/>
                <a:gd name="T30" fmla="*/ 18 w 63"/>
                <a:gd name="T31" fmla="*/ 16 h 33"/>
                <a:gd name="T32" fmla="*/ 13 w 63"/>
                <a:gd name="T33" fmla="*/ 12 h 33"/>
                <a:gd name="T34" fmla="*/ 10 w 63"/>
                <a:gd name="T35" fmla="*/ 7 h 33"/>
                <a:gd name="T36" fmla="*/ 10 w 63"/>
                <a:gd name="T37" fmla="*/ 0 h 33"/>
                <a:gd name="T38" fmla="*/ 10 w 63"/>
                <a:gd name="T39" fmla="*/ 0 h 33"/>
                <a:gd name="T40" fmla="*/ 0 w 63"/>
                <a:gd name="T41" fmla="*/ 0 h 3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3"/>
                <a:gd name="T65" fmla="*/ 63 w 63"/>
                <a:gd name="T66" fmla="*/ 33 h 3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3">
                  <a:moveTo>
                    <a:pt x="0" y="0"/>
                  </a:moveTo>
                  <a:lnTo>
                    <a:pt x="0" y="0"/>
                  </a:lnTo>
                  <a:lnTo>
                    <a:pt x="3" y="9"/>
                  </a:lnTo>
                  <a:lnTo>
                    <a:pt x="9" y="17"/>
                  </a:lnTo>
                  <a:lnTo>
                    <a:pt x="16" y="24"/>
                  </a:lnTo>
                  <a:lnTo>
                    <a:pt x="24" y="26"/>
                  </a:lnTo>
                  <a:lnTo>
                    <a:pt x="34" y="29"/>
                  </a:lnTo>
                  <a:lnTo>
                    <a:pt x="44" y="30"/>
                  </a:lnTo>
                  <a:lnTo>
                    <a:pt x="53" y="31"/>
                  </a:lnTo>
                  <a:lnTo>
                    <a:pt x="63" y="33"/>
                  </a:lnTo>
                  <a:lnTo>
                    <a:pt x="63" y="25"/>
                  </a:lnTo>
                  <a:lnTo>
                    <a:pt x="53" y="24"/>
                  </a:lnTo>
                  <a:lnTo>
                    <a:pt x="44" y="22"/>
                  </a:lnTo>
                  <a:lnTo>
                    <a:pt x="34" y="21"/>
                  </a:lnTo>
                  <a:lnTo>
                    <a:pt x="27" y="18"/>
                  </a:lnTo>
                  <a:lnTo>
                    <a:pt x="18" y="16"/>
                  </a:lnTo>
                  <a:lnTo>
                    <a:pt x="13" y="12"/>
                  </a:lnTo>
                  <a:lnTo>
                    <a:pt x="10" y="7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7" name="Freeform 102"/>
            <p:cNvSpPr>
              <a:spLocks/>
            </p:cNvSpPr>
            <p:nvPr/>
          </p:nvSpPr>
          <p:spPr bwMode="auto">
            <a:xfrm>
              <a:off x="377" y="1300"/>
              <a:ext cx="10" cy="204"/>
            </a:xfrm>
            <a:custGeom>
              <a:avLst/>
              <a:gdLst>
                <a:gd name="T0" fmla="*/ 0 w 10"/>
                <a:gd name="T1" fmla="*/ 0 h 204"/>
                <a:gd name="T2" fmla="*/ 0 w 10"/>
                <a:gd name="T3" fmla="*/ 0 h 204"/>
                <a:gd name="T4" fmla="*/ 0 w 10"/>
                <a:gd name="T5" fmla="*/ 204 h 204"/>
                <a:gd name="T6" fmla="*/ 10 w 10"/>
                <a:gd name="T7" fmla="*/ 204 h 204"/>
                <a:gd name="T8" fmla="*/ 10 w 10"/>
                <a:gd name="T9" fmla="*/ 0 h 204"/>
                <a:gd name="T10" fmla="*/ 10 w 10"/>
                <a:gd name="T11" fmla="*/ 0 h 204"/>
                <a:gd name="T12" fmla="*/ 0 w 10"/>
                <a:gd name="T13" fmla="*/ 0 h 2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204"/>
                <a:gd name="T23" fmla="*/ 10 w 10"/>
                <a:gd name="T24" fmla="*/ 204 h 20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204">
                  <a:moveTo>
                    <a:pt x="0" y="0"/>
                  </a:moveTo>
                  <a:lnTo>
                    <a:pt x="0" y="0"/>
                  </a:lnTo>
                  <a:lnTo>
                    <a:pt x="0" y="204"/>
                  </a:lnTo>
                  <a:lnTo>
                    <a:pt x="10" y="204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8" name="Freeform 103"/>
            <p:cNvSpPr>
              <a:spLocks/>
            </p:cNvSpPr>
            <p:nvPr/>
          </p:nvSpPr>
          <p:spPr bwMode="auto">
            <a:xfrm>
              <a:off x="377" y="1268"/>
              <a:ext cx="63" cy="32"/>
            </a:xfrm>
            <a:custGeom>
              <a:avLst/>
              <a:gdLst>
                <a:gd name="T0" fmla="*/ 63 w 63"/>
                <a:gd name="T1" fmla="*/ 0 h 32"/>
                <a:gd name="T2" fmla="*/ 63 w 63"/>
                <a:gd name="T3" fmla="*/ 0 h 32"/>
                <a:gd name="T4" fmla="*/ 53 w 63"/>
                <a:gd name="T5" fmla="*/ 1 h 32"/>
                <a:gd name="T6" fmla="*/ 44 w 63"/>
                <a:gd name="T7" fmla="*/ 2 h 32"/>
                <a:gd name="T8" fmla="*/ 34 w 63"/>
                <a:gd name="T9" fmla="*/ 3 h 32"/>
                <a:gd name="T10" fmla="*/ 24 w 63"/>
                <a:gd name="T11" fmla="*/ 6 h 32"/>
                <a:gd name="T12" fmla="*/ 16 w 63"/>
                <a:gd name="T13" fmla="*/ 9 h 32"/>
                <a:gd name="T14" fmla="*/ 9 w 63"/>
                <a:gd name="T15" fmla="*/ 15 h 32"/>
                <a:gd name="T16" fmla="*/ 3 w 63"/>
                <a:gd name="T17" fmla="*/ 23 h 32"/>
                <a:gd name="T18" fmla="*/ 0 w 63"/>
                <a:gd name="T19" fmla="*/ 32 h 32"/>
                <a:gd name="T20" fmla="*/ 10 w 63"/>
                <a:gd name="T21" fmla="*/ 32 h 32"/>
                <a:gd name="T22" fmla="*/ 10 w 63"/>
                <a:gd name="T23" fmla="*/ 25 h 32"/>
                <a:gd name="T24" fmla="*/ 13 w 63"/>
                <a:gd name="T25" fmla="*/ 20 h 32"/>
                <a:gd name="T26" fmla="*/ 18 w 63"/>
                <a:gd name="T27" fmla="*/ 16 h 32"/>
                <a:gd name="T28" fmla="*/ 27 w 63"/>
                <a:gd name="T29" fmla="*/ 14 h 32"/>
                <a:gd name="T30" fmla="*/ 34 w 63"/>
                <a:gd name="T31" fmla="*/ 11 h 32"/>
                <a:gd name="T32" fmla="*/ 44 w 63"/>
                <a:gd name="T33" fmla="*/ 10 h 32"/>
                <a:gd name="T34" fmla="*/ 53 w 63"/>
                <a:gd name="T35" fmla="*/ 9 h 32"/>
                <a:gd name="T36" fmla="*/ 63 w 63"/>
                <a:gd name="T37" fmla="*/ 7 h 32"/>
                <a:gd name="T38" fmla="*/ 63 w 63"/>
                <a:gd name="T39" fmla="*/ 7 h 32"/>
                <a:gd name="T40" fmla="*/ 63 w 63"/>
                <a:gd name="T41" fmla="*/ 0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2"/>
                <a:gd name="T65" fmla="*/ 63 w 63"/>
                <a:gd name="T66" fmla="*/ 32 h 3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2">
                  <a:moveTo>
                    <a:pt x="63" y="0"/>
                  </a:moveTo>
                  <a:lnTo>
                    <a:pt x="63" y="0"/>
                  </a:lnTo>
                  <a:lnTo>
                    <a:pt x="53" y="1"/>
                  </a:lnTo>
                  <a:lnTo>
                    <a:pt x="44" y="2"/>
                  </a:lnTo>
                  <a:lnTo>
                    <a:pt x="34" y="3"/>
                  </a:lnTo>
                  <a:lnTo>
                    <a:pt x="24" y="6"/>
                  </a:lnTo>
                  <a:lnTo>
                    <a:pt x="16" y="9"/>
                  </a:lnTo>
                  <a:lnTo>
                    <a:pt x="9" y="15"/>
                  </a:lnTo>
                  <a:lnTo>
                    <a:pt x="3" y="23"/>
                  </a:lnTo>
                  <a:lnTo>
                    <a:pt x="0" y="32"/>
                  </a:lnTo>
                  <a:lnTo>
                    <a:pt x="10" y="32"/>
                  </a:lnTo>
                  <a:lnTo>
                    <a:pt x="10" y="25"/>
                  </a:lnTo>
                  <a:lnTo>
                    <a:pt x="13" y="20"/>
                  </a:lnTo>
                  <a:lnTo>
                    <a:pt x="18" y="16"/>
                  </a:lnTo>
                  <a:lnTo>
                    <a:pt x="27" y="14"/>
                  </a:lnTo>
                  <a:lnTo>
                    <a:pt x="34" y="11"/>
                  </a:lnTo>
                  <a:lnTo>
                    <a:pt x="44" y="10"/>
                  </a:lnTo>
                  <a:lnTo>
                    <a:pt x="53" y="9"/>
                  </a:lnTo>
                  <a:lnTo>
                    <a:pt x="63" y="7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9" name="Freeform 104"/>
            <p:cNvSpPr>
              <a:spLocks/>
            </p:cNvSpPr>
            <p:nvPr/>
          </p:nvSpPr>
          <p:spPr bwMode="auto">
            <a:xfrm>
              <a:off x="440" y="1238"/>
              <a:ext cx="60" cy="37"/>
            </a:xfrm>
            <a:custGeom>
              <a:avLst/>
              <a:gdLst>
                <a:gd name="T0" fmla="*/ 60 w 60"/>
                <a:gd name="T1" fmla="*/ 11 h 37"/>
                <a:gd name="T2" fmla="*/ 52 w 60"/>
                <a:gd name="T3" fmla="*/ 9 h 37"/>
                <a:gd name="T4" fmla="*/ 46 w 60"/>
                <a:gd name="T5" fmla="*/ 13 h 37"/>
                <a:gd name="T6" fmla="*/ 43 w 60"/>
                <a:gd name="T7" fmla="*/ 17 h 37"/>
                <a:gd name="T8" fmla="*/ 37 w 60"/>
                <a:gd name="T9" fmla="*/ 19 h 37"/>
                <a:gd name="T10" fmla="*/ 30 w 60"/>
                <a:gd name="T11" fmla="*/ 22 h 37"/>
                <a:gd name="T12" fmla="*/ 24 w 60"/>
                <a:gd name="T13" fmla="*/ 24 h 37"/>
                <a:gd name="T14" fmla="*/ 17 w 60"/>
                <a:gd name="T15" fmla="*/ 26 h 37"/>
                <a:gd name="T16" fmla="*/ 9 w 60"/>
                <a:gd name="T17" fmla="*/ 28 h 37"/>
                <a:gd name="T18" fmla="*/ 0 w 60"/>
                <a:gd name="T19" fmla="*/ 30 h 37"/>
                <a:gd name="T20" fmla="*/ 0 w 60"/>
                <a:gd name="T21" fmla="*/ 37 h 37"/>
                <a:gd name="T22" fmla="*/ 9 w 60"/>
                <a:gd name="T23" fmla="*/ 36 h 37"/>
                <a:gd name="T24" fmla="*/ 17 w 60"/>
                <a:gd name="T25" fmla="*/ 33 h 37"/>
                <a:gd name="T26" fmla="*/ 24 w 60"/>
                <a:gd name="T27" fmla="*/ 32 h 37"/>
                <a:gd name="T28" fmla="*/ 33 w 60"/>
                <a:gd name="T29" fmla="*/ 30 h 37"/>
                <a:gd name="T30" fmla="*/ 39 w 60"/>
                <a:gd name="T31" fmla="*/ 27 h 37"/>
                <a:gd name="T32" fmla="*/ 45 w 60"/>
                <a:gd name="T33" fmla="*/ 24 h 37"/>
                <a:gd name="T34" fmla="*/ 51 w 60"/>
                <a:gd name="T35" fmla="*/ 20 h 37"/>
                <a:gd name="T36" fmla="*/ 57 w 60"/>
                <a:gd name="T37" fmla="*/ 14 h 37"/>
                <a:gd name="T38" fmla="*/ 50 w 60"/>
                <a:gd name="T39" fmla="*/ 11 h 37"/>
                <a:gd name="T40" fmla="*/ 60 w 60"/>
                <a:gd name="T41" fmla="*/ 11 h 37"/>
                <a:gd name="T42" fmla="*/ 60 w 60"/>
                <a:gd name="T43" fmla="*/ 0 h 37"/>
                <a:gd name="T44" fmla="*/ 52 w 60"/>
                <a:gd name="T45" fmla="*/ 9 h 37"/>
                <a:gd name="T46" fmla="*/ 60 w 60"/>
                <a:gd name="T47" fmla="*/ 11 h 3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0"/>
                <a:gd name="T73" fmla="*/ 0 h 37"/>
                <a:gd name="T74" fmla="*/ 60 w 60"/>
                <a:gd name="T75" fmla="*/ 37 h 3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0" h="37">
                  <a:moveTo>
                    <a:pt x="60" y="11"/>
                  </a:moveTo>
                  <a:lnTo>
                    <a:pt x="52" y="9"/>
                  </a:lnTo>
                  <a:lnTo>
                    <a:pt x="46" y="13"/>
                  </a:lnTo>
                  <a:lnTo>
                    <a:pt x="43" y="17"/>
                  </a:lnTo>
                  <a:lnTo>
                    <a:pt x="37" y="19"/>
                  </a:lnTo>
                  <a:lnTo>
                    <a:pt x="30" y="22"/>
                  </a:lnTo>
                  <a:lnTo>
                    <a:pt x="24" y="24"/>
                  </a:lnTo>
                  <a:lnTo>
                    <a:pt x="17" y="26"/>
                  </a:lnTo>
                  <a:lnTo>
                    <a:pt x="9" y="28"/>
                  </a:lnTo>
                  <a:lnTo>
                    <a:pt x="0" y="30"/>
                  </a:lnTo>
                  <a:lnTo>
                    <a:pt x="0" y="37"/>
                  </a:lnTo>
                  <a:lnTo>
                    <a:pt x="9" y="36"/>
                  </a:lnTo>
                  <a:lnTo>
                    <a:pt x="17" y="33"/>
                  </a:lnTo>
                  <a:lnTo>
                    <a:pt x="24" y="32"/>
                  </a:lnTo>
                  <a:lnTo>
                    <a:pt x="33" y="30"/>
                  </a:lnTo>
                  <a:lnTo>
                    <a:pt x="39" y="27"/>
                  </a:lnTo>
                  <a:lnTo>
                    <a:pt x="45" y="24"/>
                  </a:lnTo>
                  <a:lnTo>
                    <a:pt x="51" y="20"/>
                  </a:lnTo>
                  <a:lnTo>
                    <a:pt x="57" y="14"/>
                  </a:lnTo>
                  <a:lnTo>
                    <a:pt x="50" y="11"/>
                  </a:lnTo>
                  <a:lnTo>
                    <a:pt x="60" y="11"/>
                  </a:lnTo>
                  <a:lnTo>
                    <a:pt x="60" y="0"/>
                  </a:lnTo>
                  <a:lnTo>
                    <a:pt x="52" y="9"/>
                  </a:lnTo>
                  <a:lnTo>
                    <a:pt x="6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90" name="Freeform 105"/>
            <p:cNvSpPr>
              <a:spLocks/>
            </p:cNvSpPr>
            <p:nvPr/>
          </p:nvSpPr>
          <p:spPr bwMode="auto">
            <a:xfrm>
              <a:off x="490" y="1249"/>
              <a:ext cx="10" cy="317"/>
            </a:xfrm>
            <a:custGeom>
              <a:avLst/>
              <a:gdLst>
                <a:gd name="T0" fmla="*/ 2 w 10"/>
                <a:gd name="T1" fmla="*/ 308 h 317"/>
                <a:gd name="T2" fmla="*/ 10 w 10"/>
                <a:gd name="T3" fmla="*/ 306 h 317"/>
                <a:gd name="T4" fmla="*/ 10 w 10"/>
                <a:gd name="T5" fmla="*/ 0 h 317"/>
                <a:gd name="T6" fmla="*/ 0 w 10"/>
                <a:gd name="T7" fmla="*/ 0 h 317"/>
                <a:gd name="T8" fmla="*/ 0 w 10"/>
                <a:gd name="T9" fmla="*/ 306 h 317"/>
                <a:gd name="T10" fmla="*/ 7 w 10"/>
                <a:gd name="T11" fmla="*/ 303 h 317"/>
                <a:gd name="T12" fmla="*/ 2 w 10"/>
                <a:gd name="T13" fmla="*/ 308 h 317"/>
                <a:gd name="T14" fmla="*/ 10 w 10"/>
                <a:gd name="T15" fmla="*/ 317 h 317"/>
                <a:gd name="T16" fmla="*/ 10 w 10"/>
                <a:gd name="T17" fmla="*/ 306 h 317"/>
                <a:gd name="T18" fmla="*/ 2 w 10"/>
                <a:gd name="T19" fmla="*/ 308 h 3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317"/>
                <a:gd name="T32" fmla="*/ 10 w 10"/>
                <a:gd name="T33" fmla="*/ 317 h 3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317">
                  <a:moveTo>
                    <a:pt x="2" y="308"/>
                  </a:moveTo>
                  <a:lnTo>
                    <a:pt x="10" y="306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306"/>
                  </a:lnTo>
                  <a:lnTo>
                    <a:pt x="7" y="303"/>
                  </a:lnTo>
                  <a:lnTo>
                    <a:pt x="2" y="308"/>
                  </a:lnTo>
                  <a:lnTo>
                    <a:pt x="10" y="317"/>
                  </a:lnTo>
                  <a:lnTo>
                    <a:pt x="10" y="306"/>
                  </a:lnTo>
                  <a:lnTo>
                    <a:pt x="2" y="3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91" name="Freeform 106"/>
            <p:cNvSpPr>
              <a:spLocks/>
            </p:cNvSpPr>
            <p:nvPr/>
          </p:nvSpPr>
          <p:spPr bwMode="auto">
            <a:xfrm>
              <a:off x="382" y="967"/>
              <a:ext cx="113" cy="306"/>
            </a:xfrm>
            <a:custGeom>
              <a:avLst/>
              <a:gdLst>
                <a:gd name="T0" fmla="*/ 113 w 113"/>
                <a:gd name="T1" fmla="*/ 306 h 306"/>
                <a:gd name="T2" fmla="*/ 107 w 113"/>
                <a:gd name="T3" fmla="*/ 301 h 306"/>
                <a:gd name="T4" fmla="*/ 102 w 113"/>
                <a:gd name="T5" fmla="*/ 297 h 306"/>
                <a:gd name="T6" fmla="*/ 96 w 113"/>
                <a:gd name="T7" fmla="*/ 294 h 306"/>
                <a:gd name="T8" fmla="*/ 90 w 113"/>
                <a:gd name="T9" fmla="*/ 291 h 306"/>
                <a:gd name="T10" fmla="*/ 82 w 113"/>
                <a:gd name="T11" fmla="*/ 289 h 306"/>
                <a:gd name="T12" fmla="*/ 75 w 113"/>
                <a:gd name="T13" fmla="*/ 288 h 306"/>
                <a:gd name="T14" fmla="*/ 67 w 113"/>
                <a:gd name="T15" fmla="*/ 286 h 306"/>
                <a:gd name="T16" fmla="*/ 58 w 113"/>
                <a:gd name="T17" fmla="*/ 285 h 306"/>
                <a:gd name="T18" fmla="*/ 48 w 113"/>
                <a:gd name="T19" fmla="*/ 284 h 306"/>
                <a:gd name="T20" fmla="*/ 39 w 113"/>
                <a:gd name="T21" fmla="*/ 281 h 306"/>
                <a:gd name="T22" fmla="*/ 29 w 113"/>
                <a:gd name="T23" fmla="*/ 280 h 306"/>
                <a:gd name="T24" fmla="*/ 21 w 113"/>
                <a:gd name="T25" fmla="*/ 277 h 306"/>
                <a:gd name="T26" fmla="*/ 12 w 113"/>
                <a:gd name="T27" fmla="*/ 275 h 306"/>
                <a:gd name="T28" fmla="*/ 6 w 113"/>
                <a:gd name="T29" fmla="*/ 269 h 306"/>
                <a:gd name="T30" fmla="*/ 1 w 113"/>
                <a:gd name="T31" fmla="*/ 264 h 306"/>
                <a:gd name="T32" fmla="*/ 0 w 113"/>
                <a:gd name="T33" fmla="*/ 257 h 306"/>
                <a:gd name="T34" fmla="*/ 0 w 113"/>
                <a:gd name="T35" fmla="*/ 51 h 306"/>
                <a:gd name="T36" fmla="*/ 1 w 113"/>
                <a:gd name="T37" fmla="*/ 43 h 306"/>
                <a:gd name="T38" fmla="*/ 6 w 113"/>
                <a:gd name="T39" fmla="*/ 38 h 306"/>
                <a:gd name="T40" fmla="*/ 12 w 113"/>
                <a:gd name="T41" fmla="*/ 33 h 306"/>
                <a:gd name="T42" fmla="*/ 21 w 113"/>
                <a:gd name="T43" fmla="*/ 30 h 306"/>
                <a:gd name="T44" fmla="*/ 29 w 113"/>
                <a:gd name="T45" fmla="*/ 28 h 306"/>
                <a:gd name="T46" fmla="*/ 39 w 113"/>
                <a:gd name="T47" fmla="*/ 26 h 306"/>
                <a:gd name="T48" fmla="*/ 48 w 113"/>
                <a:gd name="T49" fmla="*/ 24 h 306"/>
                <a:gd name="T50" fmla="*/ 58 w 113"/>
                <a:gd name="T51" fmla="*/ 22 h 306"/>
                <a:gd name="T52" fmla="*/ 67 w 113"/>
                <a:gd name="T53" fmla="*/ 21 h 306"/>
                <a:gd name="T54" fmla="*/ 75 w 113"/>
                <a:gd name="T55" fmla="*/ 18 h 306"/>
                <a:gd name="T56" fmla="*/ 82 w 113"/>
                <a:gd name="T57" fmla="*/ 17 h 306"/>
                <a:gd name="T58" fmla="*/ 90 w 113"/>
                <a:gd name="T59" fmla="*/ 15 h 306"/>
                <a:gd name="T60" fmla="*/ 96 w 113"/>
                <a:gd name="T61" fmla="*/ 12 h 306"/>
                <a:gd name="T62" fmla="*/ 102 w 113"/>
                <a:gd name="T63" fmla="*/ 9 h 306"/>
                <a:gd name="T64" fmla="*/ 107 w 113"/>
                <a:gd name="T65" fmla="*/ 6 h 306"/>
                <a:gd name="T66" fmla="*/ 113 w 113"/>
                <a:gd name="T67" fmla="*/ 0 h 306"/>
                <a:gd name="T68" fmla="*/ 113 w 113"/>
                <a:gd name="T69" fmla="*/ 306 h 30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3"/>
                <a:gd name="T106" fmla="*/ 0 h 306"/>
                <a:gd name="T107" fmla="*/ 113 w 113"/>
                <a:gd name="T108" fmla="*/ 306 h 30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3" h="306">
                  <a:moveTo>
                    <a:pt x="113" y="306"/>
                  </a:moveTo>
                  <a:lnTo>
                    <a:pt x="107" y="301"/>
                  </a:lnTo>
                  <a:lnTo>
                    <a:pt x="102" y="297"/>
                  </a:lnTo>
                  <a:lnTo>
                    <a:pt x="96" y="294"/>
                  </a:lnTo>
                  <a:lnTo>
                    <a:pt x="90" y="291"/>
                  </a:lnTo>
                  <a:lnTo>
                    <a:pt x="82" y="289"/>
                  </a:lnTo>
                  <a:lnTo>
                    <a:pt x="75" y="288"/>
                  </a:lnTo>
                  <a:lnTo>
                    <a:pt x="67" y="286"/>
                  </a:lnTo>
                  <a:lnTo>
                    <a:pt x="58" y="285"/>
                  </a:lnTo>
                  <a:lnTo>
                    <a:pt x="48" y="284"/>
                  </a:lnTo>
                  <a:lnTo>
                    <a:pt x="39" y="281"/>
                  </a:lnTo>
                  <a:lnTo>
                    <a:pt x="29" y="280"/>
                  </a:lnTo>
                  <a:lnTo>
                    <a:pt x="21" y="277"/>
                  </a:lnTo>
                  <a:lnTo>
                    <a:pt x="12" y="275"/>
                  </a:lnTo>
                  <a:lnTo>
                    <a:pt x="6" y="269"/>
                  </a:lnTo>
                  <a:lnTo>
                    <a:pt x="1" y="264"/>
                  </a:lnTo>
                  <a:lnTo>
                    <a:pt x="0" y="257"/>
                  </a:lnTo>
                  <a:lnTo>
                    <a:pt x="0" y="51"/>
                  </a:lnTo>
                  <a:lnTo>
                    <a:pt x="1" y="43"/>
                  </a:lnTo>
                  <a:lnTo>
                    <a:pt x="6" y="38"/>
                  </a:lnTo>
                  <a:lnTo>
                    <a:pt x="12" y="33"/>
                  </a:lnTo>
                  <a:lnTo>
                    <a:pt x="21" y="30"/>
                  </a:lnTo>
                  <a:lnTo>
                    <a:pt x="29" y="28"/>
                  </a:lnTo>
                  <a:lnTo>
                    <a:pt x="39" y="26"/>
                  </a:lnTo>
                  <a:lnTo>
                    <a:pt x="48" y="24"/>
                  </a:lnTo>
                  <a:lnTo>
                    <a:pt x="58" y="22"/>
                  </a:lnTo>
                  <a:lnTo>
                    <a:pt x="67" y="21"/>
                  </a:lnTo>
                  <a:lnTo>
                    <a:pt x="75" y="18"/>
                  </a:lnTo>
                  <a:lnTo>
                    <a:pt x="82" y="17"/>
                  </a:lnTo>
                  <a:lnTo>
                    <a:pt x="90" y="15"/>
                  </a:lnTo>
                  <a:lnTo>
                    <a:pt x="96" y="12"/>
                  </a:lnTo>
                  <a:lnTo>
                    <a:pt x="102" y="9"/>
                  </a:lnTo>
                  <a:lnTo>
                    <a:pt x="107" y="6"/>
                  </a:lnTo>
                  <a:lnTo>
                    <a:pt x="113" y="0"/>
                  </a:lnTo>
                  <a:lnTo>
                    <a:pt x="113" y="306"/>
                  </a:lnTo>
                  <a:close/>
                </a:path>
              </a:pathLst>
            </a:custGeom>
            <a:solidFill>
              <a:srgbClr val="FF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92" name="Freeform 107"/>
            <p:cNvSpPr>
              <a:spLocks/>
            </p:cNvSpPr>
            <p:nvPr/>
          </p:nvSpPr>
          <p:spPr bwMode="auto">
            <a:xfrm>
              <a:off x="440" y="1248"/>
              <a:ext cx="57" cy="27"/>
            </a:xfrm>
            <a:custGeom>
              <a:avLst/>
              <a:gdLst>
                <a:gd name="T0" fmla="*/ 0 w 57"/>
                <a:gd name="T1" fmla="*/ 8 h 27"/>
                <a:gd name="T2" fmla="*/ 0 w 57"/>
                <a:gd name="T3" fmla="*/ 8 h 27"/>
                <a:gd name="T4" fmla="*/ 9 w 57"/>
                <a:gd name="T5" fmla="*/ 9 h 27"/>
                <a:gd name="T6" fmla="*/ 17 w 57"/>
                <a:gd name="T7" fmla="*/ 10 h 27"/>
                <a:gd name="T8" fmla="*/ 24 w 57"/>
                <a:gd name="T9" fmla="*/ 12 h 27"/>
                <a:gd name="T10" fmla="*/ 30 w 57"/>
                <a:gd name="T11" fmla="*/ 14 h 27"/>
                <a:gd name="T12" fmla="*/ 37 w 57"/>
                <a:gd name="T13" fmla="*/ 17 h 27"/>
                <a:gd name="T14" fmla="*/ 43 w 57"/>
                <a:gd name="T15" fmla="*/ 20 h 27"/>
                <a:gd name="T16" fmla="*/ 46 w 57"/>
                <a:gd name="T17" fmla="*/ 23 h 27"/>
                <a:gd name="T18" fmla="*/ 52 w 57"/>
                <a:gd name="T19" fmla="*/ 27 h 27"/>
                <a:gd name="T20" fmla="*/ 57 w 57"/>
                <a:gd name="T21" fmla="*/ 22 h 27"/>
                <a:gd name="T22" fmla="*/ 51 w 57"/>
                <a:gd name="T23" fmla="*/ 16 h 27"/>
                <a:gd name="T24" fmla="*/ 45 w 57"/>
                <a:gd name="T25" fmla="*/ 12 h 27"/>
                <a:gd name="T26" fmla="*/ 39 w 57"/>
                <a:gd name="T27" fmla="*/ 9 h 27"/>
                <a:gd name="T28" fmla="*/ 33 w 57"/>
                <a:gd name="T29" fmla="*/ 7 h 27"/>
                <a:gd name="T30" fmla="*/ 24 w 57"/>
                <a:gd name="T31" fmla="*/ 4 h 27"/>
                <a:gd name="T32" fmla="*/ 17 w 57"/>
                <a:gd name="T33" fmla="*/ 3 h 27"/>
                <a:gd name="T34" fmla="*/ 9 w 57"/>
                <a:gd name="T35" fmla="*/ 1 h 27"/>
                <a:gd name="T36" fmla="*/ 0 w 57"/>
                <a:gd name="T37" fmla="*/ 0 h 27"/>
                <a:gd name="T38" fmla="*/ 0 w 57"/>
                <a:gd name="T39" fmla="*/ 0 h 27"/>
                <a:gd name="T40" fmla="*/ 0 w 57"/>
                <a:gd name="T41" fmla="*/ 8 h 2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7"/>
                <a:gd name="T64" fmla="*/ 0 h 27"/>
                <a:gd name="T65" fmla="*/ 57 w 57"/>
                <a:gd name="T66" fmla="*/ 27 h 2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7" h="27">
                  <a:moveTo>
                    <a:pt x="0" y="8"/>
                  </a:moveTo>
                  <a:lnTo>
                    <a:pt x="0" y="8"/>
                  </a:lnTo>
                  <a:lnTo>
                    <a:pt x="9" y="9"/>
                  </a:lnTo>
                  <a:lnTo>
                    <a:pt x="17" y="10"/>
                  </a:lnTo>
                  <a:lnTo>
                    <a:pt x="24" y="12"/>
                  </a:lnTo>
                  <a:lnTo>
                    <a:pt x="30" y="14"/>
                  </a:lnTo>
                  <a:lnTo>
                    <a:pt x="37" y="17"/>
                  </a:lnTo>
                  <a:lnTo>
                    <a:pt x="43" y="20"/>
                  </a:lnTo>
                  <a:lnTo>
                    <a:pt x="46" y="23"/>
                  </a:lnTo>
                  <a:lnTo>
                    <a:pt x="52" y="27"/>
                  </a:lnTo>
                  <a:lnTo>
                    <a:pt x="57" y="22"/>
                  </a:lnTo>
                  <a:lnTo>
                    <a:pt x="51" y="16"/>
                  </a:lnTo>
                  <a:lnTo>
                    <a:pt x="45" y="12"/>
                  </a:lnTo>
                  <a:lnTo>
                    <a:pt x="39" y="9"/>
                  </a:lnTo>
                  <a:lnTo>
                    <a:pt x="33" y="7"/>
                  </a:lnTo>
                  <a:lnTo>
                    <a:pt x="24" y="4"/>
                  </a:lnTo>
                  <a:lnTo>
                    <a:pt x="17" y="3"/>
                  </a:lnTo>
                  <a:lnTo>
                    <a:pt x="9" y="1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93" name="Freeform 108"/>
            <p:cNvSpPr>
              <a:spLocks/>
            </p:cNvSpPr>
            <p:nvPr/>
          </p:nvSpPr>
          <p:spPr bwMode="auto">
            <a:xfrm>
              <a:off x="377" y="1224"/>
              <a:ext cx="63" cy="32"/>
            </a:xfrm>
            <a:custGeom>
              <a:avLst/>
              <a:gdLst>
                <a:gd name="T0" fmla="*/ 0 w 63"/>
                <a:gd name="T1" fmla="*/ 0 h 32"/>
                <a:gd name="T2" fmla="*/ 0 w 63"/>
                <a:gd name="T3" fmla="*/ 0 h 32"/>
                <a:gd name="T4" fmla="*/ 3 w 63"/>
                <a:gd name="T5" fmla="*/ 9 h 32"/>
                <a:gd name="T6" fmla="*/ 9 w 63"/>
                <a:gd name="T7" fmla="*/ 15 h 32"/>
                <a:gd name="T8" fmla="*/ 16 w 63"/>
                <a:gd name="T9" fmla="*/ 22 h 32"/>
                <a:gd name="T10" fmla="*/ 24 w 63"/>
                <a:gd name="T11" fmla="*/ 24 h 32"/>
                <a:gd name="T12" fmla="*/ 34 w 63"/>
                <a:gd name="T13" fmla="*/ 27 h 32"/>
                <a:gd name="T14" fmla="*/ 44 w 63"/>
                <a:gd name="T15" fmla="*/ 28 h 32"/>
                <a:gd name="T16" fmla="*/ 53 w 63"/>
                <a:gd name="T17" fmla="*/ 31 h 32"/>
                <a:gd name="T18" fmla="*/ 63 w 63"/>
                <a:gd name="T19" fmla="*/ 32 h 32"/>
                <a:gd name="T20" fmla="*/ 63 w 63"/>
                <a:gd name="T21" fmla="*/ 24 h 32"/>
                <a:gd name="T22" fmla="*/ 53 w 63"/>
                <a:gd name="T23" fmla="*/ 23 h 32"/>
                <a:gd name="T24" fmla="*/ 44 w 63"/>
                <a:gd name="T25" fmla="*/ 20 h 32"/>
                <a:gd name="T26" fmla="*/ 34 w 63"/>
                <a:gd name="T27" fmla="*/ 19 h 32"/>
                <a:gd name="T28" fmla="*/ 27 w 63"/>
                <a:gd name="T29" fmla="*/ 16 h 32"/>
                <a:gd name="T30" fmla="*/ 18 w 63"/>
                <a:gd name="T31" fmla="*/ 14 h 32"/>
                <a:gd name="T32" fmla="*/ 13 w 63"/>
                <a:gd name="T33" fmla="*/ 10 h 32"/>
                <a:gd name="T34" fmla="*/ 10 w 63"/>
                <a:gd name="T35" fmla="*/ 6 h 32"/>
                <a:gd name="T36" fmla="*/ 10 w 63"/>
                <a:gd name="T37" fmla="*/ 0 h 32"/>
                <a:gd name="T38" fmla="*/ 10 w 63"/>
                <a:gd name="T39" fmla="*/ 0 h 32"/>
                <a:gd name="T40" fmla="*/ 0 w 63"/>
                <a:gd name="T41" fmla="*/ 0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2"/>
                <a:gd name="T65" fmla="*/ 63 w 63"/>
                <a:gd name="T66" fmla="*/ 32 h 3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2">
                  <a:moveTo>
                    <a:pt x="0" y="0"/>
                  </a:moveTo>
                  <a:lnTo>
                    <a:pt x="0" y="0"/>
                  </a:lnTo>
                  <a:lnTo>
                    <a:pt x="3" y="9"/>
                  </a:lnTo>
                  <a:lnTo>
                    <a:pt x="9" y="15"/>
                  </a:lnTo>
                  <a:lnTo>
                    <a:pt x="16" y="22"/>
                  </a:lnTo>
                  <a:lnTo>
                    <a:pt x="24" y="24"/>
                  </a:lnTo>
                  <a:lnTo>
                    <a:pt x="34" y="27"/>
                  </a:lnTo>
                  <a:lnTo>
                    <a:pt x="44" y="28"/>
                  </a:lnTo>
                  <a:lnTo>
                    <a:pt x="53" y="31"/>
                  </a:lnTo>
                  <a:lnTo>
                    <a:pt x="63" y="32"/>
                  </a:lnTo>
                  <a:lnTo>
                    <a:pt x="63" y="24"/>
                  </a:lnTo>
                  <a:lnTo>
                    <a:pt x="53" y="23"/>
                  </a:lnTo>
                  <a:lnTo>
                    <a:pt x="44" y="20"/>
                  </a:lnTo>
                  <a:lnTo>
                    <a:pt x="34" y="19"/>
                  </a:lnTo>
                  <a:lnTo>
                    <a:pt x="27" y="16"/>
                  </a:lnTo>
                  <a:lnTo>
                    <a:pt x="18" y="14"/>
                  </a:lnTo>
                  <a:lnTo>
                    <a:pt x="13" y="10"/>
                  </a:lnTo>
                  <a:lnTo>
                    <a:pt x="10" y="6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94" name="Freeform 109"/>
            <p:cNvSpPr>
              <a:spLocks/>
            </p:cNvSpPr>
            <p:nvPr/>
          </p:nvSpPr>
          <p:spPr bwMode="auto">
            <a:xfrm>
              <a:off x="377" y="1018"/>
              <a:ext cx="10" cy="206"/>
            </a:xfrm>
            <a:custGeom>
              <a:avLst/>
              <a:gdLst>
                <a:gd name="T0" fmla="*/ 0 w 10"/>
                <a:gd name="T1" fmla="*/ 0 h 206"/>
                <a:gd name="T2" fmla="*/ 0 w 10"/>
                <a:gd name="T3" fmla="*/ 0 h 206"/>
                <a:gd name="T4" fmla="*/ 0 w 10"/>
                <a:gd name="T5" fmla="*/ 206 h 206"/>
                <a:gd name="T6" fmla="*/ 10 w 10"/>
                <a:gd name="T7" fmla="*/ 206 h 206"/>
                <a:gd name="T8" fmla="*/ 10 w 10"/>
                <a:gd name="T9" fmla="*/ 0 h 206"/>
                <a:gd name="T10" fmla="*/ 10 w 10"/>
                <a:gd name="T11" fmla="*/ 0 h 206"/>
                <a:gd name="T12" fmla="*/ 0 w 10"/>
                <a:gd name="T13" fmla="*/ 0 h 20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206"/>
                <a:gd name="T23" fmla="*/ 10 w 10"/>
                <a:gd name="T24" fmla="*/ 206 h 20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206">
                  <a:moveTo>
                    <a:pt x="0" y="0"/>
                  </a:moveTo>
                  <a:lnTo>
                    <a:pt x="0" y="0"/>
                  </a:lnTo>
                  <a:lnTo>
                    <a:pt x="0" y="206"/>
                  </a:lnTo>
                  <a:lnTo>
                    <a:pt x="10" y="206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95" name="Freeform 110"/>
            <p:cNvSpPr>
              <a:spLocks/>
            </p:cNvSpPr>
            <p:nvPr/>
          </p:nvSpPr>
          <p:spPr bwMode="auto">
            <a:xfrm>
              <a:off x="377" y="985"/>
              <a:ext cx="63" cy="33"/>
            </a:xfrm>
            <a:custGeom>
              <a:avLst/>
              <a:gdLst>
                <a:gd name="T0" fmla="*/ 63 w 63"/>
                <a:gd name="T1" fmla="*/ 0 h 33"/>
                <a:gd name="T2" fmla="*/ 63 w 63"/>
                <a:gd name="T3" fmla="*/ 0 h 33"/>
                <a:gd name="T4" fmla="*/ 53 w 63"/>
                <a:gd name="T5" fmla="*/ 2 h 33"/>
                <a:gd name="T6" fmla="*/ 44 w 63"/>
                <a:gd name="T7" fmla="*/ 4 h 33"/>
                <a:gd name="T8" fmla="*/ 34 w 63"/>
                <a:gd name="T9" fmla="*/ 6 h 33"/>
                <a:gd name="T10" fmla="*/ 24 w 63"/>
                <a:gd name="T11" fmla="*/ 8 h 33"/>
                <a:gd name="T12" fmla="*/ 16 w 63"/>
                <a:gd name="T13" fmla="*/ 11 h 33"/>
                <a:gd name="T14" fmla="*/ 9 w 63"/>
                <a:gd name="T15" fmla="*/ 17 h 33"/>
                <a:gd name="T16" fmla="*/ 3 w 63"/>
                <a:gd name="T17" fmla="*/ 24 h 33"/>
                <a:gd name="T18" fmla="*/ 0 w 63"/>
                <a:gd name="T19" fmla="*/ 33 h 33"/>
                <a:gd name="T20" fmla="*/ 10 w 63"/>
                <a:gd name="T21" fmla="*/ 33 h 33"/>
                <a:gd name="T22" fmla="*/ 10 w 63"/>
                <a:gd name="T23" fmla="*/ 26 h 33"/>
                <a:gd name="T24" fmla="*/ 13 w 63"/>
                <a:gd name="T25" fmla="*/ 22 h 33"/>
                <a:gd name="T26" fmla="*/ 18 w 63"/>
                <a:gd name="T27" fmla="*/ 19 h 33"/>
                <a:gd name="T28" fmla="*/ 27 w 63"/>
                <a:gd name="T29" fmla="*/ 16 h 33"/>
                <a:gd name="T30" fmla="*/ 34 w 63"/>
                <a:gd name="T31" fmla="*/ 13 h 33"/>
                <a:gd name="T32" fmla="*/ 44 w 63"/>
                <a:gd name="T33" fmla="*/ 12 h 33"/>
                <a:gd name="T34" fmla="*/ 53 w 63"/>
                <a:gd name="T35" fmla="*/ 10 h 33"/>
                <a:gd name="T36" fmla="*/ 63 w 63"/>
                <a:gd name="T37" fmla="*/ 8 h 33"/>
                <a:gd name="T38" fmla="*/ 63 w 63"/>
                <a:gd name="T39" fmla="*/ 8 h 33"/>
                <a:gd name="T40" fmla="*/ 63 w 63"/>
                <a:gd name="T41" fmla="*/ 0 h 3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3"/>
                <a:gd name="T65" fmla="*/ 63 w 63"/>
                <a:gd name="T66" fmla="*/ 33 h 3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3">
                  <a:moveTo>
                    <a:pt x="63" y="0"/>
                  </a:moveTo>
                  <a:lnTo>
                    <a:pt x="63" y="0"/>
                  </a:lnTo>
                  <a:lnTo>
                    <a:pt x="53" y="2"/>
                  </a:lnTo>
                  <a:lnTo>
                    <a:pt x="44" y="4"/>
                  </a:lnTo>
                  <a:lnTo>
                    <a:pt x="34" y="6"/>
                  </a:lnTo>
                  <a:lnTo>
                    <a:pt x="24" y="8"/>
                  </a:lnTo>
                  <a:lnTo>
                    <a:pt x="16" y="11"/>
                  </a:lnTo>
                  <a:lnTo>
                    <a:pt x="9" y="17"/>
                  </a:lnTo>
                  <a:lnTo>
                    <a:pt x="3" y="24"/>
                  </a:lnTo>
                  <a:lnTo>
                    <a:pt x="0" y="33"/>
                  </a:lnTo>
                  <a:lnTo>
                    <a:pt x="10" y="33"/>
                  </a:lnTo>
                  <a:lnTo>
                    <a:pt x="10" y="26"/>
                  </a:lnTo>
                  <a:lnTo>
                    <a:pt x="13" y="22"/>
                  </a:lnTo>
                  <a:lnTo>
                    <a:pt x="18" y="19"/>
                  </a:lnTo>
                  <a:lnTo>
                    <a:pt x="27" y="16"/>
                  </a:lnTo>
                  <a:lnTo>
                    <a:pt x="34" y="13"/>
                  </a:lnTo>
                  <a:lnTo>
                    <a:pt x="44" y="12"/>
                  </a:lnTo>
                  <a:lnTo>
                    <a:pt x="53" y="10"/>
                  </a:lnTo>
                  <a:lnTo>
                    <a:pt x="63" y="8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96" name="Freeform 111"/>
            <p:cNvSpPr>
              <a:spLocks/>
            </p:cNvSpPr>
            <p:nvPr/>
          </p:nvSpPr>
          <p:spPr bwMode="auto">
            <a:xfrm>
              <a:off x="440" y="956"/>
              <a:ext cx="60" cy="37"/>
            </a:xfrm>
            <a:custGeom>
              <a:avLst/>
              <a:gdLst>
                <a:gd name="T0" fmla="*/ 60 w 60"/>
                <a:gd name="T1" fmla="*/ 11 h 37"/>
                <a:gd name="T2" fmla="*/ 52 w 60"/>
                <a:gd name="T3" fmla="*/ 9 h 37"/>
                <a:gd name="T4" fmla="*/ 46 w 60"/>
                <a:gd name="T5" fmla="*/ 13 h 37"/>
                <a:gd name="T6" fmla="*/ 43 w 60"/>
                <a:gd name="T7" fmla="*/ 17 h 37"/>
                <a:gd name="T8" fmla="*/ 37 w 60"/>
                <a:gd name="T9" fmla="*/ 19 h 37"/>
                <a:gd name="T10" fmla="*/ 30 w 60"/>
                <a:gd name="T11" fmla="*/ 22 h 37"/>
                <a:gd name="T12" fmla="*/ 24 w 60"/>
                <a:gd name="T13" fmla="*/ 24 h 37"/>
                <a:gd name="T14" fmla="*/ 17 w 60"/>
                <a:gd name="T15" fmla="*/ 26 h 37"/>
                <a:gd name="T16" fmla="*/ 9 w 60"/>
                <a:gd name="T17" fmla="*/ 28 h 37"/>
                <a:gd name="T18" fmla="*/ 0 w 60"/>
                <a:gd name="T19" fmla="*/ 29 h 37"/>
                <a:gd name="T20" fmla="*/ 0 w 60"/>
                <a:gd name="T21" fmla="*/ 37 h 37"/>
                <a:gd name="T22" fmla="*/ 9 w 60"/>
                <a:gd name="T23" fmla="*/ 36 h 37"/>
                <a:gd name="T24" fmla="*/ 17 w 60"/>
                <a:gd name="T25" fmla="*/ 33 h 37"/>
                <a:gd name="T26" fmla="*/ 24 w 60"/>
                <a:gd name="T27" fmla="*/ 32 h 37"/>
                <a:gd name="T28" fmla="*/ 33 w 60"/>
                <a:gd name="T29" fmla="*/ 29 h 37"/>
                <a:gd name="T30" fmla="*/ 39 w 60"/>
                <a:gd name="T31" fmla="*/ 27 h 37"/>
                <a:gd name="T32" fmla="*/ 45 w 60"/>
                <a:gd name="T33" fmla="*/ 24 h 37"/>
                <a:gd name="T34" fmla="*/ 51 w 60"/>
                <a:gd name="T35" fmla="*/ 20 h 37"/>
                <a:gd name="T36" fmla="*/ 57 w 60"/>
                <a:gd name="T37" fmla="*/ 14 h 37"/>
                <a:gd name="T38" fmla="*/ 50 w 60"/>
                <a:gd name="T39" fmla="*/ 11 h 37"/>
                <a:gd name="T40" fmla="*/ 60 w 60"/>
                <a:gd name="T41" fmla="*/ 11 h 37"/>
                <a:gd name="T42" fmla="*/ 60 w 60"/>
                <a:gd name="T43" fmla="*/ 0 h 37"/>
                <a:gd name="T44" fmla="*/ 52 w 60"/>
                <a:gd name="T45" fmla="*/ 9 h 37"/>
                <a:gd name="T46" fmla="*/ 60 w 60"/>
                <a:gd name="T47" fmla="*/ 11 h 3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0"/>
                <a:gd name="T73" fmla="*/ 0 h 37"/>
                <a:gd name="T74" fmla="*/ 60 w 60"/>
                <a:gd name="T75" fmla="*/ 37 h 3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0" h="37">
                  <a:moveTo>
                    <a:pt x="60" y="11"/>
                  </a:moveTo>
                  <a:lnTo>
                    <a:pt x="52" y="9"/>
                  </a:lnTo>
                  <a:lnTo>
                    <a:pt x="46" y="13"/>
                  </a:lnTo>
                  <a:lnTo>
                    <a:pt x="43" y="17"/>
                  </a:lnTo>
                  <a:lnTo>
                    <a:pt x="37" y="19"/>
                  </a:lnTo>
                  <a:lnTo>
                    <a:pt x="30" y="22"/>
                  </a:lnTo>
                  <a:lnTo>
                    <a:pt x="24" y="24"/>
                  </a:lnTo>
                  <a:lnTo>
                    <a:pt x="17" y="26"/>
                  </a:lnTo>
                  <a:lnTo>
                    <a:pt x="9" y="28"/>
                  </a:lnTo>
                  <a:lnTo>
                    <a:pt x="0" y="29"/>
                  </a:lnTo>
                  <a:lnTo>
                    <a:pt x="0" y="37"/>
                  </a:lnTo>
                  <a:lnTo>
                    <a:pt x="9" y="36"/>
                  </a:lnTo>
                  <a:lnTo>
                    <a:pt x="17" y="33"/>
                  </a:lnTo>
                  <a:lnTo>
                    <a:pt x="24" y="32"/>
                  </a:lnTo>
                  <a:lnTo>
                    <a:pt x="33" y="29"/>
                  </a:lnTo>
                  <a:lnTo>
                    <a:pt x="39" y="27"/>
                  </a:lnTo>
                  <a:lnTo>
                    <a:pt x="45" y="24"/>
                  </a:lnTo>
                  <a:lnTo>
                    <a:pt x="51" y="20"/>
                  </a:lnTo>
                  <a:lnTo>
                    <a:pt x="57" y="14"/>
                  </a:lnTo>
                  <a:lnTo>
                    <a:pt x="50" y="11"/>
                  </a:lnTo>
                  <a:lnTo>
                    <a:pt x="60" y="11"/>
                  </a:lnTo>
                  <a:lnTo>
                    <a:pt x="60" y="0"/>
                  </a:lnTo>
                  <a:lnTo>
                    <a:pt x="52" y="9"/>
                  </a:lnTo>
                  <a:lnTo>
                    <a:pt x="6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97" name="Freeform 112"/>
            <p:cNvSpPr>
              <a:spLocks/>
            </p:cNvSpPr>
            <p:nvPr/>
          </p:nvSpPr>
          <p:spPr bwMode="auto">
            <a:xfrm>
              <a:off x="490" y="967"/>
              <a:ext cx="10" cy="317"/>
            </a:xfrm>
            <a:custGeom>
              <a:avLst/>
              <a:gdLst>
                <a:gd name="T0" fmla="*/ 2 w 10"/>
                <a:gd name="T1" fmla="*/ 308 h 317"/>
                <a:gd name="T2" fmla="*/ 10 w 10"/>
                <a:gd name="T3" fmla="*/ 306 h 317"/>
                <a:gd name="T4" fmla="*/ 10 w 10"/>
                <a:gd name="T5" fmla="*/ 0 h 317"/>
                <a:gd name="T6" fmla="*/ 0 w 10"/>
                <a:gd name="T7" fmla="*/ 0 h 317"/>
                <a:gd name="T8" fmla="*/ 0 w 10"/>
                <a:gd name="T9" fmla="*/ 306 h 317"/>
                <a:gd name="T10" fmla="*/ 7 w 10"/>
                <a:gd name="T11" fmla="*/ 303 h 317"/>
                <a:gd name="T12" fmla="*/ 2 w 10"/>
                <a:gd name="T13" fmla="*/ 308 h 317"/>
                <a:gd name="T14" fmla="*/ 10 w 10"/>
                <a:gd name="T15" fmla="*/ 317 h 317"/>
                <a:gd name="T16" fmla="*/ 10 w 10"/>
                <a:gd name="T17" fmla="*/ 306 h 317"/>
                <a:gd name="T18" fmla="*/ 2 w 10"/>
                <a:gd name="T19" fmla="*/ 308 h 3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317"/>
                <a:gd name="T32" fmla="*/ 10 w 10"/>
                <a:gd name="T33" fmla="*/ 317 h 3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317">
                  <a:moveTo>
                    <a:pt x="2" y="308"/>
                  </a:moveTo>
                  <a:lnTo>
                    <a:pt x="10" y="306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306"/>
                  </a:lnTo>
                  <a:lnTo>
                    <a:pt x="7" y="303"/>
                  </a:lnTo>
                  <a:lnTo>
                    <a:pt x="2" y="308"/>
                  </a:lnTo>
                  <a:lnTo>
                    <a:pt x="10" y="317"/>
                  </a:lnTo>
                  <a:lnTo>
                    <a:pt x="10" y="306"/>
                  </a:lnTo>
                  <a:lnTo>
                    <a:pt x="2" y="3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98" name="Freeform 113"/>
            <p:cNvSpPr>
              <a:spLocks/>
            </p:cNvSpPr>
            <p:nvPr/>
          </p:nvSpPr>
          <p:spPr bwMode="auto">
            <a:xfrm>
              <a:off x="382" y="684"/>
              <a:ext cx="113" cy="305"/>
            </a:xfrm>
            <a:custGeom>
              <a:avLst/>
              <a:gdLst>
                <a:gd name="T0" fmla="*/ 113 w 113"/>
                <a:gd name="T1" fmla="*/ 305 h 305"/>
                <a:gd name="T2" fmla="*/ 107 w 113"/>
                <a:gd name="T3" fmla="*/ 300 h 305"/>
                <a:gd name="T4" fmla="*/ 102 w 113"/>
                <a:gd name="T5" fmla="*/ 296 h 305"/>
                <a:gd name="T6" fmla="*/ 96 w 113"/>
                <a:gd name="T7" fmla="*/ 294 h 305"/>
                <a:gd name="T8" fmla="*/ 90 w 113"/>
                <a:gd name="T9" fmla="*/ 291 h 305"/>
                <a:gd name="T10" fmla="*/ 82 w 113"/>
                <a:gd name="T11" fmla="*/ 289 h 305"/>
                <a:gd name="T12" fmla="*/ 75 w 113"/>
                <a:gd name="T13" fmla="*/ 287 h 305"/>
                <a:gd name="T14" fmla="*/ 67 w 113"/>
                <a:gd name="T15" fmla="*/ 285 h 305"/>
                <a:gd name="T16" fmla="*/ 58 w 113"/>
                <a:gd name="T17" fmla="*/ 283 h 305"/>
                <a:gd name="T18" fmla="*/ 48 w 113"/>
                <a:gd name="T19" fmla="*/ 282 h 305"/>
                <a:gd name="T20" fmla="*/ 39 w 113"/>
                <a:gd name="T21" fmla="*/ 281 h 305"/>
                <a:gd name="T22" fmla="*/ 29 w 113"/>
                <a:gd name="T23" fmla="*/ 279 h 305"/>
                <a:gd name="T24" fmla="*/ 21 w 113"/>
                <a:gd name="T25" fmla="*/ 277 h 305"/>
                <a:gd name="T26" fmla="*/ 12 w 113"/>
                <a:gd name="T27" fmla="*/ 274 h 305"/>
                <a:gd name="T28" fmla="*/ 6 w 113"/>
                <a:gd name="T29" fmla="*/ 269 h 305"/>
                <a:gd name="T30" fmla="*/ 1 w 113"/>
                <a:gd name="T31" fmla="*/ 263 h 305"/>
                <a:gd name="T32" fmla="*/ 0 w 113"/>
                <a:gd name="T33" fmla="*/ 255 h 305"/>
                <a:gd name="T34" fmla="*/ 0 w 113"/>
                <a:gd name="T35" fmla="*/ 50 h 305"/>
                <a:gd name="T36" fmla="*/ 1 w 113"/>
                <a:gd name="T37" fmla="*/ 43 h 305"/>
                <a:gd name="T38" fmla="*/ 6 w 113"/>
                <a:gd name="T39" fmla="*/ 36 h 305"/>
                <a:gd name="T40" fmla="*/ 12 w 113"/>
                <a:gd name="T41" fmla="*/ 31 h 305"/>
                <a:gd name="T42" fmla="*/ 21 w 113"/>
                <a:gd name="T43" fmla="*/ 28 h 305"/>
                <a:gd name="T44" fmla="*/ 29 w 113"/>
                <a:gd name="T45" fmla="*/ 26 h 305"/>
                <a:gd name="T46" fmla="*/ 39 w 113"/>
                <a:gd name="T47" fmla="*/ 25 h 305"/>
                <a:gd name="T48" fmla="*/ 48 w 113"/>
                <a:gd name="T49" fmla="*/ 22 h 305"/>
                <a:gd name="T50" fmla="*/ 58 w 113"/>
                <a:gd name="T51" fmla="*/ 21 h 305"/>
                <a:gd name="T52" fmla="*/ 67 w 113"/>
                <a:gd name="T53" fmla="*/ 19 h 305"/>
                <a:gd name="T54" fmla="*/ 75 w 113"/>
                <a:gd name="T55" fmla="*/ 18 h 305"/>
                <a:gd name="T56" fmla="*/ 82 w 113"/>
                <a:gd name="T57" fmla="*/ 17 h 305"/>
                <a:gd name="T58" fmla="*/ 90 w 113"/>
                <a:gd name="T59" fmla="*/ 14 h 305"/>
                <a:gd name="T60" fmla="*/ 96 w 113"/>
                <a:gd name="T61" fmla="*/ 12 h 305"/>
                <a:gd name="T62" fmla="*/ 102 w 113"/>
                <a:gd name="T63" fmla="*/ 9 h 305"/>
                <a:gd name="T64" fmla="*/ 107 w 113"/>
                <a:gd name="T65" fmla="*/ 5 h 305"/>
                <a:gd name="T66" fmla="*/ 113 w 113"/>
                <a:gd name="T67" fmla="*/ 0 h 305"/>
                <a:gd name="T68" fmla="*/ 113 w 113"/>
                <a:gd name="T69" fmla="*/ 305 h 30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3"/>
                <a:gd name="T106" fmla="*/ 0 h 305"/>
                <a:gd name="T107" fmla="*/ 113 w 113"/>
                <a:gd name="T108" fmla="*/ 305 h 30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3" h="305">
                  <a:moveTo>
                    <a:pt x="113" y="305"/>
                  </a:moveTo>
                  <a:lnTo>
                    <a:pt x="107" y="300"/>
                  </a:lnTo>
                  <a:lnTo>
                    <a:pt x="102" y="296"/>
                  </a:lnTo>
                  <a:lnTo>
                    <a:pt x="96" y="294"/>
                  </a:lnTo>
                  <a:lnTo>
                    <a:pt x="90" y="291"/>
                  </a:lnTo>
                  <a:lnTo>
                    <a:pt x="82" y="289"/>
                  </a:lnTo>
                  <a:lnTo>
                    <a:pt x="75" y="287"/>
                  </a:lnTo>
                  <a:lnTo>
                    <a:pt x="67" y="285"/>
                  </a:lnTo>
                  <a:lnTo>
                    <a:pt x="58" y="283"/>
                  </a:lnTo>
                  <a:lnTo>
                    <a:pt x="48" y="282"/>
                  </a:lnTo>
                  <a:lnTo>
                    <a:pt x="39" y="281"/>
                  </a:lnTo>
                  <a:lnTo>
                    <a:pt x="29" y="279"/>
                  </a:lnTo>
                  <a:lnTo>
                    <a:pt x="21" y="277"/>
                  </a:lnTo>
                  <a:lnTo>
                    <a:pt x="12" y="274"/>
                  </a:lnTo>
                  <a:lnTo>
                    <a:pt x="6" y="269"/>
                  </a:lnTo>
                  <a:lnTo>
                    <a:pt x="1" y="263"/>
                  </a:lnTo>
                  <a:lnTo>
                    <a:pt x="0" y="255"/>
                  </a:lnTo>
                  <a:lnTo>
                    <a:pt x="0" y="50"/>
                  </a:lnTo>
                  <a:lnTo>
                    <a:pt x="1" y="43"/>
                  </a:lnTo>
                  <a:lnTo>
                    <a:pt x="6" y="36"/>
                  </a:lnTo>
                  <a:lnTo>
                    <a:pt x="12" y="31"/>
                  </a:lnTo>
                  <a:lnTo>
                    <a:pt x="21" y="28"/>
                  </a:lnTo>
                  <a:lnTo>
                    <a:pt x="29" y="26"/>
                  </a:lnTo>
                  <a:lnTo>
                    <a:pt x="39" y="25"/>
                  </a:lnTo>
                  <a:lnTo>
                    <a:pt x="48" y="22"/>
                  </a:lnTo>
                  <a:lnTo>
                    <a:pt x="58" y="21"/>
                  </a:lnTo>
                  <a:lnTo>
                    <a:pt x="67" y="19"/>
                  </a:lnTo>
                  <a:lnTo>
                    <a:pt x="75" y="18"/>
                  </a:lnTo>
                  <a:lnTo>
                    <a:pt x="82" y="17"/>
                  </a:lnTo>
                  <a:lnTo>
                    <a:pt x="90" y="14"/>
                  </a:lnTo>
                  <a:lnTo>
                    <a:pt x="96" y="12"/>
                  </a:lnTo>
                  <a:lnTo>
                    <a:pt x="102" y="9"/>
                  </a:lnTo>
                  <a:lnTo>
                    <a:pt x="107" y="5"/>
                  </a:lnTo>
                  <a:lnTo>
                    <a:pt x="113" y="0"/>
                  </a:lnTo>
                  <a:lnTo>
                    <a:pt x="113" y="305"/>
                  </a:lnTo>
                  <a:close/>
                </a:path>
              </a:pathLst>
            </a:custGeom>
            <a:solidFill>
              <a:srgbClr val="66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99" name="Freeform 114"/>
            <p:cNvSpPr>
              <a:spLocks/>
            </p:cNvSpPr>
            <p:nvPr/>
          </p:nvSpPr>
          <p:spPr bwMode="auto">
            <a:xfrm>
              <a:off x="440" y="963"/>
              <a:ext cx="57" cy="29"/>
            </a:xfrm>
            <a:custGeom>
              <a:avLst/>
              <a:gdLst>
                <a:gd name="T0" fmla="*/ 0 w 57"/>
                <a:gd name="T1" fmla="*/ 8 h 29"/>
                <a:gd name="T2" fmla="*/ 0 w 57"/>
                <a:gd name="T3" fmla="*/ 8 h 29"/>
                <a:gd name="T4" fmla="*/ 9 w 57"/>
                <a:gd name="T5" fmla="*/ 10 h 29"/>
                <a:gd name="T6" fmla="*/ 17 w 57"/>
                <a:gd name="T7" fmla="*/ 12 h 29"/>
                <a:gd name="T8" fmla="*/ 24 w 57"/>
                <a:gd name="T9" fmla="*/ 13 h 29"/>
                <a:gd name="T10" fmla="*/ 30 w 57"/>
                <a:gd name="T11" fmla="*/ 16 h 29"/>
                <a:gd name="T12" fmla="*/ 37 w 57"/>
                <a:gd name="T13" fmla="*/ 19 h 29"/>
                <a:gd name="T14" fmla="*/ 43 w 57"/>
                <a:gd name="T15" fmla="*/ 21 h 29"/>
                <a:gd name="T16" fmla="*/ 46 w 57"/>
                <a:gd name="T17" fmla="*/ 25 h 29"/>
                <a:gd name="T18" fmla="*/ 52 w 57"/>
                <a:gd name="T19" fmla="*/ 29 h 29"/>
                <a:gd name="T20" fmla="*/ 57 w 57"/>
                <a:gd name="T21" fmla="*/ 24 h 29"/>
                <a:gd name="T22" fmla="*/ 51 w 57"/>
                <a:gd name="T23" fmla="*/ 17 h 29"/>
                <a:gd name="T24" fmla="*/ 45 w 57"/>
                <a:gd name="T25" fmla="*/ 13 h 29"/>
                <a:gd name="T26" fmla="*/ 39 w 57"/>
                <a:gd name="T27" fmla="*/ 11 h 29"/>
                <a:gd name="T28" fmla="*/ 33 w 57"/>
                <a:gd name="T29" fmla="*/ 8 h 29"/>
                <a:gd name="T30" fmla="*/ 24 w 57"/>
                <a:gd name="T31" fmla="*/ 6 h 29"/>
                <a:gd name="T32" fmla="*/ 17 w 57"/>
                <a:gd name="T33" fmla="*/ 4 h 29"/>
                <a:gd name="T34" fmla="*/ 9 w 57"/>
                <a:gd name="T35" fmla="*/ 2 h 29"/>
                <a:gd name="T36" fmla="*/ 0 w 57"/>
                <a:gd name="T37" fmla="*/ 0 h 29"/>
                <a:gd name="T38" fmla="*/ 0 w 57"/>
                <a:gd name="T39" fmla="*/ 0 h 29"/>
                <a:gd name="T40" fmla="*/ 0 w 57"/>
                <a:gd name="T41" fmla="*/ 8 h 2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7"/>
                <a:gd name="T64" fmla="*/ 0 h 29"/>
                <a:gd name="T65" fmla="*/ 57 w 57"/>
                <a:gd name="T66" fmla="*/ 29 h 2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7" h="29">
                  <a:moveTo>
                    <a:pt x="0" y="8"/>
                  </a:moveTo>
                  <a:lnTo>
                    <a:pt x="0" y="8"/>
                  </a:lnTo>
                  <a:lnTo>
                    <a:pt x="9" y="10"/>
                  </a:lnTo>
                  <a:lnTo>
                    <a:pt x="17" y="12"/>
                  </a:lnTo>
                  <a:lnTo>
                    <a:pt x="24" y="13"/>
                  </a:lnTo>
                  <a:lnTo>
                    <a:pt x="30" y="16"/>
                  </a:lnTo>
                  <a:lnTo>
                    <a:pt x="37" y="19"/>
                  </a:lnTo>
                  <a:lnTo>
                    <a:pt x="43" y="21"/>
                  </a:lnTo>
                  <a:lnTo>
                    <a:pt x="46" y="25"/>
                  </a:lnTo>
                  <a:lnTo>
                    <a:pt x="52" y="29"/>
                  </a:lnTo>
                  <a:lnTo>
                    <a:pt x="57" y="24"/>
                  </a:lnTo>
                  <a:lnTo>
                    <a:pt x="51" y="17"/>
                  </a:lnTo>
                  <a:lnTo>
                    <a:pt x="45" y="13"/>
                  </a:lnTo>
                  <a:lnTo>
                    <a:pt x="39" y="11"/>
                  </a:lnTo>
                  <a:lnTo>
                    <a:pt x="33" y="8"/>
                  </a:lnTo>
                  <a:lnTo>
                    <a:pt x="24" y="6"/>
                  </a:lnTo>
                  <a:lnTo>
                    <a:pt x="17" y="4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00" name="Freeform 115"/>
            <p:cNvSpPr>
              <a:spLocks/>
            </p:cNvSpPr>
            <p:nvPr/>
          </p:nvSpPr>
          <p:spPr bwMode="auto">
            <a:xfrm>
              <a:off x="377" y="939"/>
              <a:ext cx="63" cy="32"/>
            </a:xfrm>
            <a:custGeom>
              <a:avLst/>
              <a:gdLst>
                <a:gd name="T0" fmla="*/ 0 w 63"/>
                <a:gd name="T1" fmla="*/ 0 h 32"/>
                <a:gd name="T2" fmla="*/ 0 w 63"/>
                <a:gd name="T3" fmla="*/ 0 h 32"/>
                <a:gd name="T4" fmla="*/ 3 w 63"/>
                <a:gd name="T5" fmla="*/ 9 h 32"/>
                <a:gd name="T6" fmla="*/ 9 w 63"/>
                <a:gd name="T7" fmla="*/ 17 h 32"/>
                <a:gd name="T8" fmla="*/ 16 w 63"/>
                <a:gd name="T9" fmla="*/ 23 h 32"/>
                <a:gd name="T10" fmla="*/ 24 w 63"/>
                <a:gd name="T11" fmla="*/ 26 h 32"/>
                <a:gd name="T12" fmla="*/ 34 w 63"/>
                <a:gd name="T13" fmla="*/ 28 h 32"/>
                <a:gd name="T14" fmla="*/ 44 w 63"/>
                <a:gd name="T15" fmla="*/ 30 h 32"/>
                <a:gd name="T16" fmla="*/ 53 w 63"/>
                <a:gd name="T17" fmla="*/ 31 h 32"/>
                <a:gd name="T18" fmla="*/ 63 w 63"/>
                <a:gd name="T19" fmla="*/ 32 h 32"/>
                <a:gd name="T20" fmla="*/ 63 w 63"/>
                <a:gd name="T21" fmla="*/ 24 h 32"/>
                <a:gd name="T22" fmla="*/ 53 w 63"/>
                <a:gd name="T23" fmla="*/ 23 h 32"/>
                <a:gd name="T24" fmla="*/ 44 w 63"/>
                <a:gd name="T25" fmla="*/ 22 h 32"/>
                <a:gd name="T26" fmla="*/ 34 w 63"/>
                <a:gd name="T27" fmla="*/ 21 h 32"/>
                <a:gd name="T28" fmla="*/ 27 w 63"/>
                <a:gd name="T29" fmla="*/ 18 h 32"/>
                <a:gd name="T30" fmla="*/ 18 w 63"/>
                <a:gd name="T31" fmla="*/ 15 h 32"/>
                <a:gd name="T32" fmla="*/ 13 w 63"/>
                <a:gd name="T33" fmla="*/ 12 h 32"/>
                <a:gd name="T34" fmla="*/ 10 w 63"/>
                <a:gd name="T35" fmla="*/ 6 h 32"/>
                <a:gd name="T36" fmla="*/ 10 w 63"/>
                <a:gd name="T37" fmla="*/ 0 h 32"/>
                <a:gd name="T38" fmla="*/ 10 w 63"/>
                <a:gd name="T39" fmla="*/ 0 h 32"/>
                <a:gd name="T40" fmla="*/ 0 w 63"/>
                <a:gd name="T41" fmla="*/ 0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2"/>
                <a:gd name="T65" fmla="*/ 63 w 63"/>
                <a:gd name="T66" fmla="*/ 32 h 3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2">
                  <a:moveTo>
                    <a:pt x="0" y="0"/>
                  </a:moveTo>
                  <a:lnTo>
                    <a:pt x="0" y="0"/>
                  </a:lnTo>
                  <a:lnTo>
                    <a:pt x="3" y="9"/>
                  </a:lnTo>
                  <a:lnTo>
                    <a:pt x="9" y="17"/>
                  </a:lnTo>
                  <a:lnTo>
                    <a:pt x="16" y="23"/>
                  </a:lnTo>
                  <a:lnTo>
                    <a:pt x="24" y="26"/>
                  </a:lnTo>
                  <a:lnTo>
                    <a:pt x="34" y="28"/>
                  </a:lnTo>
                  <a:lnTo>
                    <a:pt x="44" y="30"/>
                  </a:lnTo>
                  <a:lnTo>
                    <a:pt x="53" y="31"/>
                  </a:lnTo>
                  <a:lnTo>
                    <a:pt x="63" y="32"/>
                  </a:lnTo>
                  <a:lnTo>
                    <a:pt x="63" y="24"/>
                  </a:lnTo>
                  <a:lnTo>
                    <a:pt x="53" y="23"/>
                  </a:lnTo>
                  <a:lnTo>
                    <a:pt x="44" y="22"/>
                  </a:lnTo>
                  <a:lnTo>
                    <a:pt x="34" y="21"/>
                  </a:lnTo>
                  <a:lnTo>
                    <a:pt x="27" y="18"/>
                  </a:lnTo>
                  <a:lnTo>
                    <a:pt x="18" y="15"/>
                  </a:lnTo>
                  <a:lnTo>
                    <a:pt x="13" y="12"/>
                  </a:lnTo>
                  <a:lnTo>
                    <a:pt x="10" y="6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01" name="Freeform 116"/>
            <p:cNvSpPr>
              <a:spLocks/>
            </p:cNvSpPr>
            <p:nvPr/>
          </p:nvSpPr>
          <p:spPr bwMode="auto">
            <a:xfrm>
              <a:off x="377" y="734"/>
              <a:ext cx="10" cy="205"/>
            </a:xfrm>
            <a:custGeom>
              <a:avLst/>
              <a:gdLst>
                <a:gd name="T0" fmla="*/ 0 w 10"/>
                <a:gd name="T1" fmla="*/ 0 h 205"/>
                <a:gd name="T2" fmla="*/ 0 w 10"/>
                <a:gd name="T3" fmla="*/ 0 h 205"/>
                <a:gd name="T4" fmla="*/ 0 w 10"/>
                <a:gd name="T5" fmla="*/ 205 h 205"/>
                <a:gd name="T6" fmla="*/ 10 w 10"/>
                <a:gd name="T7" fmla="*/ 205 h 205"/>
                <a:gd name="T8" fmla="*/ 10 w 10"/>
                <a:gd name="T9" fmla="*/ 0 h 205"/>
                <a:gd name="T10" fmla="*/ 10 w 10"/>
                <a:gd name="T11" fmla="*/ 0 h 205"/>
                <a:gd name="T12" fmla="*/ 0 w 10"/>
                <a:gd name="T13" fmla="*/ 0 h 20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205"/>
                <a:gd name="T23" fmla="*/ 10 w 10"/>
                <a:gd name="T24" fmla="*/ 205 h 20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205">
                  <a:moveTo>
                    <a:pt x="0" y="0"/>
                  </a:moveTo>
                  <a:lnTo>
                    <a:pt x="0" y="0"/>
                  </a:lnTo>
                  <a:lnTo>
                    <a:pt x="0" y="205"/>
                  </a:lnTo>
                  <a:lnTo>
                    <a:pt x="10" y="205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02" name="Freeform 117"/>
            <p:cNvSpPr>
              <a:spLocks/>
            </p:cNvSpPr>
            <p:nvPr/>
          </p:nvSpPr>
          <p:spPr bwMode="auto">
            <a:xfrm>
              <a:off x="377" y="701"/>
              <a:ext cx="63" cy="33"/>
            </a:xfrm>
            <a:custGeom>
              <a:avLst/>
              <a:gdLst>
                <a:gd name="T0" fmla="*/ 63 w 63"/>
                <a:gd name="T1" fmla="*/ 0 h 33"/>
                <a:gd name="T2" fmla="*/ 63 w 63"/>
                <a:gd name="T3" fmla="*/ 0 h 33"/>
                <a:gd name="T4" fmla="*/ 53 w 63"/>
                <a:gd name="T5" fmla="*/ 1 h 33"/>
                <a:gd name="T6" fmla="*/ 44 w 63"/>
                <a:gd name="T7" fmla="*/ 4 h 33"/>
                <a:gd name="T8" fmla="*/ 34 w 63"/>
                <a:gd name="T9" fmla="*/ 5 h 33"/>
                <a:gd name="T10" fmla="*/ 24 w 63"/>
                <a:gd name="T11" fmla="*/ 8 h 33"/>
                <a:gd name="T12" fmla="*/ 16 w 63"/>
                <a:gd name="T13" fmla="*/ 10 h 33"/>
                <a:gd name="T14" fmla="*/ 9 w 63"/>
                <a:gd name="T15" fmla="*/ 17 h 33"/>
                <a:gd name="T16" fmla="*/ 3 w 63"/>
                <a:gd name="T17" fmla="*/ 24 h 33"/>
                <a:gd name="T18" fmla="*/ 0 w 63"/>
                <a:gd name="T19" fmla="*/ 33 h 33"/>
                <a:gd name="T20" fmla="*/ 10 w 63"/>
                <a:gd name="T21" fmla="*/ 33 h 33"/>
                <a:gd name="T22" fmla="*/ 10 w 63"/>
                <a:gd name="T23" fmla="*/ 27 h 33"/>
                <a:gd name="T24" fmla="*/ 13 w 63"/>
                <a:gd name="T25" fmla="*/ 22 h 33"/>
                <a:gd name="T26" fmla="*/ 18 w 63"/>
                <a:gd name="T27" fmla="*/ 18 h 33"/>
                <a:gd name="T28" fmla="*/ 27 w 63"/>
                <a:gd name="T29" fmla="*/ 15 h 33"/>
                <a:gd name="T30" fmla="*/ 34 w 63"/>
                <a:gd name="T31" fmla="*/ 13 h 33"/>
                <a:gd name="T32" fmla="*/ 44 w 63"/>
                <a:gd name="T33" fmla="*/ 11 h 33"/>
                <a:gd name="T34" fmla="*/ 53 w 63"/>
                <a:gd name="T35" fmla="*/ 9 h 33"/>
                <a:gd name="T36" fmla="*/ 63 w 63"/>
                <a:gd name="T37" fmla="*/ 8 h 33"/>
                <a:gd name="T38" fmla="*/ 63 w 63"/>
                <a:gd name="T39" fmla="*/ 8 h 33"/>
                <a:gd name="T40" fmla="*/ 63 w 63"/>
                <a:gd name="T41" fmla="*/ 0 h 3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3"/>
                <a:gd name="T65" fmla="*/ 63 w 63"/>
                <a:gd name="T66" fmla="*/ 33 h 3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3">
                  <a:moveTo>
                    <a:pt x="63" y="0"/>
                  </a:moveTo>
                  <a:lnTo>
                    <a:pt x="63" y="0"/>
                  </a:lnTo>
                  <a:lnTo>
                    <a:pt x="53" y="1"/>
                  </a:lnTo>
                  <a:lnTo>
                    <a:pt x="44" y="4"/>
                  </a:lnTo>
                  <a:lnTo>
                    <a:pt x="34" y="5"/>
                  </a:lnTo>
                  <a:lnTo>
                    <a:pt x="24" y="8"/>
                  </a:lnTo>
                  <a:lnTo>
                    <a:pt x="16" y="10"/>
                  </a:lnTo>
                  <a:lnTo>
                    <a:pt x="9" y="17"/>
                  </a:lnTo>
                  <a:lnTo>
                    <a:pt x="3" y="24"/>
                  </a:lnTo>
                  <a:lnTo>
                    <a:pt x="0" y="33"/>
                  </a:lnTo>
                  <a:lnTo>
                    <a:pt x="10" y="33"/>
                  </a:lnTo>
                  <a:lnTo>
                    <a:pt x="10" y="27"/>
                  </a:lnTo>
                  <a:lnTo>
                    <a:pt x="13" y="22"/>
                  </a:lnTo>
                  <a:lnTo>
                    <a:pt x="18" y="18"/>
                  </a:lnTo>
                  <a:lnTo>
                    <a:pt x="27" y="15"/>
                  </a:lnTo>
                  <a:lnTo>
                    <a:pt x="34" y="13"/>
                  </a:lnTo>
                  <a:lnTo>
                    <a:pt x="44" y="11"/>
                  </a:lnTo>
                  <a:lnTo>
                    <a:pt x="53" y="9"/>
                  </a:lnTo>
                  <a:lnTo>
                    <a:pt x="63" y="8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03" name="Freeform 118"/>
            <p:cNvSpPr>
              <a:spLocks/>
            </p:cNvSpPr>
            <p:nvPr/>
          </p:nvSpPr>
          <p:spPr bwMode="auto">
            <a:xfrm>
              <a:off x="440" y="672"/>
              <a:ext cx="60" cy="37"/>
            </a:xfrm>
            <a:custGeom>
              <a:avLst/>
              <a:gdLst>
                <a:gd name="T0" fmla="*/ 60 w 60"/>
                <a:gd name="T1" fmla="*/ 12 h 37"/>
                <a:gd name="T2" fmla="*/ 52 w 60"/>
                <a:gd name="T3" fmla="*/ 9 h 37"/>
                <a:gd name="T4" fmla="*/ 46 w 60"/>
                <a:gd name="T5" fmla="*/ 13 h 37"/>
                <a:gd name="T6" fmla="*/ 43 w 60"/>
                <a:gd name="T7" fmla="*/ 17 h 37"/>
                <a:gd name="T8" fmla="*/ 37 w 60"/>
                <a:gd name="T9" fmla="*/ 20 h 37"/>
                <a:gd name="T10" fmla="*/ 30 w 60"/>
                <a:gd name="T11" fmla="*/ 22 h 37"/>
                <a:gd name="T12" fmla="*/ 24 w 60"/>
                <a:gd name="T13" fmla="*/ 25 h 37"/>
                <a:gd name="T14" fmla="*/ 17 w 60"/>
                <a:gd name="T15" fmla="*/ 26 h 37"/>
                <a:gd name="T16" fmla="*/ 9 w 60"/>
                <a:gd name="T17" fmla="*/ 27 h 37"/>
                <a:gd name="T18" fmla="*/ 0 w 60"/>
                <a:gd name="T19" fmla="*/ 29 h 37"/>
                <a:gd name="T20" fmla="*/ 0 w 60"/>
                <a:gd name="T21" fmla="*/ 37 h 37"/>
                <a:gd name="T22" fmla="*/ 9 w 60"/>
                <a:gd name="T23" fmla="*/ 35 h 37"/>
                <a:gd name="T24" fmla="*/ 17 w 60"/>
                <a:gd name="T25" fmla="*/ 34 h 37"/>
                <a:gd name="T26" fmla="*/ 24 w 60"/>
                <a:gd name="T27" fmla="*/ 33 h 37"/>
                <a:gd name="T28" fmla="*/ 33 w 60"/>
                <a:gd name="T29" fmla="*/ 30 h 37"/>
                <a:gd name="T30" fmla="*/ 39 w 60"/>
                <a:gd name="T31" fmla="*/ 27 h 37"/>
                <a:gd name="T32" fmla="*/ 45 w 60"/>
                <a:gd name="T33" fmla="*/ 25 h 37"/>
                <a:gd name="T34" fmla="*/ 51 w 60"/>
                <a:gd name="T35" fmla="*/ 21 h 37"/>
                <a:gd name="T36" fmla="*/ 57 w 60"/>
                <a:gd name="T37" fmla="*/ 15 h 37"/>
                <a:gd name="T38" fmla="*/ 50 w 60"/>
                <a:gd name="T39" fmla="*/ 12 h 37"/>
                <a:gd name="T40" fmla="*/ 60 w 60"/>
                <a:gd name="T41" fmla="*/ 12 h 37"/>
                <a:gd name="T42" fmla="*/ 60 w 60"/>
                <a:gd name="T43" fmla="*/ 0 h 37"/>
                <a:gd name="T44" fmla="*/ 52 w 60"/>
                <a:gd name="T45" fmla="*/ 9 h 37"/>
                <a:gd name="T46" fmla="*/ 60 w 60"/>
                <a:gd name="T47" fmla="*/ 12 h 3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0"/>
                <a:gd name="T73" fmla="*/ 0 h 37"/>
                <a:gd name="T74" fmla="*/ 60 w 60"/>
                <a:gd name="T75" fmla="*/ 37 h 3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0" h="37">
                  <a:moveTo>
                    <a:pt x="60" y="12"/>
                  </a:moveTo>
                  <a:lnTo>
                    <a:pt x="52" y="9"/>
                  </a:lnTo>
                  <a:lnTo>
                    <a:pt x="46" y="13"/>
                  </a:lnTo>
                  <a:lnTo>
                    <a:pt x="43" y="17"/>
                  </a:lnTo>
                  <a:lnTo>
                    <a:pt x="37" y="20"/>
                  </a:lnTo>
                  <a:lnTo>
                    <a:pt x="30" y="22"/>
                  </a:lnTo>
                  <a:lnTo>
                    <a:pt x="24" y="25"/>
                  </a:lnTo>
                  <a:lnTo>
                    <a:pt x="17" y="26"/>
                  </a:lnTo>
                  <a:lnTo>
                    <a:pt x="9" y="27"/>
                  </a:lnTo>
                  <a:lnTo>
                    <a:pt x="0" y="29"/>
                  </a:lnTo>
                  <a:lnTo>
                    <a:pt x="0" y="37"/>
                  </a:lnTo>
                  <a:lnTo>
                    <a:pt x="9" y="35"/>
                  </a:lnTo>
                  <a:lnTo>
                    <a:pt x="17" y="34"/>
                  </a:lnTo>
                  <a:lnTo>
                    <a:pt x="24" y="33"/>
                  </a:lnTo>
                  <a:lnTo>
                    <a:pt x="33" y="30"/>
                  </a:lnTo>
                  <a:lnTo>
                    <a:pt x="39" y="27"/>
                  </a:lnTo>
                  <a:lnTo>
                    <a:pt x="45" y="25"/>
                  </a:lnTo>
                  <a:lnTo>
                    <a:pt x="51" y="21"/>
                  </a:lnTo>
                  <a:lnTo>
                    <a:pt x="57" y="15"/>
                  </a:lnTo>
                  <a:lnTo>
                    <a:pt x="50" y="12"/>
                  </a:lnTo>
                  <a:lnTo>
                    <a:pt x="60" y="12"/>
                  </a:lnTo>
                  <a:lnTo>
                    <a:pt x="60" y="0"/>
                  </a:lnTo>
                  <a:lnTo>
                    <a:pt x="52" y="9"/>
                  </a:lnTo>
                  <a:lnTo>
                    <a:pt x="6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04" name="Freeform 119"/>
            <p:cNvSpPr>
              <a:spLocks/>
            </p:cNvSpPr>
            <p:nvPr/>
          </p:nvSpPr>
          <p:spPr bwMode="auto">
            <a:xfrm>
              <a:off x="490" y="684"/>
              <a:ext cx="10" cy="317"/>
            </a:xfrm>
            <a:custGeom>
              <a:avLst/>
              <a:gdLst>
                <a:gd name="T0" fmla="*/ 2 w 10"/>
                <a:gd name="T1" fmla="*/ 308 h 317"/>
                <a:gd name="T2" fmla="*/ 10 w 10"/>
                <a:gd name="T3" fmla="*/ 305 h 317"/>
                <a:gd name="T4" fmla="*/ 10 w 10"/>
                <a:gd name="T5" fmla="*/ 0 h 317"/>
                <a:gd name="T6" fmla="*/ 0 w 10"/>
                <a:gd name="T7" fmla="*/ 0 h 317"/>
                <a:gd name="T8" fmla="*/ 0 w 10"/>
                <a:gd name="T9" fmla="*/ 305 h 317"/>
                <a:gd name="T10" fmla="*/ 7 w 10"/>
                <a:gd name="T11" fmla="*/ 303 h 317"/>
                <a:gd name="T12" fmla="*/ 2 w 10"/>
                <a:gd name="T13" fmla="*/ 308 h 317"/>
                <a:gd name="T14" fmla="*/ 10 w 10"/>
                <a:gd name="T15" fmla="*/ 317 h 317"/>
                <a:gd name="T16" fmla="*/ 10 w 10"/>
                <a:gd name="T17" fmla="*/ 305 h 317"/>
                <a:gd name="T18" fmla="*/ 2 w 10"/>
                <a:gd name="T19" fmla="*/ 308 h 3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317"/>
                <a:gd name="T32" fmla="*/ 10 w 10"/>
                <a:gd name="T33" fmla="*/ 317 h 3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317">
                  <a:moveTo>
                    <a:pt x="2" y="308"/>
                  </a:moveTo>
                  <a:lnTo>
                    <a:pt x="10" y="305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305"/>
                  </a:lnTo>
                  <a:lnTo>
                    <a:pt x="7" y="303"/>
                  </a:lnTo>
                  <a:lnTo>
                    <a:pt x="2" y="308"/>
                  </a:lnTo>
                  <a:lnTo>
                    <a:pt x="10" y="317"/>
                  </a:lnTo>
                  <a:lnTo>
                    <a:pt x="10" y="305"/>
                  </a:lnTo>
                  <a:lnTo>
                    <a:pt x="2" y="3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06" name="Freeform 121"/>
            <p:cNvSpPr>
              <a:spLocks/>
            </p:cNvSpPr>
            <p:nvPr/>
          </p:nvSpPr>
          <p:spPr bwMode="auto">
            <a:xfrm>
              <a:off x="2418" y="769"/>
              <a:ext cx="9" cy="2963"/>
            </a:xfrm>
            <a:custGeom>
              <a:avLst/>
              <a:gdLst>
                <a:gd name="T0" fmla="*/ 5 w 9"/>
                <a:gd name="T1" fmla="*/ 11 h 2963"/>
                <a:gd name="T2" fmla="*/ 0 w 9"/>
                <a:gd name="T3" fmla="*/ 6 h 2963"/>
                <a:gd name="T4" fmla="*/ 0 w 9"/>
                <a:gd name="T5" fmla="*/ 2963 h 2963"/>
                <a:gd name="T6" fmla="*/ 9 w 9"/>
                <a:gd name="T7" fmla="*/ 2963 h 2963"/>
                <a:gd name="T8" fmla="*/ 9 w 9"/>
                <a:gd name="T9" fmla="*/ 6 h 2963"/>
                <a:gd name="T10" fmla="*/ 5 w 9"/>
                <a:gd name="T11" fmla="*/ 0 h 2963"/>
                <a:gd name="T12" fmla="*/ 9 w 9"/>
                <a:gd name="T13" fmla="*/ 6 h 2963"/>
                <a:gd name="T14" fmla="*/ 9 w 9"/>
                <a:gd name="T15" fmla="*/ 0 h 2963"/>
                <a:gd name="T16" fmla="*/ 5 w 9"/>
                <a:gd name="T17" fmla="*/ 0 h 2963"/>
                <a:gd name="T18" fmla="*/ 5 w 9"/>
                <a:gd name="T19" fmla="*/ 11 h 296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"/>
                <a:gd name="T31" fmla="*/ 0 h 2963"/>
                <a:gd name="T32" fmla="*/ 9 w 9"/>
                <a:gd name="T33" fmla="*/ 2963 h 296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" h="2963">
                  <a:moveTo>
                    <a:pt x="5" y="11"/>
                  </a:moveTo>
                  <a:lnTo>
                    <a:pt x="0" y="6"/>
                  </a:lnTo>
                  <a:lnTo>
                    <a:pt x="0" y="2963"/>
                  </a:lnTo>
                  <a:lnTo>
                    <a:pt x="9" y="2963"/>
                  </a:lnTo>
                  <a:lnTo>
                    <a:pt x="9" y="6"/>
                  </a:lnTo>
                  <a:lnTo>
                    <a:pt x="5" y="0"/>
                  </a:lnTo>
                  <a:lnTo>
                    <a:pt x="9" y="6"/>
                  </a:lnTo>
                  <a:lnTo>
                    <a:pt x="9" y="0"/>
                  </a:lnTo>
                  <a:lnTo>
                    <a:pt x="5" y="0"/>
                  </a:lnTo>
                  <a:lnTo>
                    <a:pt x="5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07" name="Freeform 122"/>
            <p:cNvSpPr>
              <a:spLocks/>
            </p:cNvSpPr>
            <p:nvPr/>
          </p:nvSpPr>
          <p:spPr bwMode="auto">
            <a:xfrm>
              <a:off x="594" y="769"/>
              <a:ext cx="1829" cy="11"/>
            </a:xfrm>
            <a:custGeom>
              <a:avLst/>
              <a:gdLst>
                <a:gd name="T0" fmla="*/ 10 w 1829"/>
                <a:gd name="T1" fmla="*/ 6 h 11"/>
                <a:gd name="T2" fmla="*/ 5 w 1829"/>
                <a:gd name="T3" fmla="*/ 11 h 11"/>
                <a:gd name="T4" fmla="*/ 1829 w 1829"/>
                <a:gd name="T5" fmla="*/ 11 h 11"/>
                <a:gd name="T6" fmla="*/ 1829 w 1829"/>
                <a:gd name="T7" fmla="*/ 0 h 11"/>
                <a:gd name="T8" fmla="*/ 5 w 1829"/>
                <a:gd name="T9" fmla="*/ 0 h 11"/>
                <a:gd name="T10" fmla="*/ 0 w 1829"/>
                <a:gd name="T11" fmla="*/ 6 h 11"/>
                <a:gd name="T12" fmla="*/ 5 w 1829"/>
                <a:gd name="T13" fmla="*/ 0 h 11"/>
                <a:gd name="T14" fmla="*/ 0 w 1829"/>
                <a:gd name="T15" fmla="*/ 0 h 11"/>
                <a:gd name="T16" fmla="*/ 0 w 1829"/>
                <a:gd name="T17" fmla="*/ 6 h 11"/>
                <a:gd name="T18" fmla="*/ 10 w 1829"/>
                <a:gd name="T19" fmla="*/ 6 h 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29"/>
                <a:gd name="T31" fmla="*/ 0 h 11"/>
                <a:gd name="T32" fmla="*/ 1829 w 1829"/>
                <a:gd name="T33" fmla="*/ 11 h 1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29" h="11">
                  <a:moveTo>
                    <a:pt x="10" y="6"/>
                  </a:moveTo>
                  <a:lnTo>
                    <a:pt x="5" y="11"/>
                  </a:lnTo>
                  <a:lnTo>
                    <a:pt x="1829" y="11"/>
                  </a:lnTo>
                  <a:lnTo>
                    <a:pt x="1829" y="0"/>
                  </a:lnTo>
                  <a:lnTo>
                    <a:pt x="5" y="0"/>
                  </a:lnTo>
                  <a:lnTo>
                    <a:pt x="0" y="6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08" name="Freeform 123"/>
            <p:cNvSpPr>
              <a:spLocks/>
            </p:cNvSpPr>
            <p:nvPr/>
          </p:nvSpPr>
          <p:spPr bwMode="auto">
            <a:xfrm>
              <a:off x="594" y="775"/>
              <a:ext cx="10" cy="2963"/>
            </a:xfrm>
            <a:custGeom>
              <a:avLst/>
              <a:gdLst>
                <a:gd name="T0" fmla="*/ 5 w 10"/>
                <a:gd name="T1" fmla="*/ 2952 h 2963"/>
                <a:gd name="T2" fmla="*/ 10 w 10"/>
                <a:gd name="T3" fmla="*/ 2957 h 2963"/>
                <a:gd name="T4" fmla="*/ 10 w 10"/>
                <a:gd name="T5" fmla="*/ 0 h 2963"/>
                <a:gd name="T6" fmla="*/ 0 w 10"/>
                <a:gd name="T7" fmla="*/ 0 h 2963"/>
                <a:gd name="T8" fmla="*/ 0 w 10"/>
                <a:gd name="T9" fmla="*/ 2957 h 2963"/>
                <a:gd name="T10" fmla="*/ 5 w 10"/>
                <a:gd name="T11" fmla="*/ 2963 h 2963"/>
                <a:gd name="T12" fmla="*/ 0 w 10"/>
                <a:gd name="T13" fmla="*/ 2957 h 2963"/>
                <a:gd name="T14" fmla="*/ 0 w 10"/>
                <a:gd name="T15" fmla="*/ 2963 h 2963"/>
                <a:gd name="T16" fmla="*/ 5 w 10"/>
                <a:gd name="T17" fmla="*/ 2963 h 2963"/>
                <a:gd name="T18" fmla="*/ 5 w 10"/>
                <a:gd name="T19" fmla="*/ 2952 h 296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2963"/>
                <a:gd name="T32" fmla="*/ 10 w 10"/>
                <a:gd name="T33" fmla="*/ 2963 h 296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2963">
                  <a:moveTo>
                    <a:pt x="5" y="2952"/>
                  </a:moveTo>
                  <a:lnTo>
                    <a:pt x="10" y="2957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2957"/>
                  </a:lnTo>
                  <a:lnTo>
                    <a:pt x="5" y="2963"/>
                  </a:lnTo>
                  <a:lnTo>
                    <a:pt x="0" y="2957"/>
                  </a:lnTo>
                  <a:lnTo>
                    <a:pt x="0" y="2963"/>
                  </a:lnTo>
                  <a:lnTo>
                    <a:pt x="5" y="2963"/>
                  </a:lnTo>
                  <a:lnTo>
                    <a:pt x="5" y="29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09" name="Freeform 124"/>
            <p:cNvSpPr>
              <a:spLocks/>
            </p:cNvSpPr>
            <p:nvPr/>
          </p:nvSpPr>
          <p:spPr bwMode="auto">
            <a:xfrm>
              <a:off x="599" y="3727"/>
              <a:ext cx="1828" cy="11"/>
            </a:xfrm>
            <a:custGeom>
              <a:avLst/>
              <a:gdLst>
                <a:gd name="T0" fmla="*/ 1819 w 1828"/>
                <a:gd name="T1" fmla="*/ 5 h 11"/>
                <a:gd name="T2" fmla="*/ 1824 w 1828"/>
                <a:gd name="T3" fmla="*/ 0 h 11"/>
                <a:gd name="T4" fmla="*/ 0 w 1828"/>
                <a:gd name="T5" fmla="*/ 0 h 11"/>
                <a:gd name="T6" fmla="*/ 0 w 1828"/>
                <a:gd name="T7" fmla="*/ 11 h 11"/>
                <a:gd name="T8" fmla="*/ 1824 w 1828"/>
                <a:gd name="T9" fmla="*/ 11 h 11"/>
                <a:gd name="T10" fmla="*/ 1828 w 1828"/>
                <a:gd name="T11" fmla="*/ 5 h 11"/>
                <a:gd name="T12" fmla="*/ 1824 w 1828"/>
                <a:gd name="T13" fmla="*/ 11 h 11"/>
                <a:gd name="T14" fmla="*/ 1828 w 1828"/>
                <a:gd name="T15" fmla="*/ 11 h 11"/>
                <a:gd name="T16" fmla="*/ 1828 w 1828"/>
                <a:gd name="T17" fmla="*/ 5 h 11"/>
                <a:gd name="T18" fmla="*/ 1819 w 1828"/>
                <a:gd name="T19" fmla="*/ 5 h 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28"/>
                <a:gd name="T31" fmla="*/ 0 h 11"/>
                <a:gd name="T32" fmla="*/ 1828 w 1828"/>
                <a:gd name="T33" fmla="*/ 11 h 1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28" h="11">
                  <a:moveTo>
                    <a:pt x="1819" y="5"/>
                  </a:moveTo>
                  <a:lnTo>
                    <a:pt x="1824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1824" y="11"/>
                  </a:lnTo>
                  <a:lnTo>
                    <a:pt x="1828" y="5"/>
                  </a:lnTo>
                  <a:lnTo>
                    <a:pt x="1824" y="11"/>
                  </a:lnTo>
                  <a:lnTo>
                    <a:pt x="1828" y="11"/>
                  </a:lnTo>
                  <a:lnTo>
                    <a:pt x="1828" y="5"/>
                  </a:lnTo>
                  <a:lnTo>
                    <a:pt x="1819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11" name="Freeform 126"/>
            <p:cNvSpPr>
              <a:spLocks/>
            </p:cNvSpPr>
            <p:nvPr/>
          </p:nvSpPr>
          <p:spPr bwMode="auto">
            <a:xfrm>
              <a:off x="4442" y="769"/>
              <a:ext cx="10" cy="2963"/>
            </a:xfrm>
            <a:custGeom>
              <a:avLst/>
              <a:gdLst>
                <a:gd name="T0" fmla="*/ 5 w 10"/>
                <a:gd name="T1" fmla="*/ 11 h 2963"/>
                <a:gd name="T2" fmla="*/ 0 w 10"/>
                <a:gd name="T3" fmla="*/ 6 h 2963"/>
                <a:gd name="T4" fmla="*/ 0 w 10"/>
                <a:gd name="T5" fmla="*/ 2963 h 2963"/>
                <a:gd name="T6" fmla="*/ 10 w 10"/>
                <a:gd name="T7" fmla="*/ 2963 h 2963"/>
                <a:gd name="T8" fmla="*/ 10 w 10"/>
                <a:gd name="T9" fmla="*/ 6 h 2963"/>
                <a:gd name="T10" fmla="*/ 5 w 10"/>
                <a:gd name="T11" fmla="*/ 0 h 2963"/>
                <a:gd name="T12" fmla="*/ 10 w 10"/>
                <a:gd name="T13" fmla="*/ 6 h 2963"/>
                <a:gd name="T14" fmla="*/ 10 w 10"/>
                <a:gd name="T15" fmla="*/ 0 h 2963"/>
                <a:gd name="T16" fmla="*/ 5 w 10"/>
                <a:gd name="T17" fmla="*/ 0 h 2963"/>
                <a:gd name="T18" fmla="*/ 5 w 10"/>
                <a:gd name="T19" fmla="*/ 11 h 296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2963"/>
                <a:gd name="T32" fmla="*/ 10 w 10"/>
                <a:gd name="T33" fmla="*/ 2963 h 296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2963">
                  <a:moveTo>
                    <a:pt x="5" y="11"/>
                  </a:moveTo>
                  <a:lnTo>
                    <a:pt x="0" y="6"/>
                  </a:lnTo>
                  <a:lnTo>
                    <a:pt x="0" y="2963"/>
                  </a:lnTo>
                  <a:lnTo>
                    <a:pt x="10" y="2963"/>
                  </a:lnTo>
                  <a:lnTo>
                    <a:pt x="10" y="6"/>
                  </a:lnTo>
                  <a:lnTo>
                    <a:pt x="5" y="0"/>
                  </a:lnTo>
                  <a:lnTo>
                    <a:pt x="10" y="6"/>
                  </a:lnTo>
                  <a:lnTo>
                    <a:pt x="10" y="0"/>
                  </a:lnTo>
                  <a:lnTo>
                    <a:pt x="5" y="0"/>
                  </a:lnTo>
                  <a:lnTo>
                    <a:pt x="5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12" name="Freeform 127"/>
            <p:cNvSpPr>
              <a:spLocks/>
            </p:cNvSpPr>
            <p:nvPr/>
          </p:nvSpPr>
          <p:spPr bwMode="auto">
            <a:xfrm>
              <a:off x="2609" y="769"/>
              <a:ext cx="1838" cy="11"/>
            </a:xfrm>
            <a:custGeom>
              <a:avLst/>
              <a:gdLst>
                <a:gd name="T0" fmla="*/ 10 w 1838"/>
                <a:gd name="T1" fmla="*/ 6 h 11"/>
                <a:gd name="T2" fmla="*/ 5 w 1838"/>
                <a:gd name="T3" fmla="*/ 11 h 11"/>
                <a:gd name="T4" fmla="*/ 1838 w 1838"/>
                <a:gd name="T5" fmla="*/ 11 h 11"/>
                <a:gd name="T6" fmla="*/ 1838 w 1838"/>
                <a:gd name="T7" fmla="*/ 0 h 11"/>
                <a:gd name="T8" fmla="*/ 5 w 1838"/>
                <a:gd name="T9" fmla="*/ 0 h 11"/>
                <a:gd name="T10" fmla="*/ 0 w 1838"/>
                <a:gd name="T11" fmla="*/ 6 h 11"/>
                <a:gd name="T12" fmla="*/ 5 w 1838"/>
                <a:gd name="T13" fmla="*/ 0 h 11"/>
                <a:gd name="T14" fmla="*/ 0 w 1838"/>
                <a:gd name="T15" fmla="*/ 0 h 11"/>
                <a:gd name="T16" fmla="*/ 0 w 1838"/>
                <a:gd name="T17" fmla="*/ 6 h 11"/>
                <a:gd name="T18" fmla="*/ 10 w 1838"/>
                <a:gd name="T19" fmla="*/ 6 h 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38"/>
                <a:gd name="T31" fmla="*/ 0 h 11"/>
                <a:gd name="T32" fmla="*/ 1838 w 1838"/>
                <a:gd name="T33" fmla="*/ 11 h 1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38" h="11">
                  <a:moveTo>
                    <a:pt x="10" y="6"/>
                  </a:moveTo>
                  <a:lnTo>
                    <a:pt x="5" y="11"/>
                  </a:lnTo>
                  <a:lnTo>
                    <a:pt x="1838" y="11"/>
                  </a:lnTo>
                  <a:lnTo>
                    <a:pt x="1838" y="0"/>
                  </a:lnTo>
                  <a:lnTo>
                    <a:pt x="5" y="0"/>
                  </a:lnTo>
                  <a:lnTo>
                    <a:pt x="0" y="6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13" name="Freeform 128"/>
            <p:cNvSpPr>
              <a:spLocks/>
            </p:cNvSpPr>
            <p:nvPr/>
          </p:nvSpPr>
          <p:spPr bwMode="auto">
            <a:xfrm>
              <a:off x="2609" y="775"/>
              <a:ext cx="10" cy="2963"/>
            </a:xfrm>
            <a:custGeom>
              <a:avLst/>
              <a:gdLst>
                <a:gd name="T0" fmla="*/ 5 w 10"/>
                <a:gd name="T1" fmla="*/ 2952 h 2963"/>
                <a:gd name="T2" fmla="*/ 10 w 10"/>
                <a:gd name="T3" fmla="*/ 2957 h 2963"/>
                <a:gd name="T4" fmla="*/ 10 w 10"/>
                <a:gd name="T5" fmla="*/ 0 h 2963"/>
                <a:gd name="T6" fmla="*/ 0 w 10"/>
                <a:gd name="T7" fmla="*/ 0 h 2963"/>
                <a:gd name="T8" fmla="*/ 0 w 10"/>
                <a:gd name="T9" fmla="*/ 2957 h 2963"/>
                <a:gd name="T10" fmla="*/ 5 w 10"/>
                <a:gd name="T11" fmla="*/ 2963 h 2963"/>
                <a:gd name="T12" fmla="*/ 0 w 10"/>
                <a:gd name="T13" fmla="*/ 2957 h 2963"/>
                <a:gd name="T14" fmla="*/ 0 w 10"/>
                <a:gd name="T15" fmla="*/ 2963 h 2963"/>
                <a:gd name="T16" fmla="*/ 5 w 10"/>
                <a:gd name="T17" fmla="*/ 2963 h 2963"/>
                <a:gd name="T18" fmla="*/ 5 w 10"/>
                <a:gd name="T19" fmla="*/ 2952 h 296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2963"/>
                <a:gd name="T32" fmla="*/ 10 w 10"/>
                <a:gd name="T33" fmla="*/ 2963 h 296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2963">
                  <a:moveTo>
                    <a:pt x="5" y="2952"/>
                  </a:moveTo>
                  <a:lnTo>
                    <a:pt x="10" y="2957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2957"/>
                  </a:lnTo>
                  <a:lnTo>
                    <a:pt x="5" y="2963"/>
                  </a:lnTo>
                  <a:lnTo>
                    <a:pt x="0" y="2957"/>
                  </a:lnTo>
                  <a:lnTo>
                    <a:pt x="0" y="2963"/>
                  </a:lnTo>
                  <a:lnTo>
                    <a:pt x="5" y="2963"/>
                  </a:lnTo>
                  <a:lnTo>
                    <a:pt x="5" y="29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14" name="Freeform 129"/>
            <p:cNvSpPr>
              <a:spLocks/>
            </p:cNvSpPr>
            <p:nvPr/>
          </p:nvSpPr>
          <p:spPr bwMode="auto">
            <a:xfrm>
              <a:off x="2614" y="3727"/>
              <a:ext cx="1838" cy="11"/>
            </a:xfrm>
            <a:custGeom>
              <a:avLst/>
              <a:gdLst>
                <a:gd name="T0" fmla="*/ 1828 w 1838"/>
                <a:gd name="T1" fmla="*/ 5 h 11"/>
                <a:gd name="T2" fmla="*/ 1833 w 1838"/>
                <a:gd name="T3" fmla="*/ 0 h 11"/>
                <a:gd name="T4" fmla="*/ 0 w 1838"/>
                <a:gd name="T5" fmla="*/ 0 h 11"/>
                <a:gd name="T6" fmla="*/ 0 w 1838"/>
                <a:gd name="T7" fmla="*/ 11 h 11"/>
                <a:gd name="T8" fmla="*/ 1833 w 1838"/>
                <a:gd name="T9" fmla="*/ 11 h 11"/>
                <a:gd name="T10" fmla="*/ 1838 w 1838"/>
                <a:gd name="T11" fmla="*/ 5 h 11"/>
                <a:gd name="T12" fmla="*/ 1833 w 1838"/>
                <a:gd name="T13" fmla="*/ 11 h 11"/>
                <a:gd name="T14" fmla="*/ 1838 w 1838"/>
                <a:gd name="T15" fmla="*/ 11 h 11"/>
                <a:gd name="T16" fmla="*/ 1838 w 1838"/>
                <a:gd name="T17" fmla="*/ 5 h 11"/>
                <a:gd name="T18" fmla="*/ 1828 w 1838"/>
                <a:gd name="T19" fmla="*/ 5 h 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38"/>
                <a:gd name="T31" fmla="*/ 0 h 11"/>
                <a:gd name="T32" fmla="*/ 1838 w 1838"/>
                <a:gd name="T33" fmla="*/ 11 h 1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38" h="11">
                  <a:moveTo>
                    <a:pt x="1828" y="5"/>
                  </a:moveTo>
                  <a:lnTo>
                    <a:pt x="1833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1833" y="11"/>
                  </a:lnTo>
                  <a:lnTo>
                    <a:pt x="1838" y="5"/>
                  </a:lnTo>
                  <a:lnTo>
                    <a:pt x="1833" y="11"/>
                  </a:lnTo>
                  <a:lnTo>
                    <a:pt x="1838" y="11"/>
                  </a:lnTo>
                  <a:lnTo>
                    <a:pt x="1838" y="5"/>
                  </a:lnTo>
                  <a:lnTo>
                    <a:pt x="1828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15" name="Freeform 130"/>
            <p:cNvSpPr>
              <a:spLocks/>
            </p:cNvSpPr>
            <p:nvPr/>
          </p:nvSpPr>
          <p:spPr bwMode="auto">
            <a:xfrm>
              <a:off x="2396" y="3794"/>
              <a:ext cx="269" cy="86"/>
            </a:xfrm>
            <a:custGeom>
              <a:avLst/>
              <a:gdLst>
                <a:gd name="T0" fmla="*/ 269 w 269"/>
                <a:gd name="T1" fmla="*/ 74 h 86"/>
                <a:gd name="T2" fmla="*/ 258 w 269"/>
                <a:gd name="T3" fmla="*/ 65 h 86"/>
                <a:gd name="T4" fmla="*/ 242 w 269"/>
                <a:gd name="T5" fmla="*/ 55 h 86"/>
                <a:gd name="T6" fmla="*/ 224 w 269"/>
                <a:gd name="T7" fmla="*/ 42 h 86"/>
                <a:gd name="T8" fmla="*/ 205 w 269"/>
                <a:gd name="T9" fmla="*/ 30 h 86"/>
                <a:gd name="T10" fmla="*/ 183 w 269"/>
                <a:gd name="T11" fmla="*/ 19 h 86"/>
                <a:gd name="T12" fmla="*/ 162 w 269"/>
                <a:gd name="T13" fmla="*/ 10 h 86"/>
                <a:gd name="T14" fmla="*/ 143 w 269"/>
                <a:gd name="T15" fmla="*/ 3 h 86"/>
                <a:gd name="T16" fmla="*/ 126 w 269"/>
                <a:gd name="T17" fmla="*/ 0 h 86"/>
                <a:gd name="T18" fmla="*/ 110 w 269"/>
                <a:gd name="T19" fmla="*/ 2 h 86"/>
                <a:gd name="T20" fmla="*/ 94 w 269"/>
                <a:gd name="T21" fmla="*/ 7 h 86"/>
                <a:gd name="T22" fmla="*/ 80 w 269"/>
                <a:gd name="T23" fmla="*/ 13 h 86"/>
                <a:gd name="T24" fmla="*/ 64 w 269"/>
                <a:gd name="T25" fmla="*/ 24 h 86"/>
                <a:gd name="T26" fmla="*/ 50 w 269"/>
                <a:gd name="T27" fmla="*/ 34 h 86"/>
                <a:gd name="T28" fmla="*/ 34 w 269"/>
                <a:gd name="T29" fmla="*/ 47 h 86"/>
                <a:gd name="T30" fmla="*/ 17 w 269"/>
                <a:gd name="T31" fmla="*/ 60 h 86"/>
                <a:gd name="T32" fmla="*/ 0 w 269"/>
                <a:gd name="T33" fmla="*/ 74 h 86"/>
                <a:gd name="T34" fmla="*/ 1 w 269"/>
                <a:gd name="T35" fmla="*/ 77 h 86"/>
                <a:gd name="T36" fmla="*/ 6 w 269"/>
                <a:gd name="T37" fmla="*/ 79 h 86"/>
                <a:gd name="T38" fmla="*/ 16 w 269"/>
                <a:gd name="T39" fmla="*/ 78 h 86"/>
                <a:gd name="T40" fmla="*/ 29 w 269"/>
                <a:gd name="T41" fmla="*/ 68 h 86"/>
                <a:gd name="T42" fmla="*/ 39 w 269"/>
                <a:gd name="T43" fmla="*/ 59 h 86"/>
                <a:gd name="T44" fmla="*/ 50 w 269"/>
                <a:gd name="T45" fmla="*/ 51 h 86"/>
                <a:gd name="T46" fmla="*/ 60 w 269"/>
                <a:gd name="T47" fmla="*/ 43 h 86"/>
                <a:gd name="T48" fmla="*/ 73 w 269"/>
                <a:gd name="T49" fmla="*/ 35 h 86"/>
                <a:gd name="T50" fmla="*/ 86 w 269"/>
                <a:gd name="T51" fmla="*/ 30 h 86"/>
                <a:gd name="T52" fmla="*/ 99 w 269"/>
                <a:gd name="T53" fmla="*/ 26 h 86"/>
                <a:gd name="T54" fmla="*/ 111 w 269"/>
                <a:gd name="T55" fmla="*/ 24 h 86"/>
                <a:gd name="T56" fmla="*/ 123 w 269"/>
                <a:gd name="T57" fmla="*/ 22 h 86"/>
                <a:gd name="T58" fmla="*/ 137 w 269"/>
                <a:gd name="T59" fmla="*/ 24 h 86"/>
                <a:gd name="T60" fmla="*/ 153 w 269"/>
                <a:gd name="T61" fmla="*/ 28 h 86"/>
                <a:gd name="T62" fmla="*/ 172 w 269"/>
                <a:gd name="T63" fmla="*/ 34 h 86"/>
                <a:gd name="T64" fmla="*/ 190 w 269"/>
                <a:gd name="T65" fmla="*/ 42 h 86"/>
                <a:gd name="T66" fmla="*/ 210 w 269"/>
                <a:gd name="T67" fmla="*/ 50 h 86"/>
                <a:gd name="T68" fmla="*/ 226 w 269"/>
                <a:gd name="T69" fmla="*/ 59 h 86"/>
                <a:gd name="T70" fmla="*/ 241 w 269"/>
                <a:gd name="T71" fmla="*/ 68 h 86"/>
                <a:gd name="T72" fmla="*/ 252 w 269"/>
                <a:gd name="T73" fmla="*/ 77 h 86"/>
                <a:gd name="T74" fmla="*/ 264 w 269"/>
                <a:gd name="T75" fmla="*/ 86 h 86"/>
                <a:gd name="T76" fmla="*/ 269 w 269"/>
                <a:gd name="T77" fmla="*/ 83 h 86"/>
                <a:gd name="T78" fmla="*/ 269 w 269"/>
                <a:gd name="T79" fmla="*/ 78 h 86"/>
                <a:gd name="T80" fmla="*/ 269 w 269"/>
                <a:gd name="T81" fmla="*/ 74 h 8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69"/>
                <a:gd name="T124" fmla="*/ 0 h 86"/>
                <a:gd name="T125" fmla="*/ 269 w 269"/>
                <a:gd name="T126" fmla="*/ 86 h 8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69" h="86">
                  <a:moveTo>
                    <a:pt x="269" y="74"/>
                  </a:moveTo>
                  <a:lnTo>
                    <a:pt x="258" y="65"/>
                  </a:lnTo>
                  <a:lnTo>
                    <a:pt x="242" y="55"/>
                  </a:lnTo>
                  <a:lnTo>
                    <a:pt x="224" y="42"/>
                  </a:lnTo>
                  <a:lnTo>
                    <a:pt x="205" y="30"/>
                  </a:lnTo>
                  <a:lnTo>
                    <a:pt x="183" y="19"/>
                  </a:lnTo>
                  <a:lnTo>
                    <a:pt x="162" y="10"/>
                  </a:lnTo>
                  <a:lnTo>
                    <a:pt x="143" y="3"/>
                  </a:lnTo>
                  <a:lnTo>
                    <a:pt x="126" y="0"/>
                  </a:lnTo>
                  <a:lnTo>
                    <a:pt x="110" y="2"/>
                  </a:lnTo>
                  <a:lnTo>
                    <a:pt x="94" y="7"/>
                  </a:lnTo>
                  <a:lnTo>
                    <a:pt x="80" y="13"/>
                  </a:lnTo>
                  <a:lnTo>
                    <a:pt x="64" y="24"/>
                  </a:lnTo>
                  <a:lnTo>
                    <a:pt x="50" y="34"/>
                  </a:lnTo>
                  <a:lnTo>
                    <a:pt x="34" y="47"/>
                  </a:lnTo>
                  <a:lnTo>
                    <a:pt x="17" y="60"/>
                  </a:lnTo>
                  <a:lnTo>
                    <a:pt x="0" y="74"/>
                  </a:lnTo>
                  <a:lnTo>
                    <a:pt x="1" y="77"/>
                  </a:lnTo>
                  <a:lnTo>
                    <a:pt x="6" y="79"/>
                  </a:lnTo>
                  <a:lnTo>
                    <a:pt x="16" y="78"/>
                  </a:lnTo>
                  <a:lnTo>
                    <a:pt x="29" y="68"/>
                  </a:lnTo>
                  <a:lnTo>
                    <a:pt x="39" y="59"/>
                  </a:lnTo>
                  <a:lnTo>
                    <a:pt x="50" y="51"/>
                  </a:lnTo>
                  <a:lnTo>
                    <a:pt x="60" y="43"/>
                  </a:lnTo>
                  <a:lnTo>
                    <a:pt x="73" y="35"/>
                  </a:lnTo>
                  <a:lnTo>
                    <a:pt x="86" y="30"/>
                  </a:lnTo>
                  <a:lnTo>
                    <a:pt x="99" y="26"/>
                  </a:lnTo>
                  <a:lnTo>
                    <a:pt x="111" y="24"/>
                  </a:lnTo>
                  <a:lnTo>
                    <a:pt x="123" y="22"/>
                  </a:lnTo>
                  <a:lnTo>
                    <a:pt x="137" y="24"/>
                  </a:lnTo>
                  <a:lnTo>
                    <a:pt x="153" y="28"/>
                  </a:lnTo>
                  <a:lnTo>
                    <a:pt x="172" y="34"/>
                  </a:lnTo>
                  <a:lnTo>
                    <a:pt x="190" y="42"/>
                  </a:lnTo>
                  <a:lnTo>
                    <a:pt x="210" y="50"/>
                  </a:lnTo>
                  <a:lnTo>
                    <a:pt x="226" y="59"/>
                  </a:lnTo>
                  <a:lnTo>
                    <a:pt x="241" y="68"/>
                  </a:lnTo>
                  <a:lnTo>
                    <a:pt x="252" y="77"/>
                  </a:lnTo>
                  <a:lnTo>
                    <a:pt x="264" y="86"/>
                  </a:lnTo>
                  <a:lnTo>
                    <a:pt x="269" y="83"/>
                  </a:lnTo>
                  <a:lnTo>
                    <a:pt x="269" y="78"/>
                  </a:lnTo>
                  <a:lnTo>
                    <a:pt x="269" y="74"/>
                  </a:lnTo>
                  <a:close/>
                </a:path>
              </a:pathLst>
            </a:custGeom>
            <a:solidFill>
              <a:srgbClr val="BFCC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16" name="Freeform 131"/>
            <p:cNvSpPr>
              <a:spLocks/>
            </p:cNvSpPr>
            <p:nvPr/>
          </p:nvSpPr>
          <p:spPr bwMode="auto">
            <a:xfrm>
              <a:off x="2522" y="3789"/>
              <a:ext cx="145" cy="83"/>
            </a:xfrm>
            <a:custGeom>
              <a:avLst/>
              <a:gdLst>
                <a:gd name="T0" fmla="*/ 0 w 145"/>
                <a:gd name="T1" fmla="*/ 11 h 83"/>
                <a:gd name="T2" fmla="*/ 0 w 145"/>
                <a:gd name="T3" fmla="*/ 11 h 83"/>
                <a:gd name="T4" fmla="*/ 17 w 145"/>
                <a:gd name="T5" fmla="*/ 12 h 83"/>
                <a:gd name="T6" fmla="*/ 35 w 145"/>
                <a:gd name="T7" fmla="*/ 18 h 83"/>
                <a:gd name="T8" fmla="*/ 56 w 145"/>
                <a:gd name="T9" fmla="*/ 27 h 83"/>
                <a:gd name="T10" fmla="*/ 77 w 145"/>
                <a:gd name="T11" fmla="*/ 39 h 83"/>
                <a:gd name="T12" fmla="*/ 96 w 145"/>
                <a:gd name="T13" fmla="*/ 51 h 83"/>
                <a:gd name="T14" fmla="*/ 114 w 145"/>
                <a:gd name="T15" fmla="*/ 64 h 83"/>
                <a:gd name="T16" fmla="*/ 130 w 145"/>
                <a:gd name="T17" fmla="*/ 74 h 83"/>
                <a:gd name="T18" fmla="*/ 140 w 145"/>
                <a:gd name="T19" fmla="*/ 83 h 83"/>
                <a:gd name="T20" fmla="*/ 145 w 145"/>
                <a:gd name="T21" fmla="*/ 75 h 83"/>
                <a:gd name="T22" fmla="*/ 134 w 145"/>
                <a:gd name="T23" fmla="*/ 66 h 83"/>
                <a:gd name="T24" fmla="*/ 119 w 145"/>
                <a:gd name="T25" fmla="*/ 56 h 83"/>
                <a:gd name="T26" fmla="*/ 100 w 145"/>
                <a:gd name="T27" fmla="*/ 43 h 83"/>
                <a:gd name="T28" fmla="*/ 80 w 145"/>
                <a:gd name="T29" fmla="*/ 31 h 83"/>
                <a:gd name="T30" fmla="*/ 58 w 145"/>
                <a:gd name="T31" fmla="*/ 20 h 83"/>
                <a:gd name="T32" fmla="*/ 37 w 145"/>
                <a:gd name="T33" fmla="*/ 11 h 83"/>
                <a:gd name="T34" fmla="*/ 17 w 145"/>
                <a:gd name="T35" fmla="*/ 4 h 83"/>
                <a:gd name="T36" fmla="*/ 0 w 145"/>
                <a:gd name="T37" fmla="*/ 0 h 83"/>
                <a:gd name="T38" fmla="*/ 0 w 145"/>
                <a:gd name="T39" fmla="*/ 0 h 83"/>
                <a:gd name="T40" fmla="*/ 0 w 145"/>
                <a:gd name="T41" fmla="*/ 11 h 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5"/>
                <a:gd name="T64" fmla="*/ 0 h 83"/>
                <a:gd name="T65" fmla="*/ 145 w 145"/>
                <a:gd name="T66" fmla="*/ 83 h 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5" h="83">
                  <a:moveTo>
                    <a:pt x="0" y="11"/>
                  </a:moveTo>
                  <a:lnTo>
                    <a:pt x="0" y="11"/>
                  </a:lnTo>
                  <a:lnTo>
                    <a:pt x="17" y="12"/>
                  </a:lnTo>
                  <a:lnTo>
                    <a:pt x="35" y="18"/>
                  </a:lnTo>
                  <a:lnTo>
                    <a:pt x="56" y="27"/>
                  </a:lnTo>
                  <a:lnTo>
                    <a:pt x="77" y="39"/>
                  </a:lnTo>
                  <a:lnTo>
                    <a:pt x="96" y="51"/>
                  </a:lnTo>
                  <a:lnTo>
                    <a:pt x="114" y="64"/>
                  </a:lnTo>
                  <a:lnTo>
                    <a:pt x="130" y="74"/>
                  </a:lnTo>
                  <a:lnTo>
                    <a:pt x="140" y="83"/>
                  </a:lnTo>
                  <a:lnTo>
                    <a:pt x="145" y="75"/>
                  </a:lnTo>
                  <a:lnTo>
                    <a:pt x="134" y="66"/>
                  </a:lnTo>
                  <a:lnTo>
                    <a:pt x="119" y="56"/>
                  </a:lnTo>
                  <a:lnTo>
                    <a:pt x="100" y="43"/>
                  </a:lnTo>
                  <a:lnTo>
                    <a:pt x="80" y="31"/>
                  </a:lnTo>
                  <a:lnTo>
                    <a:pt x="58" y="20"/>
                  </a:lnTo>
                  <a:lnTo>
                    <a:pt x="37" y="11"/>
                  </a:lnTo>
                  <a:lnTo>
                    <a:pt x="17" y="4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17" name="Freeform 132"/>
            <p:cNvSpPr>
              <a:spLocks/>
            </p:cNvSpPr>
            <p:nvPr/>
          </p:nvSpPr>
          <p:spPr bwMode="auto">
            <a:xfrm>
              <a:off x="2392" y="3789"/>
              <a:ext cx="130" cy="83"/>
            </a:xfrm>
            <a:custGeom>
              <a:avLst/>
              <a:gdLst>
                <a:gd name="T0" fmla="*/ 8 w 130"/>
                <a:gd name="T1" fmla="*/ 78 h 83"/>
                <a:gd name="T2" fmla="*/ 6 w 130"/>
                <a:gd name="T3" fmla="*/ 83 h 83"/>
                <a:gd name="T4" fmla="*/ 23 w 130"/>
                <a:gd name="T5" fmla="*/ 69 h 83"/>
                <a:gd name="T6" fmla="*/ 40 w 130"/>
                <a:gd name="T7" fmla="*/ 56 h 83"/>
                <a:gd name="T8" fmla="*/ 56 w 130"/>
                <a:gd name="T9" fmla="*/ 43 h 83"/>
                <a:gd name="T10" fmla="*/ 71 w 130"/>
                <a:gd name="T11" fmla="*/ 33 h 83"/>
                <a:gd name="T12" fmla="*/ 85 w 130"/>
                <a:gd name="T13" fmla="*/ 22 h 83"/>
                <a:gd name="T14" fmla="*/ 100 w 130"/>
                <a:gd name="T15" fmla="*/ 16 h 83"/>
                <a:gd name="T16" fmla="*/ 114 w 130"/>
                <a:gd name="T17" fmla="*/ 11 h 83"/>
                <a:gd name="T18" fmla="*/ 130 w 130"/>
                <a:gd name="T19" fmla="*/ 11 h 83"/>
                <a:gd name="T20" fmla="*/ 130 w 130"/>
                <a:gd name="T21" fmla="*/ 0 h 83"/>
                <a:gd name="T22" fmla="*/ 114 w 130"/>
                <a:gd name="T23" fmla="*/ 3 h 83"/>
                <a:gd name="T24" fmla="*/ 97 w 130"/>
                <a:gd name="T25" fmla="*/ 8 h 83"/>
                <a:gd name="T26" fmla="*/ 83 w 130"/>
                <a:gd name="T27" fmla="*/ 15 h 83"/>
                <a:gd name="T28" fmla="*/ 66 w 130"/>
                <a:gd name="T29" fmla="*/ 25 h 83"/>
                <a:gd name="T30" fmla="*/ 51 w 130"/>
                <a:gd name="T31" fmla="*/ 35 h 83"/>
                <a:gd name="T32" fmla="*/ 35 w 130"/>
                <a:gd name="T33" fmla="*/ 48 h 83"/>
                <a:gd name="T34" fmla="*/ 18 w 130"/>
                <a:gd name="T35" fmla="*/ 61 h 83"/>
                <a:gd name="T36" fmla="*/ 1 w 130"/>
                <a:gd name="T37" fmla="*/ 75 h 83"/>
                <a:gd name="T38" fmla="*/ 0 w 130"/>
                <a:gd name="T39" fmla="*/ 81 h 83"/>
                <a:gd name="T40" fmla="*/ 8 w 130"/>
                <a:gd name="T41" fmla="*/ 78 h 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0"/>
                <a:gd name="T64" fmla="*/ 0 h 83"/>
                <a:gd name="T65" fmla="*/ 130 w 130"/>
                <a:gd name="T66" fmla="*/ 83 h 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0" h="83">
                  <a:moveTo>
                    <a:pt x="8" y="78"/>
                  </a:moveTo>
                  <a:lnTo>
                    <a:pt x="6" y="83"/>
                  </a:lnTo>
                  <a:lnTo>
                    <a:pt x="23" y="69"/>
                  </a:lnTo>
                  <a:lnTo>
                    <a:pt x="40" y="56"/>
                  </a:lnTo>
                  <a:lnTo>
                    <a:pt x="56" y="43"/>
                  </a:lnTo>
                  <a:lnTo>
                    <a:pt x="71" y="33"/>
                  </a:lnTo>
                  <a:lnTo>
                    <a:pt x="85" y="22"/>
                  </a:lnTo>
                  <a:lnTo>
                    <a:pt x="100" y="16"/>
                  </a:lnTo>
                  <a:lnTo>
                    <a:pt x="114" y="11"/>
                  </a:lnTo>
                  <a:lnTo>
                    <a:pt x="130" y="11"/>
                  </a:lnTo>
                  <a:lnTo>
                    <a:pt x="130" y="0"/>
                  </a:lnTo>
                  <a:lnTo>
                    <a:pt x="114" y="3"/>
                  </a:lnTo>
                  <a:lnTo>
                    <a:pt x="97" y="8"/>
                  </a:lnTo>
                  <a:lnTo>
                    <a:pt x="83" y="15"/>
                  </a:lnTo>
                  <a:lnTo>
                    <a:pt x="66" y="25"/>
                  </a:lnTo>
                  <a:lnTo>
                    <a:pt x="51" y="35"/>
                  </a:lnTo>
                  <a:lnTo>
                    <a:pt x="35" y="48"/>
                  </a:lnTo>
                  <a:lnTo>
                    <a:pt x="18" y="61"/>
                  </a:lnTo>
                  <a:lnTo>
                    <a:pt x="1" y="75"/>
                  </a:lnTo>
                  <a:lnTo>
                    <a:pt x="0" y="81"/>
                  </a:lnTo>
                  <a:lnTo>
                    <a:pt x="8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18" name="Freeform 133"/>
            <p:cNvSpPr>
              <a:spLocks/>
            </p:cNvSpPr>
            <p:nvPr/>
          </p:nvSpPr>
          <p:spPr bwMode="auto">
            <a:xfrm>
              <a:off x="2392" y="3859"/>
              <a:ext cx="35" cy="18"/>
            </a:xfrm>
            <a:custGeom>
              <a:avLst/>
              <a:gdLst>
                <a:gd name="T0" fmla="*/ 31 w 35"/>
                <a:gd name="T1" fmla="*/ 0 h 18"/>
                <a:gd name="T2" fmla="*/ 31 w 35"/>
                <a:gd name="T3" fmla="*/ 0 h 18"/>
                <a:gd name="T4" fmla="*/ 18 w 35"/>
                <a:gd name="T5" fmla="*/ 9 h 18"/>
                <a:gd name="T6" fmla="*/ 10 w 35"/>
                <a:gd name="T7" fmla="*/ 11 h 18"/>
                <a:gd name="T8" fmla="*/ 8 w 35"/>
                <a:gd name="T9" fmla="*/ 8 h 18"/>
                <a:gd name="T10" fmla="*/ 8 w 35"/>
                <a:gd name="T11" fmla="*/ 8 h 18"/>
                <a:gd name="T12" fmla="*/ 0 w 35"/>
                <a:gd name="T13" fmla="*/ 11 h 18"/>
                <a:gd name="T14" fmla="*/ 3 w 35"/>
                <a:gd name="T15" fmla="*/ 16 h 18"/>
                <a:gd name="T16" fmla="*/ 10 w 35"/>
                <a:gd name="T17" fmla="*/ 18 h 18"/>
                <a:gd name="T18" fmla="*/ 21 w 35"/>
                <a:gd name="T19" fmla="*/ 17 h 18"/>
                <a:gd name="T20" fmla="*/ 35 w 35"/>
                <a:gd name="T21" fmla="*/ 5 h 18"/>
                <a:gd name="T22" fmla="*/ 35 w 35"/>
                <a:gd name="T23" fmla="*/ 5 h 18"/>
                <a:gd name="T24" fmla="*/ 31 w 35"/>
                <a:gd name="T25" fmla="*/ 0 h 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5"/>
                <a:gd name="T40" fmla="*/ 0 h 18"/>
                <a:gd name="T41" fmla="*/ 35 w 35"/>
                <a:gd name="T42" fmla="*/ 18 h 1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5" h="18">
                  <a:moveTo>
                    <a:pt x="31" y="0"/>
                  </a:moveTo>
                  <a:lnTo>
                    <a:pt x="31" y="0"/>
                  </a:lnTo>
                  <a:lnTo>
                    <a:pt x="18" y="9"/>
                  </a:lnTo>
                  <a:lnTo>
                    <a:pt x="10" y="11"/>
                  </a:lnTo>
                  <a:lnTo>
                    <a:pt x="8" y="8"/>
                  </a:lnTo>
                  <a:lnTo>
                    <a:pt x="0" y="11"/>
                  </a:lnTo>
                  <a:lnTo>
                    <a:pt x="3" y="16"/>
                  </a:lnTo>
                  <a:lnTo>
                    <a:pt x="10" y="18"/>
                  </a:lnTo>
                  <a:lnTo>
                    <a:pt x="21" y="17"/>
                  </a:lnTo>
                  <a:lnTo>
                    <a:pt x="35" y="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19" name="Freeform 134"/>
            <p:cNvSpPr>
              <a:spLocks/>
            </p:cNvSpPr>
            <p:nvPr/>
          </p:nvSpPr>
          <p:spPr bwMode="auto">
            <a:xfrm>
              <a:off x="2423" y="3811"/>
              <a:ext cx="96" cy="53"/>
            </a:xfrm>
            <a:custGeom>
              <a:avLst/>
              <a:gdLst>
                <a:gd name="T0" fmla="*/ 96 w 96"/>
                <a:gd name="T1" fmla="*/ 0 h 53"/>
                <a:gd name="T2" fmla="*/ 96 w 96"/>
                <a:gd name="T3" fmla="*/ 0 h 53"/>
                <a:gd name="T4" fmla="*/ 84 w 96"/>
                <a:gd name="T5" fmla="*/ 3 h 53"/>
                <a:gd name="T6" fmla="*/ 72 w 96"/>
                <a:gd name="T7" fmla="*/ 5 h 53"/>
                <a:gd name="T8" fmla="*/ 58 w 96"/>
                <a:gd name="T9" fmla="*/ 9 h 53"/>
                <a:gd name="T10" fmla="*/ 44 w 96"/>
                <a:gd name="T11" fmla="*/ 15 h 53"/>
                <a:gd name="T12" fmla="*/ 31 w 96"/>
                <a:gd name="T13" fmla="*/ 22 h 53"/>
                <a:gd name="T14" fmla="*/ 20 w 96"/>
                <a:gd name="T15" fmla="*/ 30 h 53"/>
                <a:gd name="T16" fmla="*/ 9 w 96"/>
                <a:gd name="T17" fmla="*/ 38 h 53"/>
                <a:gd name="T18" fmla="*/ 0 w 96"/>
                <a:gd name="T19" fmla="*/ 48 h 53"/>
                <a:gd name="T20" fmla="*/ 4 w 96"/>
                <a:gd name="T21" fmla="*/ 53 h 53"/>
                <a:gd name="T22" fmla="*/ 14 w 96"/>
                <a:gd name="T23" fmla="*/ 46 h 53"/>
                <a:gd name="T24" fmla="*/ 25 w 96"/>
                <a:gd name="T25" fmla="*/ 38 h 53"/>
                <a:gd name="T26" fmla="*/ 36 w 96"/>
                <a:gd name="T27" fmla="*/ 30 h 53"/>
                <a:gd name="T28" fmla="*/ 47 w 96"/>
                <a:gd name="T29" fmla="*/ 22 h 53"/>
                <a:gd name="T30" fmla="*/ 60 w 96"/>
                <a:gd name="T31" fmla="*/ 17 h 53"/>
                <a:gd name="T32" fmla="*/ 72 w 96"/>
                <a:gd name="T33" fmla="*/ 13 h 53"/>
                <a:gd name="T34" fmla="*/ 84 w 96"/>
                <a:gd name="T35" fmla="*/ 11 h 53"/>
                <a:gd name="T36" fmla="*/ 96 w 96"/>
                <a:gd name="T37" fmla="*/ 11 h 53"/>
                <a:gd name="T38" fmla="*/ 96 w 96"/>
                <a:gd name="T39" fmla="*/ 11 h 53"/>
                <a:gd name="T40" fmla="*/ 96 w 96"/>
                <a:gd name="T41" fmla="*/ 0 h 5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6"/>
                <a:gd name="T64" fmla="*/ 0 h 53"/>
                <a:gd name="T65" fmla="*/ 96 w 96"/>
                <a:gd name="T66" fmla="*/ 53 h 5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6" h="53">
                  <a:moveTo>
                    <a:pt x="96" y="0"/>
                  </a:moveTo>
                  <a:lnTo>
                    <a:pt x="96" y="0"/>
                  </a:lnTo>
                  <a:lnTo>
                    <a:pt x="84" y="3"/>
                  </a:lnTo>
                  <a:lnTo>
                    <a:pt x="72" y="5"/>
                  </a:lnTo>
                  <a:lnTo>
                    <a:pt x="58" y="9"/>
                  </a:lnTo>
                  <a:lnTo>
                    <a:pt x="44" y="15"/>
                  </a:lnTo>
                  <a:lnTo>
                    <a:pt x="31" y="22"/>
                  </a:lnTo>
                  <a:lnTo>
                    <a:pt x="20" y="30"/>
                  </a:lnTo>
                  <a:lnTo>
                    <a:pt x="9" y="38"/>
                  </a:lnTo>
                  <a:lnTo>
                    <a:pt x="0" y="48"/>
                  </a:lnTo>
                  <a:lnTo>
                    <a:pt x="4" y="53"/>
                  </a:lnTo>
                  <a:lnTo>
                    <a:pt x="14" y="46"/>
                  </a:lnTo>
                  <a:lnTo>
                    <a:pt x="25" y="38"/>
                  </a:lnTo>
                  <a:lnTo>
                    <a:pt x="36" y="30"/>
                  </a:lnTo>
                  <a:lnTo>
                    <a:pt x="47" y="22"/>
                  </a:lnTo>
                  <a:lnTo>
                    <a:pt x="60" y="17"/>
                  </a:lnTo>
                  <a:lnTo>
                    <a:pt x="72" y="13"/>
                  </a:lnTo>
                  <a:lnTo>
                    <a:pt x="84" y="11"/>
                  </a:lnTo>
                  <a:lnTo>
                    <a:pt x="96" y="11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20" name="Freeform 135"/>
            <p:cNvSpPr>
              <a:spLocks/>
            </p:cNvSpPr>
            <p:nvPr/>
          </p:nvSpPr>
          <p:spPr bwMode="auto">
            <a:xfrm>
              <a:off x="2519" y="3811"/>
              <a:ext cx="131" cy="62"/>
            </a:xfrm>
            <a:custGeom>
              <a:avLst/>
              <a:gdLst>
                <a:gd name="T0" fmla="*/ 131 w 131"/>
                <a:gd name="T1" fmla="*/ 57 h 62"/>
                <a:gd name="T2" fmla="*/ 131 w 131"/>
                <a:gd name="T3" fmla="*/ 57 h 62"/>
                <a:gd name="T4" fmla="*/ 120 w 131"/>
                <a:gd name="T5" fmla="*/ 47 h 62"/>
                <a:gd name="T6" fmla="*/ 105 w 131"/>
                <a:gd name="T7" fmla="*/ 38 h 62"/>
                <a:gd name="T8" fmla="*/ 88 w 131"/>
                <a:gd name="T9" fmla="*/ 29 h 62"/>
                <a:gd name="T10" fmla="*/ 68 w 131"/>
                <a:gd name="T11" fmla="*/ 21 h 62"/>
                <a:gd name="T12" fmla="*/ 50 w 131"/>
                <a:gd name="T13" fmla="*/ 13 h 62"/>
                <a:gd name="T14" fmla="*/ 31 w 131"/>
                <a:gd name="T15" fmla="*/ 7 h 62"/>
                <a:gd name="T16" fmla="*/ 14 w 131"/>
                <a:gd name="T17" fmla="*/ 3 h 62"/>
                <a:gd name="T18" fmla="*/ 0 w 131"/>
                <a:gd name="T19" fmla="*/ 0 h 62"/>
                <a:gd name="T20" fmla="*/ 0 w 131"/>
                <a:gd name="T21" fmla="*/ 11 h 62"/>
                <a:gd name="T22" fmla="*/ 14 w 131"/>
                <a:gd name="T23" fmla="*/ 11 h 62"/>
                <a:gd name="T24" fmla="*/ 28 w 131"/>
                <a:gd name="T25" fmla="*/ 15 h 62"/>
                <a:gd name="T26" fmla="*/ 48 w 131"/>
                <a:gd name="T27" fmla="*/ 21 h 62"/>
                <a:gd name="T28" fmla="*/ 66 w 131"/>
                <a:gd name="T29" fmla="*/ 29 h 62"/>
                <a:gd name="T30" fmla="*/ 85 w 131"/>
                <a:gd name="T31" fmla="*/ 37 h 62"/>
                <a:gd name="T32" fmla="*/ 102 w 131"/>
                <a:gd name="T33" fmla="*/ 46 h 62"/>
                <a:gd name="T34" fmla="*/ 116 w 131"/>
                <a:gd name="T35" fmla="*/ 55 h 62"/>
                <a:gd name="T36" fmla="*/ 126 w 131"/>
                <a:gd name="T37" fmla="*/ 62 h 62"/>
                <a:gd name="T38" fmla="*/ 126 w 131"/>
                <a:gd name="T39" fmla="*/ 62 h 62"/>
                <a:gd name="T40" fmla="*/ 131 w 131"/>
                <a:gd name="T41" fmla="*/ 57 h 6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1"/>
                <a:gd name="T64" fmla="*/ 0 h 62"/>
                <a:gd name="T65" fmla="*/ 131 w 131"/>
                <a:gd name="T66" fmla="*/ 62 h 6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1" h="62">
                  <a:moveTo>
                    <a:pt x="131" y="57"/>
                  </a:moveTo>
                  <a:lnTo>
                    <a:pt x="131" y="57"/>
                  </a:lnTo>
                  <a:lnTo>
                    <a:pt x="120" y="47"/>
                  </a:lnTo>
                  <a:lnTo>
                    <a:pt x="105" y="38"/>
                  </a:lnTo>
                  <a:lnTo>
                    <a:pt x="88" y="29"/>
                  </a:lnTo>
                  <a:lnTo>
                    <a:pt x="68" y="21"/>
                  </a:lnTo>
                  <a:lnTo>
                    <a:pt x="50" y="13"/>
                  </a:lnTo>
                  <a:lnTo>
                    <a:pt x="31" y="7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11"/>
                  </a:lnTo>
                  <a:lnTo>
                    <a:pt x="14" y="11"/>
                  </a:lnTo>
                  <a:lnTo>
                    <a:pt x="28" y="15"/>
                  </a:lnTo>
                  <a:lnTo>
                    <a:pt x="48" y="21"/>
                  </a:lnTo>
                  <a:lnTo>
                    <a:pt x="66" y="29"/>
                  </a:lnTo>
                  <a:lnTo>
                    <a:pt x="85" y="37"/>
                  </a:lnTo>
                  <a:lnTo>
                    <a:pt x="102" y="46"/>
                  </a:lnTo>
                  <a:lnTo>
                    <a:pt x="116" y="55"/>
                  </a:lnTo>
                  <a:lnTo>
                    <a:pt x="126" y="62"/>
                  </a:lnTo>
                  <a:lnTo>
                    <a:pt x="131" y="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21" name="Freeform 136"/>
            <p:cNvSpPr>
              <a:spLocks/>
            </p:cNvSpPr>
            <p:nvPr/>
          </p:nvSpPr>
          <p:spPr bwMode="auto">
            <a:xfrm>
              <a:off x="2645" y="3864"/>
              <a:ext cx="25" cy="20"/>
            </a:xfrm>
            <a:custGeom>
              <a:avLst/>
              <a:gdLst>
                <a:gd name="T0" fmla="*/ 17 w 25"/>
                <a:gd name="T1" fmla="*/ 8 h 20"/>
                <a:gd name="T2" fmla="*/ 16 w 25"/>
                <a:gd name="T3" fmla="*/ 4 h 20"/>
                <a:gd name="T4" fmla="*/ 15 w 25"/>
                <a:gd name="T5" fmla="*/ 8 h 20"/>
                <a:gd name="T6" fmla="*/ 16 w 25"/>
                <a:gd name="T7" fmla="*/ 11 h 20"/>
                <a:gd name="T8" fmla="*/ 16 w 25"/>
                <a:gd name="T9" fmla="*/ 12 h 20"/>
                <a:gd name="T10" fmla="*/ 5 w 25"/>
                <a:gd name="T11" fmla="*/ 4 h 20"/>
                <a:gd name="T12" fmla="*/ 0 w 25"/>
                <a:gd name="T13" fmla="*/ 9 h 20"/>
                <a:gd name="T14" fmla="*/ 14 w 25"/>
                <a:gd name="T15" fmla="*/ 20 h 20"/>
                <a:gd name="T16" fmla="*/ 24 w 25"/>
                <a:gd name="T17" fmla="*/ 16 h 20"/>
                <a:gd name="T18" fmla="*/ 25 w 25"/>
                <a:gd name="T19" fmla="*/ 8 h 20"/>
                <a:gd name="T20" fmla="*/ 24 w 25"/>
                <a:gd name="T21" fmla="*/ 4 h 20"/>
                <a:gd name="T22" fmla="*/ 22 w 25"/>
                <a:gd name="T23" fmla="*/ 0 h 20"/>
                <a:gd name="T24" fmla="*/ 24 w 25"/>
                <a:gd name="T25" fmla="*/ 4 h 20"/>
                <a:gd name="T26" fmla="*/ 24 w 25"/>
                <a:gd name="T27" fmla="*/ 2 h 20"/>
                <a:gd name="T28" fmla="*/ 22 w 25"/>
                <a:gd name="T29" fmla="*/ 0 h 20"/>
                <a:gd name="T30" fmla="*/ 17 w 25"/>
                <a:gd name="T31" fmla="*/ 8 h 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5"/>
                <a:gd name="T49" fmla="*/ 0 h 20"/>
                <a:gd name="T50" fmla="*/ 25 w 25"/>
                <a:gd name="T51" fmla="*/ 20 h 2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5" h="20">
                  <a:moveTo>
                    <a:pt x="17" y="8"/>
                  </a:moveTo>
                  <a:lnTo>
                    <a:pt x="16" y="4"/>
                  </a:lnTo>
                  <a:lnTo>
                    <a:pt x="15" y="8"/>
                  </a:lnTo>
                  <a:lnTo>
                    <a:pt x="16" y="11"/>
                  </a:lnTo>
                  <a:lnTo>
                    <a:pt x="16" y="12"/>
                  </a:lnTo>
                  <a:lnTo>
                    <a:pt x="5" y="4"/>
                  </a:lnTo>
                  <a:lnTo>
                    <a:pt x="0" y="9"/>
                  </a:lnTo>
                  <a:lnTo>
                    <a:pt x="14" y="20"/>
                  </a:lnTo>
                  <a:lnTo>
                    <a:pt x="24" y="16"/>
                  </a:lnTo>
                  <a:lnTo>
                    <a:pt x="25" y="8"/>
                  </a:lnTo>
                  <a:lnTo>
                    <a:pt x="24" y="4"/>
                  </a:lnTo>
                  <a:lnTo>
                    <a:pt x="22" y="0"/>
                  </a:lnTo>
                  <a:lnTo>
                    <a:pt x="24" y="4"/>
                  </a:lnTo>
                  <a:lnTo>
                    <a:pt x="24" y="2"/>
                  </a:lnTo>
                  <a:lnTo>
                    <a:pt x="22" y="0"/>
                  </a:lnTo>
                  <a:lnTo>
                    <a:pt x="17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22" name="Freeform 137"/>
            <p:cNvSpPr>
              <a:spLocks/>
            </p:cNvSpPr>
            <p:nvPr/>
          </p:nvSpPr>
          <p:spPr bwMode="auto">
            <a:xfrm>
              <a:off x="2396" y="3816"/>
              <a:ext cx="269" cy="81"/>
            </a:xfrm>
            <a:custGeom>
              <a:avLst/>
              <a:gdLst>
                <a:gd name="T0" fmla="*/ 269 w 269"/>
                <a:gd name="T1" fmla="*/ 52 h 81"/>
                <a:gd name="T2" fmla="*/ 269 w 269"/>
                <a:gd name="T3" fmla="*/ 56 h 81"/>
                <a:gd name="T4" fmla="*/ 269 w 269"/>
                <a:gd name="T5" fmla="*/ 61 h 81"/>
                <a:gd name="T6" fmla="*/ 264 w 269"/>
                <a:gd name="T7" fmla="*/ 64 h 81"/>
                <a:gd name="T8" fmla="*/ 252 w 269"/>
                <a:gd name="T9" fmla="*/ 55 h 81"/>
                <a:gd name="T10" fmla="*/ 241 w 269"/>
                <a:gd name="T11" fmla="*/ 46 h 81"/>
                <a:gd name="T12" fmla="*/ 226 w 269"/>
                <a:gd name="T13" fmla="*/ 37 h 81"/>
                <a:gd name="T14" fmla="*/ 210 w 269"/>
                <a:gd name="T15" fmla="*/ 28 h 81"/>
                <a:gd name="T16" fmla="*/ 190 w 269"/>
                <a:gd name="T17" fmla="*/ 20 h 81"/>
                <a:gd name="T18" fmla="*/ 172 w 269"/>
                <a:gd name="T19" fmla="*/ 12 h 81"/>
                <a:gd name="T20" fmla="*/ 153 w 269"/>
                <a:gd name="T21" fmla="*/ 6 h 81"/>
                <a:gd name="T22" fmla="*/ 137 w 269"/>
                <a:gd name="T23" fmla="*/ 2 h 81"/>
                <a:gd name="T24" fmla="*/ 123 w 269"/>
                <a:gd name="T25" fmla="*/ 0 h 81"/>
                <a:gd name="T26" fmla="*/ 111 w 269"/>
                <a:gd name="T27" fmla="*/ 2 h 81"/>
                <a:gd name="T28" fmla="*/ 99 w 269"/>
                <a:gd name="T29" fmla="*/ 4 h 81"/>
                <a:gd name="T30" fmla="*/ 86 w 269"/>
                <a:gd name="T31" fmla="*/ 8 h 81"/>
                <a:gd name="T32" fmla="*/ 73 w 269"/>
                <a:gd name="T33" fmla="*/ 13 h 81"/>
                <a:gd name="T34" fmla="*/ 60 w 269"/>
                <a:gd name="T35" fmla="*/ 21 h 81"/>
                <a:gd name="T36" fmla="*/ 50 w 269"/>
                <a:gd name="T37" fmla="*/ 29 h 81"/>
                <a:gd name="T38" fmla="*/ 39 w 269"/>
                <a:gd name="T39" fmla="*/ 37 h 81"/>
                <a:gd name="T40" fmla="*/ 29 w 269"/>
                <a:gd name="T41" fmla="*/ 46 h 81"/>
                <a:gd name="T42" fmla="*/ 16 w 269"/>
                <a:gd name="T43" fmla="*/ 56 h 81"/>
                <a:gd name="T44" fmla="*/ 6 w 269"/>
                <a:gd name="T45" fmla="*/ 57 h 81"/>
                <a:gd name="T46" fmla="*/ 1 w 269"/>
                <a:gd name="T47" fmla="*/ 55 h 81"/>
                <a:gd name="T48" fmla="*/ 0 w 269"/>
                <a:gd name="T49" fmla="*/ 52 h 81"/>
                <a:gd name="T50" fmla="*/ 1 w 269"/>
                <a:gd name="T51" fmla="*/ 60 h 81"/>
                <a:gd name="T52" fmla="*/ 11 w 269"/>
                <a:gd name="T53" fmla="*/ 65 h 81"/>
                <a:gd name="T54" fmla="*/ 27 w 269"/>
                <a:gd name="T55" fmla="*/ 70 h 81"/>
                <a:gd name="T56" fmla="*/ 47 w 269"/>
                <a:gd name="T57" fmla="*/ 74 h 81"/>
                <a:gd name="T58" fmla="*/ 69 w 269"/>
                <a:gd name="T59" fmla="*/ 77 h 81"/>
                <a:gd name="T60" fmla="*/ 91 w 269"/>
                <a:gd name="T61" fmla="*/ 79 h 81"/>
                <a:gd name="T62" fmla="*/ 111 w 269"/>
                <a:gd name="T63" fmla="*/ 81 h 81"/>
                <a:gd name="T64" fmla="*/ 128 w 269"/>
                <a:gd name="T65" fmla="*/ 81 h 81"/>
                <a:gd name="T66" fmla="*/ 146 w 269"/>
                <a:gd name="T67" fmla="*/ 81 h 81"/>
                <a:gd name="T68" fmla="*/ 168 w 269"/>
                <a:gd name="T69" fmla="*/ 81 h 81"/>
                <a:gd name="T70" fmla="*/ 194 w 269"/>
                <a:gd name="T71" fmla="*/ 79 h 81"/>
                <a:gd name="T72" fmla="*/ 218 w 269"/>
                <a:gd name="T73" fmla="*/ 78 h 81"/>
                <a:gd name="T74" fmla="*/ 241 w 269"/>
                <a:gd name="T75" fmla="*/ 74 h 81"/>
                <a:gd name="T76" fmla="*/ 258 w 269"/>
                <a:gd name="T77" fmla="*/ 69 h 81"/>
                <a:gd name="T78" fmla="*/ 268 w 269"/>
                <a:gd name="T79" fmla="*/ 63 h 81"/>
                <a:gd name="T80" fmla="*/ 269 w 269"/>
                <a:gd name="T81" fmla="*/ 52 h 8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69"/>
                <a:gd name="T124" fmla="*/ 0 h 81"/>
                <a:gd name="T125" fmla="*/ 269 w 269"/>
                <a:gd name="T126" fmla="*/ 81 h 8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69" h="81">
                  <a:moveTo>
                    <a:pt x="269" y="52"/>
                  </a:moveTo>
                  <a:lnTo>
                    <a:pt x="269" y="56"/>
                  </a:lnTo>
                  <a:lnTo>
                    <a:pt x="269" y="61"/>
                  </a:lnTo>
                  <a:lnTo>
                    <a:pt x="264" y="64"/>
                  </a:lnTo>
                  <a:lnTo>
                    <a:pt x="252" y="55"/>
                  </a:lnTo>
                  <a:lnTo>
                    <a:pt x="241" y="46"/>
                  </a:lnTo>
                  <a:lnTo>
                    <a:pt x="226" y="37"/>
                  </a:lnTo>
                  <a:lnTo>
                    <a:pt x="210" y="28"/>
                  </a:lnTo>
                  <a:lnTo>
                    <a:pt x="190" y="20"/>
                  </a:lnTo>
                  <a:lnTo>
                    <a:pt x="172" y="12"/>
                  </a:lnTo>
                  <a:lnTo>
                    <a:pt x="153" y="6"/>
                  </a:lnTo>
                  <a:lnTo>
                    <a:pt x="137" y="2"/>
                  </a:lnTo>
                  <a:lnTo>
                    <a:pt x="123" y="0"/>
                  </a:lnTo>
                  <a:lnTo>
                    <a:pt x="111" y="2"/>
                  </a:lnTo>
                  <a:lnTo>
                    <a:pt x="99" y="4"/>
                  </a:lnTo>
                  <a:lnTo>
                    <a:pt x="86" y="8"/>
                  </a:lnTo>
                  <a:lnTo>
                    <a:pt x="73" y="13"/>
                  </a:lnTo>
                  <a:lnTo>
                    <a:pt x="60" y="21"/>
                  </a:lnTo>
                  <a:lnTo>
                    <a:pt x="50" y="29"/>
                  </a:lnTo>
                  <a:lnTo>
                    <a:pt x="39" y="37"/>
                  </a:lnTo>
                  <a:lnTo>
                    <a:pt x="29" y="46"/>
                  </a:lnTo>
                  <a:lnTo>
                    <a:pt x="16" y="56"/>
                  </a:lnTo>
                  <a:lnTo>
                    <a:pt x="6" y="57"/>
                  </a:lnTo>
                  <a:lnTo>
                    <a:pt x="1" y="55"/>
                  </a:lnTo>
                  <a:lnTo>
                    <a:pt x="0" y="52"/>
                  </a:lnTo>
                  <a:lnTo>
                    <a:pt x="1" y="60"/>
                  </a:lnTo>
                  <a:lnTo>
                    <a:pt x="11" y="65"/>
                  </a:lnTo>
                  <a:lnTo>
                    <a:pt x="27" y="70"/>
                  </a:lnTo>
                  <a:lnTo>
                    <a:pt x="47" y="74"/>
                  </a:lnTo>
                  <a:lnTo>
                    <a:pt x="69" y="77"/>
                  </a:lnTo>
                  <a:lnTo>
                    <a:pt x="91" y="79"/>
                  </a:lnTo>
                  <a:lnTo>
                    <a:pt x="111" y="81"/>
                  </a:lnTo>
                  <a:lnTo>
                    <a:pt x="128" y="81"/>
                  </a:lnTo>
                  <a:lnTo>
                    <a:pt x="146" y="81"/>
                  </a:lnTo>
                  <a:lnTo>
                    <a:pt x="168" y="81"/>
                  </a:lnTo>
                  <a:lnTo>
                    <a:pt x="194" y="79"/>
                  </a:lnTo>
                  <a:lnTo>
                    <a:pt x="218" y="78"/>
                  </a:lnTo>
                  <a:lnTo>
                    <a:pt x="241" y="74"/>
                  </a:lnTo>
                  <a:lnTo>
                    <a:pt x="258" y="69"/>
                  </a:lnTo>
                  <a:lnTo>
                    <a:pt x="268" y="63"/>
                  </a:lnTo>
                  <a:lnTo>
                    <a:pt x="269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23" name="Freeform 138"/>
            <p:cNvSpPr>
              <a:spLocks/>
            </p:cNvSpPr>
            <p:nvPr/>
          </p:nvSpPr>
          <p:spPr bwMode="auto">
            <a:xfrm>
              <a:off x="2496" y="3866"/>
              <a:ext cx="53" cy="22"/>
            </a:xfrm>
            <a:custGeom>
              <a:avLst/>
              <a:gdLst>
                <a:gd name="T0" fmla="*/ 5 w 53"/>
                <a:gd name="T1" fmla="*/ 0 h 22"/>
                <a:gd name="T2" fmla="*/ 10 w 53"/>
                <a:gd name="T3" fmla="*/ 2 h 22"/>
                <a:gd name="T4" fmla="*/ 15 w 53"/>
                <a:gd name="T5" fmla="*/ 5 h 22"/>
                <a:gd name="T6" fmla="*/ 21 w 53"/>
                <a:gd name="T7" fmla="*/ 6 h 22"/>
                <a:gd name="T8" fmla="*/ 27 w 53"/>
                <a:gd name="T9" fmla="*/ 7 h 22"/>
                <a:gd name="T10" fmla="*/ 32 w 53"/>
                <a:gd name="T11" fmla="*/ 7 h 22"/>
                <a:gd name="T12" fmla="*/ 38 w 53"/>
                <a:gd name="T13" fmla="*/ 7 h 22"/>
                <a:gd name="T14" fmla="*/ 43 w 53"/>
                <a:gd name="T15" fmla="*/ 6 h 22"/>
                <a:gd name="T16" fmla="*/ 48 w 53"/>
                <a:gd name="T17" fmla="*/ 5 h 22"/>
                <a:gd name="T18" fmla="*/ 53 w 53"/>
                <a:gd name="T19" fmla="*/ 5 h 22"/>
                <a:gd name="T20" fmla="*/ 51 w 53"/>
                <a:gd name="T21" fmla="*/ 11 h 22"/>
                <a:gd name="T22" fmla="*/ 44 w 53"/>
                <a:gd name="T23" fmla="*/ 18 h 22"/>
                <a:gd name="T24" fmla="*/ 32 w 53"/>
                <a:gd name="T25" fmla="*/ 22 h 22"/>
                <a:gd name="T26" fmla="*/ 25 w 53"/>
                <a:gd name="T27" fmla="*/ 20 h 22"/>
                <a:gd name="T28" fmla="*/ 17 w 53"/>
                <a:gd name="T29" fmla="*/ 19 h 22"/>
                <a:gd name="T30" fmla="*/ 11 w 53"/>
                <a:gd name="T31" fmla="*/ 16 h 22"/>
                <a:gd name="T32" fmla="*/ 7 w 53"/>
                <a:gd name="T33" fmla="*/ 13 h 22"/>
                <a:gd name="T34" fmla="*/ 2 w 53"/>
                <a:gd name="T35" fmla="*/ 10 h 22"/>
                <a:gd name="T36" fmla="*/ 0 w 53"/>
                <a:gd name="T37" fmla="*/ 6 h 22"/>
                <a:gd name="T38" fmla="*/ 2 w 53"/>
                <a:gd name="T39" fmla="*/ 2 h 22"/>
                <a:gd name="T40" fmla="*/ 5 w 53"/>
                <a:gd name="T41" fmla="*/ 0 h 2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3"/>
                <a:gd name="T64" fmla="*/ 0 h 22"/>
                <a:gd name="T65" fmla="*/ 53 w 53"/>
                <a:gd name="T66" fmla="*/ 22 h 2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3" h="22">
                  <a:moveTo>
                    <a:pt x="5" y="0"/>
                  </a:moveTo>
                  <a:lnTo>
                    <a:pt x="10" y="2"/>
                  </a:lnTo>
                  <a:lnTo>
                    <a:pt x="15" y="5"/>
                  </a:lnTo>
                  <a:lnTo>
                    <a:pt x="21" y="6"/>
                  </a:lnTo>
                  <a:lnTo>
                    <a:pt x="27" y="7"/>
                  </a:lnTo>
                  <a:lnTo>
                    <a:pt x="32" y="7"/>
                  </a:lnTo>
                  <a:lnTo>
                    <a:pt x="38" y="7"/>
                  </a:lnTo>
                  <a:lnTo>
                    <a:pt x="43" y="6"/>
                  </a:lnTo>
                  <a:lnTo>
                    <a:pt x="48" y="5"/>
                  </a:lnTo>
                  <a:lnTo>
                    <a:pt x="53" y="5"/>
                  </a:lnTo>
                  <a:lnTo>
                    <a:pt x="51" y="11"/>
                  </a:lnTo>
                  <a:lnTo>
                    <a:pt x="44" y="18"/>
                  </a:lnTo>
                  <a:lnTo>
                    <a:pt x="32" y="22"/>
                  </a:lnTo>
                  <a:lnTo>
                    <a:pt x="25" y="20"/>
                  </a:lnTo>
                  <a:lnTo>
                    <a:pt x="17" y="19"/>
                  </a:lnTo>
                  <a:lnTo>
                    <a:pt x="11" y="16"/>
                  </a:lnTo>
                  <a:lnTo>
                    <a:pt x="7" y="13"/>
                  </a:lnTo>
                  <a:lnTo>
                    <a:pt x="2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FCC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24" name="Freeform 139"/>
            <p:cNvSpPr>
              <a:spLocks/>
            </p:cNvSpPr>
            <p:nvPr/>
          </p:nvSpPr>
          <p:spPr bwMode="auto">
            <a:xfrm>
              <a:off x="2505" y="1575"/>
              <a:ext cx="57" cy="59"/>
            </a:xfrm>
            <a:custGeom>
              <a:avLst/>
              <a:gdLst>
                <a:gd name="T0" fmla="*/ 57 w 57"/>
                <a:gd name="T1" fmla="*/ 22 h 59"/>
                <a:gd name="T2" fmla="*/ 57 w 57"/>
                <a:gd name="T3" fmla="*/ 17 h 59"/>
                <a:gd name="T4" fmla="*/ 56 w 57"/>
                <a:gd name="T5" fmla="*/ 13 h 59"/>
                <a:gd name="T6" fmla="*/ 52 w 57"/>
                <a:gd name="T7" fmla="*/ 8 h 59"/>
                <a:gd name="T8" fmla="*/ 47 w 57"/>
                <a:gd name="T9" fmla="*/ 4 h 59"/>
                <a:gd name="T10" fmla="*/ 41 w 57"/>
                <a:gd name="T11" fmla="*/ 2 h 59"/>
                <a:gd name="T12" fmla="*/ 34 w 57"/>
                <a:gd name="T13" fmla="*/ 0 h 59"/>
                <a:gd name="T14" fmla="*/ 27 w 57"/>
                <a:gd name="T15" fmla="*/ 0 h 59"/>
                <a:gd name="T16" fmla="*/ 18 w 57"/>
                <a:gd name="T17" fmla="*/ 3 h 59"/>
                <a:gd name="T18" fmla="*/ 11 w 57"/>
                <a:gd name="T19" fmla="*/ 8 h 59"/>
                <a:gd name="T20" fmla="*/ 5 w 57"/>
                <a:gd name="T21" fmla="*/ 16 h 59"/>
                <a:gd name="T22" fmla="*/ 1 w 57"/>
                <a:gd name="T23" fmla="*/ 25 h 59"/>
                <a:gd name="T24" fmla="*/ 0 w 57"/>
                <a:gd name="T25" fmla="*/ 34 h 59"/>
                <a:gd name="T26" fmla="*/ 1 w 57"/>
                <a:gd name="T27" fmla="*/ 43 h 59"/>
                <a:gd name="T28" fmla="*/ 6 w 57"/>
                <a:gd name="T29" fmla="*/ 51 h 59"/>
                <a:gd name="T30" fmla="*/ 13 w 57"/>
                <a:gd name="T31" fmla="*/ 56 h 59"/>
                <a:gd name="T32" fmla="*/ 25 w 57"/>
                <a:gd name="T33" fmla="*/ 59 h 59"/>
                <a:gd name="T34" fmla="*/ 41 w 57"/>
                <a:gd name="T35" fmla="*/ 56 h 59"/>
                <a:gd name="T36" fmla="*/ 41 w 57"/>
                <a:gd name="T37" fmla="*/ 48 h 59"/>
                <a:gd name="T38" fmla="*/ 34 w 57"/>
                <a:gd name="T39" fmla="*/ 41 h 59"/>
                <a:gd name="T40" fmla="*/ 30 w 57"/>
                <a:gd name="T41" fmla="*/ 37 h 59"/>
                <a:gd name="T42" fmla="*/ 29 w 57"/>
                <a:gd name="T43" fmla="*/ 33 h 59"/>
                <a:gd name="T44" fmla="*/ 28 w 57"/>
                <a:gd name="T45" fmla="*/ 25 h 59"/>
                <a:gd name="T46" fmla="*/ 30 w 57"/>
                <a:gd name="T47" fmla="*/ 20 h 59"/>
                <a:gd name="T48" fmla="*/ 40 w 57"/>
                <a:gd name="T49" fmla="*/ 21 h 59"/>
                <a:gd name="T50" fmla="*/ 51 w 57"/>
                <a:gd name="T51" fmla="*/ 26 h 59"/>
                <a:gd name="T52" fmla="*/ 56 w 57"/>
                <a:gd name="T53" fmla="*/ 25 h 59"/>
                <a:gd name="T54" fmla="*/ 57 w 57"/>
                <a:gd name="T55" fmla="*/ 24 h 59"/>
                <a:gd name="T56" fmla="*/ 57 w 57"/>
                <a:gd name="T57" fmla="*/ 22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7"/>
                <a:gd name="T88" fmla="*/ 0 h 59"/>
                <a:gd name="T89" fmla="*/ 57 w 57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7" h="59">
                  <a:moveTo>
                    <a:pt x="57" y="22"/>
                  </a:moveTo>
                  <a:lnTo>
                    <a:pt x="57" y="17"/>
                  </a:lnTo>
                  <a:lnTo>
                    <a:pt x="56" y="13"/>
                  </a:lnTo>
                  <a:lnTo>
                    <a:pt x="52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4" y="0"/>
                  </a:lnTo>
                  <a:lnTo>
                    <a:pt x="27" y="0"/>
                  </a:lnTo>
                  <a:lnTo>
                    <a:pt x="18" y="3"/>
                  </a:lnTo>
                  <a:lnTo>
                    <a:pt x="11" y="8"/>
                  </a:lnTo>
                  <a:lnTo>
                    <a:pt x="5" y="16"/>
                  </a:lnTo>
                  <a:lnTo>
                    <a:pt x="1" y="25"/>
                  </a:lnTo>
                  <a:lnTo>
                    <a:pt x="0" y="34"/>
                  </a:lnTo>
                  <a:lnTo>
                    <a:pt x="1" y="43"/>
                  </a:lnTo>
                  <a:lnTo>
                    <a:pt x="6" y="51"/>
                  </a:lnTo>
                  <a:lnTo>
                    <a:pt x="13" y="56"/>
                  </a:lnTo>
                  <a:lnTo>
                    <a:pt x="25" y="59"/>
                  </a:lnTo>
                  <a:lnTo>
                    <a:pt x="41" y="56"/>
                  </a:lnTo>
                  <a:lnTo>
                    <a:pt x="41" y="48"/>
                  </a:lnTo>
                  <a:lnTo>
                    <a:pt x="34" y="41"/>
                  </a:lnTo>
                  <a:lnTo>
                    <a:pt x="30" y="37"/>
                  </a:lnTo>
                  <a:lnTo>
                    <a:pt x="29" y="33"/>
                  </a:lnTo>
                  <a:lnTo>
                    <a:pt x="28" y="25"/>
                  </a:lnTo>
                  <a:lnTo>
                    <a:pt x="30" y="20"/>
                  </a:lnTo>
                  <a:lnTo>
                    <a:pt x="40" y="21"/>
                  </a:lnTo>
                  <a:lnTo>
                    <a:pt x="51" y="26"/>
                  </a:lnTo>
                  <a:lnTo>
                    <a:pt x="56" y="25"/>
                  </a:lnTo>
                  <a:lnTo>
                    <a:pt x="57" y="24"/>
                  </a:lnTo>
                  <a:lnTo>
                    <a:pt x="57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25" name="Freeform 140"/>
            <p:cNvSpPr>
              <a:spLocks/>
            </p:cNvSpPr>
            <p:nvPr/>
          </p:nvSpPr>
          <p:spPr bwMode="auto">
            <a:xfrm>
              <a:off x="2318" y="2133"/>
              <a:ext cx="89" cy="95"/>
            </a:xfrm>
            <a:custGeom>
              <a:avLst/>
              <a:gdLst>
                <a:gd name="T0" fmla="*/ 44 w 89"/>
                <a:gd name="T1" fmla="*/ 95 h 95"/>
                <a:gd name="T2" fmla="*/ 52 w 89"/>
                <a:gd name="T3" fmla="*/ 93 h 95"/>
                <a:gd name="T4" fmla="*/ 61 w 89"/>
                <a:gd name="T5" fmla="*/ 91 h 95"/>
                <a:gd name="T6" fmla="*/ 68 w 89"/>
                <a:gd name="T7" fmla="*/ 87 h 95"/>
                <a:gd name="T8" fmla="*/ 75 w 89"/>
                <a:gd name="T9" fmla="*/ 80 h 95"/>
                <a:gd name="T10" fmla="*/ 82 w 89"/>
                <a:gd name="T11" fmla="*/ 73 h 95"/>
                <a:gd name="T12" fmla="*/ 85 w 89"/>
                <a:gd name="T13" fmla="*/ 65 h 95"/>
                <a:gd name="T14" fmla="*/ 88 w 89"/>
                <a:gd name="T15" fmla="*/ 56 h 95"/>
                <a:gd name="T16" fmla="*/ 89 w 89"/>
                <a:gd name="T17" fmla="*/ 47 h 95"/>
                <a:gd name="T18" fmla="*/ 88 w 89"/>
                <a:gd name="T19" fmla="*/ 38 h 95"/>
                <a:gd name="T20" fmla="*/ 85 w 89"/>
                <a:gd name="T21" fmla="*/ 29 h 95"/>
                <a:gd name="T22" fmla="*/ 82 w 89"/>
                <a:gd name="T23" fmla="*/ 21 h 95"/>
                <a:gd name="T24" fmla="*/ 75 w 89"/>
                <a:gd name="T25" fmla="*/ 13 h 95"/>
                <a:gd name="T26" fmla="*/ 68 w 89"/>
                <a:gd name="T27" fmla="*/ 8 h 95"/>
                <a:gd name="T28" fmla="*/ 61 w 89"/>
                <a:gd name="T29" fmla="*/ 4 h 95"/>
                <a:gd name="T30" fmla="*/ 52 w 89"/>
                <a:gd name="T31" fmla="*/ 1 h 95"/>
                <a:gd name="T32" fmla="*/ 44 w 89"/>
                <a:gd name="T33" fmla="*/ 0 h 95"/>
                <a:gd name="T34" fmla="*/ 35 w 89"/>
                <a:gd name="T35" fmla="*/ 1 h 95"/>
                <a:gd name="T36" fmla="*/ 27 w 89"/>
                <a:gd name="T37" fmla="*/ 4 h 95"/>
                <a:gd name="T38" fmla="*/ 20 w 89"/>
                <a:gd name="T39" fmla="*/ 8 h 95"/>
                <a:gd name="T40" fmla="*/ 14 w 89"/>
                <a:gd name="T41" fmla="*/ 13 h 95"/>
                <a:gd name="T42" fmla="*/ 8 w 89"/>
                <a:gd name="T43" fmla="*/ 21 h 95"/>
                <a:gd name="T44" fmla="*/ 4 w 89"/>
                <a:gd name="T45" fmla="*/ 29 h 95"/>
                <a:gd name="T46" fmla="*/ 2 w 89"/>
                <a:gd name="T47" fmla="*/ 38 h 95"/>
                <a:gd name="T48" fmla="*/ 0 w 89"/>
                <a:gd name="T49" fmla="*/ 47 h 95"/>
                <a:gd name="T50" fmla="*/ 2 w 89"/>
                <a:gd name="T51" fmla="*/ 56 h 95"/>
                <a:gd name="T52" fmla="*/ 4 w 89"/>
                <a:gd name="T53" fmla="*/ 65 h 95"/>
                <a:gd name="T54" fmla="*/ 8 w 89"/>
                <a:gd name="T55" fmla="*/ 73 h 95"/>
                <a:gd name="T56" fmla="*/ 14 w 89"/>
                <a:gd name="T57" fmla="*/ 80 h 95"/>
                <a:gd name="T58" fmla="*/ 20 w 89"/>
                <a:gd name="T59" fmla="*/ 87 h 95"/>
                <a:gd name="T60" fmla="*/ 27 w 89"/>
                <a:gd name="T61" fmla="*/ 91 h 95"/>
                <a:gd name="T62" fmla="*/ 35 w 89"/>
                <a:gd name="T63" fmla="*/ 93 h 95"/>
                <a:gd name="T64" fmla="*/ 44 w 89"/>
                <a:gd name="T65" fmla="*/ 95 h 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9"/>
                <a:gd name="T100" fmla="*/ 0 h 95"/>
                <a:gd name="T101" fmla="*/ 89 w 89"/>
                <a:gd name="T102" fmla="*/ 95 h 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9" h="95">
                  <a:moveTo>
                    <a:pt x="44" y="95"/>
                  </a:moveTo>
                  <a:lnTo>
                    <a:pt x="52" y="93"/>
                  </a:lnTo>
                  <a:lnTo>
                    <a:pt x="61" y="91"/>
                  </a:lnTo>
                  <a:lnTo>
                    <a:pt x="68" y="87"/>
                  </a:lnTo>
                  <a:lnTo>
                    <a:pt x="75" y="80"/>
                  </a:lnTo>
                  <a:lnTo>
                    <a:pt x="82" y="73"/>
                  </a:lnTo>
                  <a:lnTo>
                    <a:pt x="85" y="65"/>
                  </a:lnTo>
                  <a:lnTo>
                    <a:pt x="88" y="56"/>
                  </a:lnTo>
                  <a:lnTo>
                    <a:pt x="89" y="47"/>
                  </a:lnTo>
                  <a:lnTo>
                    <a:pt x="88" y="38"/>
                  </a:lnTo>
                  <a:lnTo>
                    <a:pt x="85" y="29"/>
                  </a:lnTo>
                  <a:lnTo>
                    <a:pt x="82" y="21"/>
                  </a:lnTo>
                  <a:lnTo>
                    <a:pt x="75" y="13"/>
                  </a:lnTo>
                  <a:lnTo>
                    <a:pt x="68" y="8"/>
                  </a:lnTo>
                  <a:lnTo>
                    <a:pt x="61" y="4"/>
                  </a:lnTo>
                  <a:lnTo>
                    <a:pt x="52" y="1"/>
                  </a:lnTo>
                  <a:lnTo>
                    <a:pt x="44" y="0"/>
                  </a:lnTo>
                  <a:lnTo>
                    <a:pt x="35" y="1"/>
                  </a:lnTo>
                  <a:lnTo>
                    <a:pt x="27" y="4"/>
                  </a:lnTo>
                  <a:lnTo>
                    <a:pt x="20" y="8"/>
                  </a:lnTo>
                  <a:lnTo>
                    <a:pt x="14" y="13"/>
                  </a:lnTo>
                  <a:lnTo>
                    <a:pt x="8" y="21"/>
                  </a:lnTo>
                  <a:lnTo>
                    <a:pt x="4" y="29"/>
                  </a:lnTo>
                  <a:lnTo>
                    <a:pt x="2" y="38"/>
                  </a:lnTo>
                  <a:lnTo>
                    <a:pt x="0" y="47"/>
                  </a:lnTo>
                  <a:lnTo>
                    <a:pt x="2" y="56"/>
                  </a:lnTo>
                  <a:lnTo>
                    <a:pt x="4" y="65"/>
                  </a:lnTo>
                  <a:lnTo>
                    <a:pt x="8" y="73"/>
                  </a:lnTo>
                  <a:lnTo>
                    <a:pt x="14" y="80"/>
                  </a:lnTo>
                  <a:lnTo>
                    <a:pt x="20" y="87"/>
                  </a:lnTo>
                  <a:lnTo>
                    <a:pt x="27" y="91"/>
                  </a:lnTo>
                  <a:lnTo>
                    <a:pt x="35" y="93"/>
                  </a:lnTo>
                  <a:lnTo>
                    <a:pt x="44" y="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26" name="Freeform 141"/>
            <p:cNvSpPr>
              <a:spLocks/>
            </p:cNvSpPr>
            <p:nvPr/>
          </p:nvSpPr>
          <p:spPr bwMode="auto">
            <a:xfrm>
              <a:off x="2645" y="2133"/>
              <a:ext cx="89" cy="95"/>
            </a:xfrm>
            <a:custGeom>
              <a:avLst/>
              <a:gdLst>
                <a:gd name="T0" fmla="*/ 44 w 89"/>
                <a:gd name="T1" fmla="*/ 95 h 95"/>
                <a:gd name="T2" fmla="*/ 53 w 89"/>
                <a:gd name="T3" fmla="*/ 93 h 95"/>
                <a:gd name="T4" fmla="*/ 61 w 89"/>
                <a:gd name="T5" fmla="*/ 91 h 95"/>
                <a:gd name="T6" fmla="*/ 68 w 89"/>
                <a:gd name="T7" fmla="*/ 87 h 95"/>
                <a:gd name="T8" fmla="*/ 76 w 89"/>
                <a:gd name="T9" fmla="*/ 80 h 95"/>
                <a:gd name="T10" fmla="*/ 82 w 89"/>
                <a:gd name="T11" fmla="*/ 73 h 95"/>
                <a:gd name="T12" fmla="*/ 85 w 89"/>
                <a:gd name="T13" fmla="*/ 65 h 95"/>
                <a:gd name="T14" fmla="*/ 88 w 89"/>
                <a:gd name="T15" fmla="*/ 56 h 95"/>
                <a:gd name="T16" fmla="*/ 89 w 89"/>
                <a:gd name="T17" fmla="*/ 47 h 95"/>
                <a:gd name="T18" fmla="*/ 88 w 89"/>
                <a:gd name="T19" fmla="*/ 38 h 95"/>
                <a:gd name="T20" fmla="*/ 85 w 89"/>
                <a:gd name="T21" fmla="*/ 29 h 95"/>
                <a:gd name="T22" fmla="*/ 82 w 89"/>
                <a:gd name="T23" fmla="*/ 21 h 95"/>
                <a:gd name="T24" fmla="*/ 76 w 89"/>
                <a:gd name="T25" fmla="*/ 13 h 95"/>
                <a:gd name="T26" fmla="*/ 68 w 89"/>
                <a:gd name="T27" fmla="*/ 8 h 95"/>
                <a:gd name="T28" fmla="*/ 61 w 89"/>
                <a:gd name="T29" fmla="*/ 4 h 95"/>
                <a:gd name="T30" fmla="*/ 53 w 89"/>
                <a:gd name="T31" fmla="*/ 1 h 95"/>
                <a:gd name="T32" fmla="*/ 44 w 89"/>
                <a:gd name="T33" fmla="*/ 0 h 95"/>
                <a:gd name="T34" fmla="*/ 36 w 89"/>
                <a:gd name="T35" fmla="*/ 1 h 95"/>
                <a:gd name="T36" fmla="*/ 27 w 89"/>
                <a:gd name="T37" fmla="*/ 4 h 95"/>
                <a:gd name="T38" fmla="*/ 20 w 89"/>
                <a:gd name="T39" fmla="*/ 8 h 95"/>
                <a:gd name="T40" fmla="*/ 14 w 89"/>
                <a:gd name="T41" fmla="*/ 13 h 95"/>
                <a:gd name="T42" fmla="*/ 8 w 89"/>
                <a:gd name="T43" fmla="*/ 21 h 95"/>
                <a:gd name="T44" fmla="*/ 4 w 89"/>
                <a:gd name="T45" fmla="*/ 29 h 95"/>
                <a:gd name="T46" fmla="*/ 2 w 89"/>
                <a:gd name="T47" fmla="*/ 38 h 95"/>
                <a:gd name="T48" fmla="*/ 0 w 89"/>
                <a:gd name="T49" fmla="*/ 47 h 95"/>
                <a:gd name="T50" fmla="*/ 2 w 89"/>
                <a:gd name="T51" fmla="*/ 56 h 95"/>
                <a:gd name="T52" fmla="*/ 4 w 89"/>
                <a:gd name="T53" fmla="*/ 65 h 95"/>
                <a:gd name="T54" fmla="*/ 8 w 89"/>
                <a:gd name="T55" fmla="*/ 73 h 95"/>
                <a:gd name="T56" fmla="*/ 14 w 89"/>
                <a:gd name="T57" fmla="*/ 80 h 95"/>
                <a:gd name="T58" fmla="*/ 20 w 89"/>
                <a:gd name="T59" fmla="*/ 87 h 95"/>
                <a:gd name="T60" fmla="*/ 27 w 89"/>
                <a:gd name="T61" fmla="*/ 91 h 95"/>
                <a:gd name="T62" fmla="*/ 36 w 89"/>
                <a:gd name="T63" fmla="*/ 93 h 95"/>
                <a:gd name="T64" fmla="*/ 44 w 89"/>
                <a:gd name="T65" fmla="*/ 95 h 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9"/>
                <a:gd name="T100" fmla="*/ 0 h 95"/>
                <a:gd name="T101" fmla="*/ 89 w 89"/>
                <a:gd name="T102" fmla="*/ 95 h 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9" h="95">
                  <a:moveTo>
                    <a:pt x="44" y="95"/>
                  </a:moveTo>
                  <a:lnTo>
                    <a:pt x="53" y="93"/>
                  </a:lnTo>
                  <a:lnTo>
                    <a:pt x="61" y="91"/>
                  </a:lnTo>
                  <a:lnTo>
                    <a:pt x="68" y="87"/>
                  </a:lnTo>
                  <a:lnTo>
                    <a:pt x="76" y="80"/>
                  </a:lnTo>
                  <a:lnTo>
                    <a:pt x="82" y="73"/>
                  </a:lnTo>
                  <a:lnTo>
                    <a:pt x="85" y="65"/>
                  </a:lnTo>
                  <a:lnTo>
                    <a:pt x="88" y="56"/>
                  </a:lnTo>
                  <a:lnTo>
                    <a:pt x="89" y="47"/>
                  </a:lnTo>
                  <a:lnTo>
                    <a:pt x="88" y="38"/>
                  </a:lnTo>
                  <a:lnTo>
                    <a:pt x="85" y="29"/>
                  </a:lnTo>
                  <a:lnTo>
                    <a:pt x="82" y="21"/>
                  </a:lnTo>
                  <a:lnTo>
                    <a:pt x="76" y="13"/>
                  </a:lnTo>
                  <a:lnTo>
                    <a:pt x="68" y="8"/>
                  </a:lnTo>
                  <a:lnTo>
                    <a:pt x="61" y="4"/>
                  </a:lnTo>
                  <a:lnTo>
                    <a:pt x="53" y="1"/>
                  </a:lnTo>
                  <a:lnTo>
                    <a:pt x="44" y="0"/>
                  </a:lnTo>
                  <a:lnTo>
                    <a:pt x="36" y="1"/>
                  </a:lnTo>
                  <a:lnTo>
                    <a:pt x="27" y="4"/>
                  </a:lnTo>
                  <a:lnTo>
                    <a:pt x="20" y="8"/>
                  </a:lnTo>
                  <a:lnTo>
                    <a:pt x="14" y="13"/>
                  </a:lnTo>
                  <a:lnTo>
                    <a:pt x="8" y="21"/>
                  </a:lnTo>
                  <a:lnTo>
                    <a:pt x="4" y="29"/>
                  </a:lnTo>
                  <a:lnTo>
                    <a:pt x="2" y="38"/>
                  </a:lnTo>
                  <a:lnTo>
                    <a:pt x="0" y="47"/>
                  </a:lnTo>
                  <a:lnTo>
                    <a:pt x="2" y="56"/>
                  </a:lnTo>
                  <a:lnTo>
                    <a:pt x="4" y="65"/>
                  </a:lnTo>
                  <a:lnTo>
                    <a:pt x="8" y="73"/>
                  </a:lnTo>
                  <a:lnTo>
                    <a:pt x="14" y="80"/>
                  </a:lnTo>
                  <a:lnTo>
                    <a:pt x="20" y="87"/>
                  </a:lnTo>
                  <a:lnTo>
                    <a:pt x="27" y="91"/>
                  </a:lnTo>
                  <a:lnTo>
                    <a:pt x="36" y="93"/>
                  </a:lnTo>
                  <a:lnTo>
                    <a:pt x="44" y="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27" name="Freeform 142"/>
            <p:cNvSpPr>
              <a:spLocks/>
            </p:cNvSpPr>
            <p:nvPr/>
          </p:nvSpPr>
          <p:spPr bwMode="auto">
            <a:xfrm>
              <a:off x="2356" y="2123"/>
              <a:ext cx="333" cy="94"/>
            </a:xfrm>
            <a:custGeom>
              <a:avLst/>
              <a:gdLst>
                <a:gd name="T0" fmla="*/ 333 w 333"/>
                <a:gd name="T1" fmla="*/ 88 h 94"/>
                <a:gd name="T2" fmla="*/ 329 w 333"/>
                <a:gd name="T3" fmla="*/ 70 h 94"/>
                <a:gd name="T4" fmla="*/ 320 w 333"/>
                <a:gd name="T5" fmla="*/ 54 h 94"/>
                <a:gd name="T6" fmla="*/ 305 w 333"/>
                <a:gd name="T7" fmla="*/ 39 h 94"/>
                <a:gd name="T8" fmla="*/ 285 w 333"/>
                <a:gd name="T9" fmla="*/ 26 h 94"/>
                <a:gd name="T10" fmla="*/ 260 w 333"/>
                <a:gd name="T11" fmla="*/ 15 h 94"/>
                <a:gd name="T12" fmla="*/ 231 w 333"/>
                <a:gd name="T13" fmla="*/ 6 h 94"/>
                <a:gd name="T14" fmla="*/ 201 w 333"/>
                <a:gd name="T15" fmla="*/ 1 h 94"/>
                <a:gd name="T16" fmla="*/ 167 w 333"/>
                <a:gd name="T17" fmla="*/ 0 h 94"/>
                <a:gd name="T18" fmla="*/ 133 w 333"/>
                <a:gd name="T19" fmla="*/ 1 h 94"/>
                <a:gd name="T20" fmla="*/ 102 w 333"/>
                <a:gd name="T21" fmla="*/ 6 h 94"/>
                <a:gd name="T22" fmla="*/ 74 w 333"/>
                <a:gd name="T23" fmla="*/ 15 h 94"/>
                <a:gd name="T24" fmla="*/ 50 w 333"/>
                <a:gd name="T25" fmla="*/ 26 h 94"/>
                <a:gd name="T26" fmla="*/ 29 w 333"/>
                <a:gd name="T27" fmla="*/ 39 h 94"/>
                <a:gd name="T28" fmla="*/ 13 w 333"/>
                <a:gd name="T29" fmla="*/ 54 h 94"/>
                <a:gd name="T30" fmla="*/ 4 w 333"/>
                <a:gd name="T31" fmla="*/ 70 h 94"/>
                <a:gd name="T32" fmla="*/ 0 w 333"/>
                <a:gd name="T33" fmla="*/ 88 h 94"/>
                <a:gd name="T34" fmla="*/ 1 w 333"/>
                <a:gd name="T35" fmla="*/ 90 h 94"/>
                <a:gd name="T36" fmla="*/ 5 w 333"/>
                <a:gd name="T37" fmla="*/ 93 h 94"/>
                <a:gd name="T38" fmla="*/ 10 w 333"/>
                <a:gd name="T39" fmla="*/ 93 h 94"/>
                <a:gd name="T40" fmla="*/ 18 w 333"/>
                <a:gd name="T41" fmla="*/ 85 h 94"/>
                <a:gd name="T42" fmla="*/ 19 w 333"/>
                <a:gd name="T43" fmla="*/ 83 h 94"/>
                <a:gd name="T44" fmla="*/ 31 w 333"/>
                <a:gd name="T45" fmla="*/ 72 h 94"/>
                <a:gd name="T46" fmla="*/ 45 w 333"/>
                <a:gd name="T47" fmla="*/ 64 h 94"/>
                <a:gd name="T48" fmla="*/ 62 w 333"/>
                <a:gd name="T49" fmla="*/ 55 h 94"/>
                <a:gd name="T50" fmla="*/ 80 w 333"/>
                <a:gd name="T51" fmla="*/ 49 h 94"/>
                <a:gd name="T52" fmla="*/ 99 w 333"/>
                <a:gd name="T53" fmla="*/ 44 h 94"/>
                <a:gd name="T54" fmla="*/ 121 w 333"/>
                <a:gd name="T55" fmla="*/ 40 h 94"/>
                <a:gd name="T56" fmla="*/ 143 w 333"/>
                <a:gd name="T57" fmla="*/ 37 h 94"/>
                <a:gd name="T58" fmla="*/ 167 w 333"/>
                <a:gd name="T59" fmla="*/ 36 h 94"/>
                <a:gd name="T60" fmla="*/ 191 w 333"/>
                <a:gd name="T61" fmla="*/ 37 h 94"/>
                <a:gd name="T62" fmla="*/ 214 w 333"/>
                <a:gd name="T63" fmla="*/ 40 h 94"/>
                <a:gd name="T64" fmla="*/ 235 w 333"/>
                <a:gd name="T65" fmla="*/ 44 h 94"/>
                <a:gd name="T66" fmla="*/ 256 w 333"/>
                <a:gd name="T67" fmla="*/ 49 h 94"/>
                <a:gd name="T68" fmla="*/ 274 w 333"/>
                <a:gd name="T69" fmla="*/ 57 h 94"/>
                <a:gd name="T70" fmla="*/ 289 w 333"/>
                <a:gd name="T71" fmla="*/ 64 h 94"/>
                <a:gd name="T72" fmla="*/ 303 w 333"/>
                <a:gd name="T73" fmla="*/ 74 h 94"/>
                <a:gd name="T74" fmla="*/ 315 w 333"/>
                <a:gd name="T75" fmla="*/ 84 h 94"/>
                <a:gd name="T76" fmla="*/ 317 w 333"/>
                <a:gd name="T77" fmla="*/ 86 h 94"/>
                <a:gd name="T78" fmla="*/ 322 w 333"/>
                <a:gd name="T79" fmla="*/ 92 h 94"/>
                <a:gd name="T80" fmla="*/ 328 w 333"/>
                <a:gd name="T81" fmla="*/ 94 h 94"/>
                <a:gd name="T82" fmla="*/ 333 w 333"/>
                <a:gd name="T83" fmla="*/ 88 h 9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33"/>
                <a:gd name="T127" fmla="*/ 0 h 94"/>
                <a:gd name="T128" fmla="*/ 333 w 333"/>
                <a:gd name="T129" fmla="*/ 94 h 9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33" h="94">
                  <a:moveTo>
                    <a:pt x="333" y="88"/>
                  </a:moveTo>
                  <a:lnTo>
                    <a:pt x="329" y="70"/>
                  </a:lnTo>
                  <a:lnTo>
                    <a:pt x="320" y="54"/>
                  </a:lnTo>
                  <a:lnTo>
                    <a:pt x="305" y="39"/>
                  </a:lnTo>
                  <a:lnTo>
                    <a:pt x="285" y="26"/>
                  </a:lnTo>
                  <a:lnTo>
                    <a:pt x="260" y="15"/>
                  </a:lnTo>
                  <a:lnTo>
                    <a:pt x="231" y="6"/>
                  </a:lnTo>
                  <a:lnTo>
                    <a:pt x="201" y="1"/>
                  </a:lnTo>
                  <a:lnTo>
                    <a:pt x="167" y="0"/>
                  </a:lnTo>
                  <a:lnTo>
                    <a:pt x="133" y="1"/>
                  </a:lnTo>
                  <a:lnTo>
                    <a:pt x="102" y="6"/>
                  </a:lnTo>
                  <a:lnTo>
                    <a:pt x="74" y="15"/>
                  </a:lnTo>
                  <a:lnTo>
                    <a:pt x="50" y="26"/>
                  </a:lnTo>
                  <a:lnTo>
                    <a:pt x="29" y="39"/>
                  </a:lnTo>
                  <a:lnTo>
                    <a:pt x="13" y="54"/>
                  </a:lnTo>
                  <a:lnTo>
                    <a:pt x="4" y="70"/>
                  </a:lnTo>
                  <a:lnTo>
                    <a:pt x="0" y="88"/>
                  </a:lnTo>
                  <a:lnTo>
                    <a:pt x="1" y="90"/>
                  </a:lnTo>
                  <a:lnTo>
                    <a:pt x="5" y="93"/>
                  </a:lnTo>
                  <a:lnTo>
                    <a:pt x="10" y="93"/>
                  </a:lnTo>
                  <a:lnTo>
                    <a:pt x="18" y="85"/>
                  </a:lnTo>
                  <a:lnTo>
                    <a:pt x="19" y="83"/>
                  </a:lnTo>
                  <a:lnTo>
                    <a:pt x="31" y="72"/>
                  </a:lnTo>
                  <a:lnTo>
                    <a:pt x="45" y="64"/>
                  </a:lnTo>
                  <a:lnTo>
                    <a:pt x="62" y="55"/>
                  </a:lnTo>
                  <a:lnTo>
                    <a:pt x="80" y="49"/>
                  </a:lnTo>
                  <a:lnTo>
                    <a:pt x="99" y="44"/>
                  </a:lnTo>
                  <a:lnTo>
                    <a:pt x="121" y="40"/>
                  </a:lnTo>
                  <a:lnTo>
                    <a:pt x="143" y="37"/>
                  </a:lnTo>
                  <a:lnTo>
                    <a:pt x="167" y="36"/>
                  </a:lnTo>
                  <a:lnTo>
                    <a:pt x="191" y="37"/>
                  </a:lnTo>
                  <a:lnTo>
                    <a:pt x="214" y="40"/>
                  </a:lnTo>
                  <a:lnTo>
                    <a:pt x="235" y="44"/>
                  </a:lnTo>
                  <a:lnTo>
                    <a:pt x="256" y="49"/>
                  </a:lnTo>
                  <a:lnTo>
                    <a:pt x="274" y="57"/>
                  </a:lnTo>
                  <a:lnTo>
                    <a:pt x="289" y="64"/>
                  </a:lnTo>
                  <a:lnTo>
                    <a:pt x="303" y="74"/>
                  </a:lnTo>
                  <a:lnTo>
                    <a:pt x="315" y="84"/>
                  </a:lnTo>
                  <a:lnTo>
                    <a:pt x="317" y="86"/>
                  </a:lnTo>
                  <a:lnTo>
                    <a:pt x="322" y="92"/>
                  </a:lnTo>
                  <a:lnTo>
                    <a:pt x="328" y="94"/>
                  </a:lnTo>
                  <a:lnTo>
                    <a:pt x="333" y="88"/>
                  </a:lnTo>
                  <a:close/>
                </a:path>
              </a:pathLst>
            </a:custGeom>
            <a:solidFill>
              <a:srgbClr val="BFCC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28" name="Freeform 143"/>
            <p:cNvSpPr>
              <a:spLocks/>
            </p:cNvSpPr>
            <p:nvPr/>
          </p:nvSpPr>
          <p:spPr bwMode="auto">
            <a:xfrm>
              <a:off x="2523" y="2118"/>
              <a:ext cx="171" cy="93"/>
            </a:xfrm>
            <a:custGeom>
              <a:avLst/>
              <a:gdLst>
                <a:gd name="T0" fmla="*/ 0 w 171"/>
                <a:gd name="T1" fmla="*/ 10 h 93"/>
                <a:gd name="T2" fmla="*/ 0 w 171"/>
                <a:gd name="T3" fmla="*/ 10 h 93"/>
                <a:gd name="T4" fmla="*/ 34 w 171"/>
                <a:gd name="T5" fmla="*/ 10 h 93"/>
                <a:gd name="T6" fmla="*/ 64 w 171"/>
                <a:gd name="T7" fmla="*/ 15 h 93"/>
                <a:gd name="T8" fmla="*/ 92 w 171"/>
                <a:gd name="T9" fmla="*/ 24 h 93"/>
                <a:gd name="T10" fmla="*/ 116 w 171"/>
                <a:gd name="T11" fmla="*/ 35 h 93"/>
                <a:gd name="T12" fmla="*/ 136 w 171"/>
                <a:gd name="T13" fmla="*/ 47 h 93"/>
                <a:gd name="T14" fmla="*/ 149 w 171"/>
                <a:gd name="T15" fmla="*/ 62 h 93"/>
                <a:gd name="T16" fmla="*/ 159 w 171"/>
                <a:gd name="T17" fmla="*/ 76 h 93"/>
                <a:gd name="T18" fmla="*/ 161 w 171"/>
                <a:gd name="T19" fmla="*/ 93 h 93"/>
                <a:gd name="T20" fmla="*/ 171 w 171"/>
                <a:gd name="T21" fmla="*/ 93 h 93"/>
                <a:gd name="T22" fmla="*/ 166 w 171"/>
                <a:gd name="T23" fmla="*/ 73 h 93"/>
                <a:gd name="T24" fmla="*/ 156 w 171"/>
                <a:gd name="T25" fmla="*/ 57 h 93"/>
                <a:gd name="T26" fmla="*/ 141 w 171"/>
                <a:gd name="T27" fmla="*/ 40 h 93"/>
                <a:gd name="T28" fmla="*/ 119 w 171"/>
                <a:gd name="T29" fmla="*/ 27 h 93"/>
                <a:gd name="T30" fmla="*/ 95 w 171"/>
                <a:gd name="T31" fmla="*/ 16 h 93"/>
                <a:gd name="T32" fmla="*/ 64 w 171"/>
                <a:gd name="T33" fmla="*/ 7 h 93"/>
                <a:gd name="T34" fmla="*/ 34 w 171"/>
                <a:gd name="T35" fmla="*/ 2 h 93"/>
                <a:gd name="T36" fmla="*/ 0 w 171"/>
                <a:gd name="T37" fmla="*/ 0 h 93"/>
                <a:gd name="T38" fmla="*/ 0 w 171"/>
                <a:gd name="T39" fmla="*/ 0 h 93"/>
                <a:gd name="T40" fmla="*/ 0 w 171"/>
                <a:gd name="T41" fmla="*/ 10 h 9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71"/>
                <a:gd name="T64" fmla="*/ 0 h 93"/>
                <a:gd name="T65" fmla="*/ 171 w 171"/>
                <a:gd name="T66" fmla="*/ 93 h 9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71" h="93">
                  <a:moveTo>
                    <a:pt x="0" y="10"/>
                  </a:moveTo>
                  <a:lnTo>
                    <a:pt x="0" y="10"/>
                  </a:lnTo>
                  <a:lnTo>
                    <a:pt x="34" y="10"/>
                  </a:lnTo>
                  <a:lnTo>
                    <a:pt x="64" y="15"/>
                  </a:lnTo>
                  <a:lnTo>
                    <a:pt x="92" y="24"/>
                  </a:lnTo>
                  <a:lnTo>
                    <a:pt x="116" y="35"/>
                  </a:lnTo>
                  <a:lnTo>
                    <a:pt x="136" y="47"/>
                  </a:lnTo>
                  <a:lnTo>
                    <a:pt x="149" y="62"/>
                  </a:lnTo>
                  <a:lnTo>
                    <a:pt x="159" y="76"/>
                  </a:lnTo>
                  <a:lnTo>
                    <a:pt x="161" y="93"/>
                  </a:lnTo>
                  <a:lnTo>
                    <a:pt x="171" y="93"/>
                  </a:lnTo>
                  <a:lnTo>
                    <a:pt x="166" y="73"/>
                  </a:lnTo>
                  <a:lnTo>
                    <a:pt x="156" y="57"/>
                  </a:lnTo>
                  <a:lnTo>
                    <a:pt x="141" y="40"/>
                  </a:lnTo>
                  <a:lnTo>
                    <a:pt x="119" y="27"/>
                  </a:lnTo>
                  <a:lnTo>
                    <a:pt x="95" y="16"/>
                  </a:lnTo>
                  <a:lnTo>
                    <a:pt x="64" y="7"/>
                  </a:lnTo>
                  <a:lnTo>
                    <a:pt x="34" y="2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29" name="Freeform 144"/>
            <p:cNvSpPr>
              <a:spLocks/>
            </p:cNvSpPr>
            <p:nvPr/>
          </p:nvSpPr>
          <p:spPr bwMode="auto">
            <a:xfrm>
              <a:off x="2351" y="2118"/>
              <a:ext cx="172" cy="94"/>
            </a:xfrm>
            <a:custGeom>
              <a:avLst/>
              <a:gdLst>
                <a:gd name="T0" fmla="*/ 9 w 172"/>
                <a:gd name="T1" fmla="*/ 91 h 94"/>
                <a:gd name="T2" fmla="*/ 10 w 172"/>
                <a:gd name="T3" fmla="*/ 93 h 94"/>
                <a:gd name="T4" fmla="*/ 12 w 172"/>
                <a:gd name="T5" fmla="*/ 76 h 94"/>
                <a:gd name="T6" fmla="*/ 22 w 172"/>
                <a:gd name="T7" fmla="*/ 62 h 94"/>
                <a:gd name="T8" fmla="*/ 36 w 172"/>
                <a:gd name="T9" fmla="*/ 47 h 94"/>
                <a:gd name="T10" fmla="*/ 56 w 172"/>
                <a:gd name="T11" fmla="*/ 35 h 94"/>
                <a:gd name="T12" fmla="*/ 80 w 172"/>
                <a:gd name="T13" fmla="*/ 24 h 94"/>
                <a:gd name="T14" fmla="*/ 107 w 172"/>
                <a:gd name="T15" fmla="*/ 15 h 94"/>
                <a:gd name="T16" fmla="*/ 138 w 172"/>
                <a:gd name="T17" fmla="*/ 10 h 94"/>
                <a:gd name="T18" fmla="*/ 172 w 172"/>
                <a:gd name="T19" fmla="*/ 10 h 94"/>
                <a:gd name="T20" fmla="*/ 172 w 172"/>
                <a:gd name="T21" fmla="*/ 0 h 94"/>
                <a:gd name="T22" fmla="*/ 138 w 172"/>
                <a:gd name="T23" fmla="*/ 2 h 94"/>
                <a:gd name="T24" fmla="*/ 107 w 172"/>
                <a:gd name="T25" fmla="*/ 7 h 94"/>
                <a:gd name="T26" fmla="*/ 78 w 172"/>
                <a:gd name="T27" fmla="*/ 16 h 94"/>
                <a:gd name="T28" fmla="*/ 53 w 172"/>
                <a:gd name="T29" fmla="*/ 27 h 94"/>
                <a:gd name="T30" fmla="*/ 32 w 172"/>
                <a:gd name="T31" fmla="*/ 40 h 94"/>
                <a:gd name="T32" fmla="*/ 15 w 172"/>
                <a:gd name="T33" fmla="*/ 57 h 94"/>
                <a:gd name="T34" fmla="*/ 5 w 172"/>
                <a:gd name="T35" fmla="*/ 73 h 94"/>
                <a:gd name="T36" fmla="*/ 0 w 172"/>
                <a:gd name="T37" fmla="*/ 93 h 94"/>
                <a:gd name="T38" fmla="*/ 1 w 172"/>
                <a:gd name="T39" fmla="*/ 94 h 94"/>
                <a:gd name="T40" fmla="*/ 9 w 172"/>
                <a:gd name="T41" fmla="*/ 91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72"/>
                <a:gd name="T64" fmla="*/ 0 h 94"/>
                <a:gd name="T65" fmla="*/ 172 w 172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72" h="94">
                  <a:moveTo>
                    <a:pt x="9" y="91"/>
                  </a:moveTo>
                  <a:lnTo>
                    <a:pt x="10" y="93"/>
                  </a:lnTo>
                  <a:lnTo>
                    <a:pt x="12" y="76"/>
                  </a:lnTo>
                  <a:lnTo>
                    <a:pt x="22" y="62"/>
                  </a:lnTo>
                  <a:lnTo>
                    <a:pt x="36" y="47"/>
                  </a:lnTo>
                  <a:lnTo>
                    <a:pt x="56" y="35"/>
                  </a:lnTo>
                  <a:lnTo>
                    <a:pt x="80" y="24"/>
                  </a:lnTo>
                  <a:lnTo>
                    <a:pt x="107" y="15"/>
                  </a:lnTo>
                  <a:lnTo>
                    <a:pt x="138" y="10"/>
                  </a:lnTo>
                  <a:lnTo>
                    <a:pt x="172" y="10"/>
                  </a:lnTo>
                  <a:lnTo>
                    <a:pt x="172" y="0"/>
                  </a:lnTo>
                  <a:lnTo>
                    <a:pt x="138" y="2"/>
                  </a:lnTo>
                  <a:lnTo>
                    <a:pt x="107" y="7"/>
                  </a:lnTo>
                  <a:lnTo>
                    <a:pt x="78" y="16"/>
                  </a:lnTo>
                  <a:lnTo>
                    <a:pt x="53" y="27"/>
                  </a:lnTo>
                  <a:lnTo>
                    <a:pt x="32" y="40"/>
                  </a:lnTo>
                  <a:lnTo>
                    <a:pt x="15" y="57"/>
                  </a:lnTo>
                  <a:lnTo>
                    <a:pt x="5" y="73"/>
                  </a:lnTo>
                  <a:lnTo>
                    <a:pt x="0" y="93"/>
                  </a:lnTo>
                  <a:lnTo>
                    <a:pt x="1" y="94"/>
                  </a:lnTo>
                  <a:lnTo>
                    <a:pt x="9" y="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30" name="Freeform 145"/>
            <p:cNvSpPr>
              <a:spLocks/>
            </p:cNvSpPr>
            <p:nvPr/>
          </p:nvSpPr>
          <p:spPr bwMode="auto">
            <a:xfrm>
              <a:off x="2352" y="2206"/>
              <a:ext cx="26" cy="14"/>
            </a:xfrm>
            <a:custGeom>
              <a:avLst/>
              <a:gdLst>
                <a:gd name="T0" fmla="*/ 18 w 26"/>
                <a:gd name="T1" fmla="*/ 1 h 14"/>
                <a:gd name="T2" fmla="*/ 18 w 26"/>
                <a:gd name="T3" fmla="*/ 0 h 14"/>
                <a:gd name="T4" fmla="*/ 12 w 26"/>
                <a:gd name="T5" fmla="*/ 6 h 14"/>
                <a:gd name="T6" fmla="*/ 10 w 26"/>
                <a:gd name="T7" fmla="*/ 6 h 14"/>
                <a:gd name="T8" fmla="*/ 8 w 26"/>
                <a:gd name="T9" fmla="*/ 5 h 14"/>
                <a:gd name="T10" fmla="*/ 8 w 26"/>
                <a:gd name="T11" fmla="*/ 3 h 14"/>
                <a:gd name="T12" fmla="*/ 0 w 26"/>
                <a:gd name="T13" fmla="*/ 6 h 14"/>
                <a:gd name="T14" fmla="*/ 3 w 26"/>
                <a:gd name="T15" fmla="*/ 10 h 14"/>
                <a:gd name="T16" fmla="*/ 8 w 26"/>
                <a:gd name="T17" fmla="*/ 14 h 14"/>
                <a:gd name="T18" fmla="*/ 15 w 26"/>
                <a:gd name="T19" fmla="*/ 14 h 14"/>
                <a:gd name="T20" fmla="*/ 26 w 26"/>
                <a:gd name="T21" fmla="*/ 5 h 14"/>
                <a:gd name="T22" fmla="*/ 26 w 26"/>
                <a:gd name="T23" fmla="*/ 3 h 14"/>
                <a:gd name="T24" fmla="*/ 26 w 26"/>
                <a:gd name="T25" fmla="*/ 5 h 14"/>
                <a:gd name="T26" fmla="*/ 26 w 26"/>
                <a:gd name="T27" fmla="*/ 5 h 14"/>
                <a:gd name="T28" fmla="*/ 26 w 26"/>
                <a:gd name="T29" fmla="*/ 3 h 14"/>
                <a:gd name="T30" fmla="*/ 18 w 26"/>
                <a:gd name="T31" fmla="*/ 1 h 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6"/>
                <a:gd name="T49" fmla="*/ 0 h 14"/>
                <a:gd name="T50" fmla="*/ 26 w 26"/>
                <a:gd name="T51" fmla="*/ 14 h 1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6" h="14">
                  <a:moveTo>
                    <a:pt x="18" y="1"/>
                  </a:moveTo>
                  <a:lnTo>
                    <a:pt x="18" y="0"/>
                  </a:lnTo>
                  <a:lnTo>
                    <a:pt x="12" y="6"/>
                  </a:lnTo>
                  <a:lnTo>
                    <a:pt x="10" y="6"/>
                  </a:lnTo>
                  <a:lnTo>
                    <a:pt x="8" y="5"/>
                  </a:lnTo>
                  <a:lnTo>
                    <a:pt x="8" y="3"/>
                  </a:lnTo>
                  <a:lnTo>
                    <a:pt x="0" y="6"/>
                  </a:lnTo>
                  <a:lnTo>
                    <a:pt x="3" y="10"/>
                  </a:lnTo>
                  <a:lnTo>
                    <a:pt x="8" y="14"/>
                  </a:lnTo>
                  <a:lnTo>
                    <a:pt x="15" y="14"/>
                  </a:lnTo>
                  <a:lnTo>
                    <a:pt x="26" y="5"/>
                  </a:lnTo>
                  <a:lnTo>
                    <a:pt x="26" y="3"/>
                  </a:lnTo>
                  <a:lnTo>
                    <a:pt x="26" y="5"/>
                  </a:lnTo>
                  <a:lnTo>
                    <a:pt x="26" y="3"/>
                  </a:lnTo>
                  <a:lnTo>
                    <a:pt x="18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31" name="Freeform 146"/>
            <p:cNvSpPr>
              <a:spLocks/>
            </p:cNvSpPr>
            <p:nvPr/>
          </p:nvSpPr>
          <p:spPr bwMode="auto">
            <a:xfrm>
              <a:off x="2370" y="2203"/>
              <a:ext cx="9" cy="6"/>
            </a:xfrm>
            <a:custGeom>
              <a:avLst/>
              <a:gdLst>
                <a:gd name="T0" fmla="*/ 3 w 9"/>
                <a:gd name="T1" fmla="*/ 0 h 6"/>
                <a:gd name="T2" fmla="*/ 2 w 9"/>
                <a:gd name="T3" fmla="*/ 1 h 6"/>
                <a:gd name="T4" fmla="*/ 0 w 9"/>
                <a:gd name="T5" fmla="*/ 4 h 6"/>
                <a:gd name="T6" fmla="*/ 8 w 9"/>
                <a:gd name="T7" fmla="*/ 6 h 6"/>
                <a:gd name="T8" fmla="*/ 9 w 9"/>
                <a:gd name="T9" fmla="*/ 4 h 6"/>
                <a:gd name="T10" fmla="*/ 8 w 9"/>
                <a:gd name="T11" fmla="*/ 5 h 6"/>
                <a:gd name="T12" fmla="*/ 3 w 9"/>
                <a:gd name="T13" fmla="*/ 0 h 6"/>
                <a:gd name="T14" fmla="*/ 2 w 9"/>
                <a:gd name="T15" fmla="*/ 0 h 6"/>
                <a:gd name="T16" fmla="*/ 2 w 9"/>
                <a:gd name="T17" fmla="*/ 1 h 6"/>
                <a:gd name="T18" fmla="*/ 3 w 9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"/>
                <a:gd name="T31" fmla="*/ 0 h 6"/>
                <a:gd name="T32" fmla="*/ 9 w 9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" h="6">
                  <a:moveTo>
                    <a:pt x="3" y="0"/>
                  </a:moveTo>
                  <a:lnTo>
                    <a:pt x="2" y="1"/>
                  </a:lnTo>
                  <a:lnTo>
                    <a:pt x="0" y="4"/>
                  </a:lnTo>
                  <a:lnTo>
                    <a:pt x="8" y="6"/>
                  </a:lnTo>
                  <a:lnTo>
                    <a:pt x="9" y="4"/>
                  </a:lnTo>
                  <a:lnTo>
                    <a:pt x="8" y="5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32" name="Freeform 147"/>
            <p:cNvSpPr>
              <a:spLocks/>
            </p:cNvSpPr>
            <p:nvPr/>
          </p:nvSpPr>
          <p:spPr bwMode="auto">
            <a:xfrm>
              <a:off x="2373" y="2154"/>
              <a:ext cx="150" cy="54"/>
            </a:xfrm>
            <a:custGeom>
              <a:avLst/>
              <a:gdLst>
                <a:gd name="T0" fmla="*/ 150 w 150"/>
                <a:gd name="T1" fmla="*/ 0 h 54"/>
                <a:gd name="T2" fmla="*/ 150 w 150"/>
                <a:gd name="T3" fmla="*/ 0 h 54"/>
                <a:gd name="T4" fmla="*/ 126 w 150"/>
                <a:gd name="T5" fmla="*/ 2 h 54"/>
                <a:gd name="T6" fmla="*/ 104 w 150"/>
                <a:gd name="T7" fmla="*/ 5 h 54"/>
                <a:gd name="T8" fmla="*/ 82 w 150"/>
                <a:gd name="T9" fmla="*/ 9 h 54"/>
                <a:gd name="T10" fmla="*/ 62 w 150"/>
                <a:gd name="T11" fmla="*/ 14 h 54"/>
                <a:gd name="T12" fmla="*/ 43 w 150"/>
                <a:gd name="T13" fmla="*/ 21 h 54"/>
                <a:gd name="T14" fmla="*/ 27 w 150"/>
                <a:gd name="T15" fmla="*/ 30 h 54"/>
                <a:gd name="T16" fmla="*/ 12 w 150"/>
                <a:gd name="T17" fmla="*/ 37 h 54"/>
                <a:gd name="T18" fmla="*/ 0 w 150"/>
                <a:gd name="T19" fmla="*/ 49 h 54"/>
                <a:gd name="T20" fmla="*/ 5 w 150"/>
                <a:gd name="T21" fmla="*/ 54 h 54"/>
                <a:gd name="T22" fmla="*/ 17 w 150"/>
                <a:gd name="T23" fmla="*/ 45 h 54"/>
                <a:gd name="T24" fmla="*/ 29 w 150"/>
                <a:gd name="T25" fmla="*/ 37 h 54"/>
                <a:gd name="T26" fmla="*/ 46 w 150"/>
                <a:gd name="T27" fmla="*/ 28 h 54"/>
                <a:gd name="T28" fmla="*/ 64 w 150"/>
                <a:gd name="T29" fmla="*/ 22 h 54"/>
                <a:gd name="T30" fmla="*/ 82 w 150"/>
                <a:gd name="T31" fmla="*/ 17 h 54"/>
                <a:gd name="T32" fmla="*/ 104 w 150"/>
                <a:gd name="T33" fmla="*/ 13 h 54"/>
                <a:gd name="T34" fmla="*/ 126 w 150"/>
                <a:gd name="T35" fmla="*/ 10 h 54"/>
                <a:gd name="T36" fmla="*/ 150 w 150"/>
                <a:gd name="T37" fmla="*/ 10 h 54"/>
                <a:gd name="T38" fmla="*/ 150 w 150"/>
                <a:gd name="T39" fmla="*/ 10 h 54"/>
                <a:gd name="T40" fmla="*/ 150 w 150"/>
                <a:gd name="T41" fmla="*/ 0 h 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0"/>
                <a:gd name="T64" fmla="*/ 0 h 54"/>
                <a:gd name="T65" fmla="*/ 150 w 150"/>
                <a:gd name="T66" fmla="*/ 54 h 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0" h="54">
                  <a:moveTo>
                    <a:pt x="150" y="0"/>
                  </a:moveTo>
                  <a:lnTo>
                    <a:pt x="150" y="0"/>
                  </a:lnTo>
                  <a:lnTo>
                    <a:pt x="126" y="2"/>
                  </a:lnTo>
                  <a:lnTo>
                    <a:pt x="104" y="5"/>
                  </a:lnTo>
                  <a:lnTo>
                    <a:pt x="82" y="9"/>
                  </a:lnTo>
                  <a:lnTo>
                    <a:pt x="62" y="14"/>
                  </a:lnTo>
                  <a:lnTo>
                    <a:pt x="43" y="21"/>
                  </a:lnTo>
                  <a:lnTo>
                    <a:pt x="27" y="30"/>
                  </a:lnTo>
                  <a:lnTo>
                    <a:pt x="12" y="37"/>
                  </a:lnTo>
                  <a:lnTo>
                    <a:pt x="0" y="49"/>
                  </a:lnTo>
                  <a:lnTo>
                    <a:pt x="5" y="54"/>
                  </a:lnTo>
                  <a:lnTo>
                    <a:pt x="17" y="45"/>
                  </a:lnTo>
                  <a:lnTo>
                    <a:pt x="29" y="37"/>
                  </a:lnTo>
                  <a:lnTo>
                    <a:pt x="46" y="28"/>
                  </a:lnTo>
                  <a:lnTo>
                    <a:pt x="64" y="22"/>
                  </a:lnTo>
                  <a:lnTo>
                    <a:pt x="82" y="17"/>
                  </a:lnTo>
                  <a:lnTo>
                    <a:pt x="104" y="13"/>
                  </a:lnTo>
                  <a:lnTo>
                    <a:pt x="126" y="10"/>
                  </a:lnTo>
                  <a:lnTo>
                    <a:pt x="150" y="10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33" name="Freeform 148"/>
            <p:cNvSpPr>
              <a:spLocks/>
            </p:cNvSpPr>
            <p:nvPr/>
          </p:nvSpPr>
          <p:spPr bwMode="auto">
            <a:xfrm>
              <a:off x="2523" y="2154"/>
              <a:ext cx="152" cy="55"/>
            </a:xfrm>
            <a:custGeom>
              <a:avLst/>
              <a:gdLst>
                <a:gd name="T0" fmla="*/ 152 w 152"/>
                <a:gd name="T1" fmla="*/ 50 h 55"/>
                <a:gd name="T2" fmla="*/ 150 w 152"/>
                <a:gd name="T3" fmla="*/ 50 h 55"/>
                <a:gd name="T4" fmla="*/ 138 w 152"/>
                <a:gd name="T5" fmla="*/ 39 h 55"/>
                <a:gd name="T6" fmla="*/ 124 w 152"/>
                <a:gd name="T7" fmla="*/ 30 h 55"/>
                <a:gd name="T8" fmla="*/ 108 w 152"/>
                <a:gd name="T9" fmla="*/ 22 h 55"/>
                <a:gd name="T10" fmla="*/ 90 w 152"/>
                <a:gd name="T11" fmla="*/ 14 h 55"/>
                <a:gd name="T12" fmla="*/ 68 w 152"/>
                <a:gd name="T13" fmla="*/ 9 h 55"/>
                <a:gd name="T14" fmla="*/ 47 w 152"/>
                <a:gd name="T15" fmla="*/ 5 h 55"/>
                <a:gd name="T16" fmla="*/ 24 w 152"/>
                <a:gd name="T17" fmla="*/ 2 h 55"/>
                <a:gd name="T18" fmla="*/ 0 w 152"/>
                <a:gd name="T19" fmla="*/ 0 h 55"/>
                <a:gd name="T20" fmla="*/ 0 w 152"/>
                <a:gd name="T21" fmla="*/ 10 h 55"/>
                <a:gd name="T22" fmla="*/ 24 w 152"/>
                <a:gd name="T23" fmla="*/ 10 h 55"/>
                <a:gd name="T24" fmla="*/ 47 w 152"/>
                <a:gd name="T25" fmla="*/ 13 h 55"/>
                <a:gd name="T26" fmla="*/ 68 w 152"/>
                <a:gd name="T27" fmla="*/ 17 h 55"/>
                <a:gd name="T28" fmla="*/ 87 w 152"/>
                <a:gd name="T29" fmla="*/ 22 h 55"/>
                <a:gd name="T30" fmla="*/ 106 w 152"/>
                <a:gd name="T31" fmla="*/ 30 h 55"/>
                <a:gd name="T32" fmla="*/ 121 w 152"/>
                <a:gd name="T33" fmla="*/ 37 h 55"/>
                <a:gd name="T34" fmla="*/ 133 w 152"/>
                <a:gd name="T35" fmla="*/ 46 h 55"/>
                <a:gd name="T36" fmla="*/ 146 w 152"/>
                <a:gd name="T37" fmla="*/ 55 h 55"/>
                <a:gd name="T38" fmla="*/ 144 w 152"/>
                <a:gd name="T39" fmla="*/ 55 h 55"/>
                <a:gd name="T40" fmla="*/ 152 w 152"/>
                <a:gd name="T41" fmla="*/ 50 h 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2"/>
                <a:gd name="T64" fmla="*/ 0 h 55"/>
                <a:gd name="T65" fmla="*/ 152 w 152"/>
                <a:gd name="T66" fmla="*/ 55 h 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2" h="55">
                  <a:moveTo>
                    <a:pt x="152" y="50"/>
                  </a:moveTo>
                  <a:lnTo>
                    <a:pt x="150" y="50"/>
                  </a:lnTo>
                  <a:lnTo>
                    <a:pt x="138" y="39"/>
                  </a:lnTo>
                  <a:lnTo>
                    <a:pt x="124" y="30"/>
                  </a:lnTo>
                  <a:lnTo>
                    <a:pt x="108" y="22"/>
                  </a:lnTo>
                  <a:lnTo>
                    <a:pt x="90" y="14"/>
                  </a:lnTo>
                  <a:lnTo>
                    <a:pt x="68" y="9"/>
                  </a:lnTo>
                  <a:lnTo>
                    <a:pt x="47" y="5"/>
                  </a:lnTo>
                  <a:lnTo>
                    <a:pt x="24" y="2"/>
                  </a:lnTo>
                  <a:lnTo>
                    <a:pt x="0" y="0"/>
                  </a:lnTo>
                  <a:lnTo>
                    <a:pt x="0" y="10"/>
                  </a:lnTo>
                  <a:lnTo>
                    <a:pt x="24" y="10"/>
                  </a:lnTo>
                  <a:lnTo>
                    <a:pt x="47" y="13"/>
                  </a:lnTo>
                  <a:lnTo>
                    <a:pt x="68" y="17"/>
                  </a:lnTo>
                  <a:lnTo>
                    <a:pt x="87" y="22"/>
                  </a:lnTo>
                  <a:lnTo>
                    <a:pt x="106" y="30"/>
                  </a:lnTo>
                  <a:lnTo>
                    <a:pt x="121" y="37"/>
                  </a:lnTo>
                  <a:lnTo>
                    <a:pt x="133" y="46"/>
                  </a:lnTo>
                  <a:lnTo>
                    <a:pt x="146" y="55"/>
                  </a:lnTo>
                  <a:lnTo>
                    <a:pt x="144" y="55"/>
                  </a:lnTo>
                  <a:lnTo>
                    <a:pt x="152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34" name="Freeform 149"/>
            <p:cNvSpPr>
              <a:spLocks/>
            </p:cNvSpPr>
            <p:nvPr/>
          </p:nvSpPr>
          <p:spPr bwMode="auto">
            <a:xfrm>
              <a:off x="2667" y="2204"/>
              <a:ext cx="27" cy="17"/>
            </a:xfrm>
            <a:custGeom>
              <a:avLst/>
              <a:gdLst>
                <a:gd name="T0" fmla="*/ 17 w 27"/>
                <a:gd name="T1" fmla="*/ 7 h 17"/>
                <a:gd name="T2" fmla="*/ 18 w 27"/>
                <a:gd name="T3" fmla="*/ 5 h 17"/>
                <a:gd name="T4" fmla="*/ 16 w 27"/>
                <a:gd name="T5" fmla="*/ 9 h 17"/>
                <a:gd name="T6" fmla="*/ 14 w 27"/>
                <a:gd name="T7" fmla="*/ 7 h 17"/>
                <a:gd name="T8" fmla="*/ 9 w 27"/>
                <a:gd name="T9" fmla="*/ 3 h 17"/>
                <a:gd name="T10" fmla="*/ 8 w 27"/>
                <a:gd name="T11" fmla="*/ 0 h 17"/>
                <a:gd name="T12" fmla="*/ 0 w 27"/>
                <a:gd name="T13" fmla="*/ 5 h 17"/>
                <a:gd name="T14" fmla="*/ 4 w 27"/>
                <a:gd name="T15" fmla="*/ 8 h 17"/>
                <a:gd name="T16" fmla="*/ 9 w 27"/>
                <a:gd name="T17" fmla="*/ 15 h 17"/>
                <a:gd name="T18" fmla="*/ 18 w 27"/>
                <a:gd name="T19" fmla="*/ 17 h 17"/>
                <a:gd name="T20" fmla="*/ 26 w 27"/>
                <a:gd name="T21" fmla="*/ 8 h 17"/>
                <a:gd name="T22" fmla="*/ 27 w 27"/>
                <a:gd name="T23" fmla="*/ 7 h 17"/>
                <a:gd name="T24" fmla="*/ 26 w 27"/>
                <a:gd name="T25" fmla="*/ 8 h 17"/>
                <a:gd name="T26" fmla="*/ 26 w 27"/>
                <a:gd name="T27" fmla="*/ 7 h 17"/>
                <a:gd name="T28" fmla="*/ 27 w 27"/>
                <a:gd name="T29" fmla="*/ 7 h 17"/>
                <a:gd name="T30" fmla="*/ 17 w 27"/>
                <a:gd name="T31" fmla="*/ 7 h 1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7"/>
                <a:gd name="T49" fmla="*/ 0 h 17"/>
                <a:gd name="T50" fmla="*/ 27 w 27"/>
                <a:gd name="T51" fmla="*/ 17 h 1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7" h="17">
                  <a:moveTo>
                    <a:pt x="17" y="7"/>
                  </a:moveTo>
                  <a:lnTo>
                    <a:pt x="18" y="5"/>
                  </a:lnTo>
                  <a:lnTo>
                    <a:pt x="16" y="9"/>
                  </a:lnTo>
                  <a:lnTo>
                    <a:pt x="14" y="7"/>
                  </a:lnTo>
                  <a:lnTo>
                    <a:pt x="9" y="3"/>
                  </a:lnTo>
                  <a:lnTo>
                    <a:pt x="8" y="0"/>
                  </a:lnTo>
                  <a:lnTo>
                    <a:pt x="0" y="5"/>
                  </a:lnTo>
                  <a:lnTo>
                    <a:pt x="4" y="8"/>
                  </a:lnTo>
                  <a:lnTo>
                    <a:pt x="9" y="15"/>
                  </a:lnTo>
                  <a:lnTo>
                    <a:pt x="18" y="17"/>
                  </a:lnTo>
                  <a:lnTo>
                    <a:pt x="26" y="8"/>
                  </a:lnTo>
                  <a:lnTo>
                    <a:pt x="27" y="7"/>
                  </a:lnTo>
                  <a:lnTo>
                    <a:pt x="26" y="8"/>
                  </a:lnTo>
                  <a:lnTo>
                    <a:pt x="26" y="7"/>
                  </a:lnTo>
                  <a:lnTo>
                    <a:pt x="27" y="7"/>
                  </a:lnTo>
                  <a:lnTo>
                    <a:pt x="17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35" name="Freeform 150"/>
            <p:cNvSpPr>
              <a:spLocks/>
            </p:cNvSpPr>
            <p:nvPr/>
          </p:nvSpPr>
          <p:spPr bwMode="auto">
            <a:xfrm>
              <a:off x="2419" y="2123"/>
              <a:ext cx="229" cy="62"/>
            </a:xfrm>
            <a:custGeom>
              <a:avLst/>
              <a:gdLst>
                <a:gd name="T0" fmla="*/ 11 w 229"/>
                <a:gd name="T1" fmla="*/ 52 h 62"/>
                <a:gd name="T2" fmla="*/ 35 w 229"/>
                <a:gd name="T3" fmla="*/ 44 h 62"/>
                <a:gd name="T4" fmla="*/ 60 w 229"/>
                <a:gd name="T5" fmla="*/ 39 h 62"/>
                <a:gd name="T6" fmla="*/ 90 w 229"/>
                <a:gd name="T7" fmla="*/ 36 h 62"/>
                <a:gd name="T8" fmla="*/ 120 w 229"/>
                <a:gd name="T9" fmla="*/ 36 h 62"/>
                <a:gd name="T10" fmla="*/ 151 w 229"/>
                <a:gd name="T11" fmla="*/ 40 h 62"/>
                <a:gd name="T12" fmla="*/ 180 w 229"/>
                <a:gd name="T13" fmla="*/ 45 h 62"/>
                <a:gd name="T14" fmla="*/ 206 w 229"/>
                <a:gd name="T15" fmla="*/ 54 h 62"/>
                <a:gd name="T16" fmla="*/ 226 w 229"/>
                <a:gd name="T17" fmla="*/ 62 h 62"/>
                <a:gd name="T18" fmla="*/ 228 w 229"/>
                <a:gd name="T19" fmla="*/ 54 h 62"/>
                <a:gd name="T20" fmla="*/ 218 w 229"/>
                <a:gd name="T21" fmla="*/ 36 h 62"/>
                <a:gd name="T22" fmla="*/ 208 w 229"/>
                <a:gd name="T23" fmla="*/ 22 h 62"/>
                <a:gd name="T24" fmla="*/ 195 w 229"/>
                <a:gd name="T25" fmla="*/ 15 h 62"/>
                <a:gd name="T26" fmla="*/ 172 w 229"/>
                <a:gd name="T27" fmla="*/ 8 h 62"/>
                <a:gd name="T28" fmla="*/ 147 w 229"/>
                <a:gd name="T29" fmla="*/ 2 h 62"/>
                <a:gd name="T30" fmla="*/ 119 w 229"/>
                <a:gd name="T31" fmla="*/ 0 h 62"/>
                <a:gd name="T32" fmla="*/ 90 w 229"/>
                <a:gd name="T33" fmla="*/ 0 h 62"/>
                <a:gd name="T34" fmla="*/ 62 w 229"/>
                <a:gd name="T35" fmla="*/ 2 h 62"/>
                <a:gd name="T36" fmla="*/ 36 w 229"/>
                <a:gd name="T37" fmla="*/ 8 h 62"/>
                <a:gd name="T38" fmla="*/ 13 w 229"/>
                <a:gd name="T39" fmla="*/ 14 h 62"/>
                <a:gd name="T40" fmla="*/ 2 w 229"/>
                <a:gd name="T41" fmla="*/ 19 h 62"/>
                <a:gd name="T42" fmla="*/ 8 w 229"/>
                <a:gd name="T43" fmla="*/ 22 h 62"/>
                <a:gd name="T44" fmla="*/ 20 w 229"/>
                <a:gd name="T45" fmla="*/ 24 h 62"/>
                <a:gd name="T46" fmla="*/ 44 w 229"/>
                <a:gd name="T47" fmla="*/ 20 h 62"/>
                <a:gd name="T48" fmla="*/ 75 w 229"/>
                <a:gd name="T49" fmla="*/ 10 h 62"/>
                <a:gd name="T50" fmla="*/ 96 w 229"/>
                <a:gd name="T51" fmla="*/ 8 h 62"/>
                <a:gd name="T52" fmla="*/ 105 w 229"/>
                <a:gd name="T53" fmla="*/ 11 h 62"/>
                <a:gd name="T54" fmla="*/ 105 w 229"/>
                <a:gd name="T55" fmla="*/ 17 h 62"/>
                <a:gd name="T56" fmla="*/ 105 w 229"/>
                <a:gd name="T57" fmla="*/ 18 h 62"/>
                <a:gd name="T58" fmla="*/ 111 w 229"/>
                <a:gd name="T59" fmla="*/ 11 h 62"/>
                <a:gd name="T60" fmla="*/ 111 w 229"/>
                <a:gd name="T61" fmla="*/ 5 h 62"/>
                <a:gd name="T62" fmla="*/ 130 w 229"/>
                <a:gd name="T63" fmla="*/ 8 h 62"/>
                <a:gd name="T64" fmla="*/ 155 w 229"/>
                <a:gd name="T65" fmla="*/ 13 h 62"/>
                <a:gd name="T66" fmla="*/ 177 w 229"/>
                <a:gd name="T67" fmla="*/ 22 h 62"/>
                <a:gd name="T68" fmla="*/ 189 w 229"/>
                <a:gd name="T69" fmla="*/ 36 h 62"/>
                <a:gd name="T70" fmla="*/ 179 w 229"/>
                <a:gd name="T71" fmla="*/ 39 h 62"/>
                <a:gd name="T72" fmla="*/ 161 w 229"/>
                <a:gd name="T73" fmla="*/ 35 h 62"/>
                <a:gd name="T74" fmla="*/ 142 w 229"/>
                <a:gd name="T75" fmla="*/ 32 h 62"/>
                <a:gd name="T76" fmla="*/ 120 w 229"/>
                <a:gd name="T77" fmla="*/ 30 h 62"/>
                <a:gd name="T78" fmla="*/ 102 w 229"/>
                <a:gd name="T79" fmla="*/ 30 h 62"/>
                <a:gd name="T80" fmla="*/ 90 w 229"/>
                <a:gd name="T81" fmla="*/ 32 h 62"/>
                <a:gd name="T82" fmla="*/ 91 w 229"/>
                <a:gd name="T83" fmla="*/ 26 h 62"/>
                <a:gd name="T84" fmla="*/ 94 w 229"/>
                <a:gd name="T85" fmla="*/ 23 h 62"/>
                <a:gd name="T86" fmla="*/ 81 w 229"/>
                <a:gd name="T87" fmla="*/ 26 h 62"/>
                <a:gd name="T88" fmla="*/ 67 w 229"/>
                <a:gd name="T89" fmla="*/ 36 h 62"/>
                <a:gd name="T90" fmla="*/ 47 w 229"/>
                <a:gd name="T91" fmla="*/ 39 h 62"/>
                <a:gd name="T92" fmla="*/ 39 w 229"/>
                <a:gd name="T93" fmla="*/ 39 h 62"/>
                <a:gd name="T94" fmla="*/ 29 w 229"/>
                <a:gd name="T95" fmla="*/ 39 h 62"/>
                <a:gd name="T96" fmla="*/ 17 w 229"/>
                <a:gd name="T97" fmla="*/ 42 h 62"/>
                <a:gd name="T98" fmla="*/ 5 w 229"/>
                <a:gd name="T99" fmla="*/ 49 h 6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29"/>
                <a:gd name="T151" fmla="*/ 0 h 62"/>
                <a:gd name="T152" fmla="*/ 229 w 229"/>
                <a:gd name="T153" fmla="*/ 62 h 6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29" h="62">
                  <a:moveTo>
                    <a:pt x="0" y="55"/>
                  </a:moveTo>
                  <a:lnTo>
                    <a:pt x="11" y="52"/>
                  </a:lnTo>
                  <a:lnTo>
                    <a:pt x="23" y="48"/>
                  </a:lnTo>
                  <a:lnTo>
                    <a:pt x="35" y="44"/>
                  </a:lnTo>
                  <a:lnTo>
                    <a:pt x="47" y="41"/>
                  </a:lnTo>
                  <a:lnTo>
                    <a:pt x="60" y="39"/>
                  </a:lnTo>
                  <a:lnTo>
                    <a:pt x="75" y="37"/>
                  </a:lnTo>
                  <a:lnTo>
                    <a:pt x="90" y="36"/>
                  </a:lnTo>
                  <a:lnTo>
                    <a:pt x="104" y="36"/>
                  </a:lnTo>
                  <a:lnTo>
                    <a:pt x="120" y="36"/>
                  </a:lnTo>
                  <a:lnTo>
                    <a:pt x="136" y="37"/>
                  </a:lnTo>
                  <a:lnTo>
                    <a:pt x="151" y="40"/>
                  </a:lnTo>
                  <a:lnTo>
                    <a:pt x="166" y="42"/>
                  </a:lnTo>
                  <a:lnTo>
                    <a:pt x="180" y="45"/>
                  </a:lnTo>
                  <a:lnTo>
                    <a:pt x="193" y="50"/>
                  </a:lnTo>
                  <a:lnTo>
                    <a:pt x="206" y="54"/>
                  </a:lnTo>
                  <a:lnTo>
                    <a:pt x="217" y="59"/>
                  </a:lnTo>
                  <a:lnTo>
                    <a:pt x="226" y="62"/>
                  </a:lnTo>
                  <a:lnTo>
                    <a:pt x="229" y="61"/>
                  </a:lnTo>
                  <a:lnTo>
                    <a:pt x="228" y="54"/>
                  </a:lnTo>
                  <a:lnTo>
                    <a:pt x="224" y="45"/>
                  </a:lnTo>
                  <a:lnTo>
                    <a:pt x="218" y="36"/>
                  </a:lnTo>
                  <a:lnTo>
                    <a:pt x="212" y="28"/>
                  </a:lnTo>
                  <a:lnTo>
                    <a:pt x="208" y="22"/>
                  </a:lnTo>
                  <a:lnTo>
                    <a:pt x="206" y="19"/>
                  </a:lnTo>
                  <a:lnTo>
                    <a:pt x="195" y="15"/>
                  </a:lnTo>
                  <a:lnTo>
                    <a:pt x="184" y="11"/>
                  </a:lnTo>
                  <a:lnTo>
                    <a:pt x="172" y="8"/>
                  </a:lnTo>
                  <a:lnTo>
                    <a:pt x="160" y="5"/>
                  </a:lnTo>
                  <a:lnTo>
                    <a:pt x="147" y="2"/>
                  </a:lnTo>
                  <a:lnTo>
                    <a:pt x="133" y="1"/>
                  </a:lnTo>
                  <a:lnTo>
                    <a:pt x="119" y="0"/>
                  </a:lnTo>
                  <a:lnTo>
                    <a:pt x="104" y="0"/>
                  </a:lnTo>
                  <a:lnTo>
                    <a:pt x="90" y="0"/>
                  </a:lnTo>
                  <a:lnTo>
                    <a:pt x="76" y="1"/>
                  </a:lnTo>
                  <a:lnTo>
                    <a:pt x="62" y="2"/>
                  </a:lnTo>
                  <a:lnTo>
                    <a:pt x="50" y="5"/>
                  </a:lnTo>
                  <a:lnTo>
                    <a:pt x="36" y="8"/>
                  </a:lnTo>
                  <a:lnTo>
                    <a:pt x="24" y="10"/>
                  </a:lnTo>
                  <a:lnTo>
                    <a:pt x="13" y="14"/>
                  </a:lnTo>
                  <a:lnTo>
                    <a:pt x="2" y="18"/>
                  </a:lnTo>
                  <a:lnTo>
                    <a:pt x="2" y="19"/>
                  </a:lnTo>
                  <a:lnTo>
                    <a:pt x="5" y="20"/>
                  </a:lnTo>
                  <a:lnTo>
                    <a:pt x="8" y="22"/>
                  </a:lnTo>
                  <a:lnTo>
                    <a:pt x="13" y="24"/>
                  </a:lnTo>
                  <a:lnTo>
                    <a:pt x="20" y="24"/>
                  </a:lnTo>
                  <a:lnTo>
                    <a:pt x="31" y="24"/>
                  </a:lnTo>
                  <a:lnTo>
                    <a:pt x="44" y="20"/>
                  </a:lnTo>
                  <a:lnTo>
                    <a:pt x="59" y="15"/>
                  </a:lnTo>
                  <a:lnTo>
                    <a:pt x="75" y="10"/>
                  </a:lnTo>
                  <a:lnTo>
                    <a:pt x="87" y="8"/>
                  </a:lnTo>
                  <a:lnTo>
                    <a:pt x="96" y="8"/>
                  </a:lnTo>
                  <a:lnTo>
                    <a:pt x="102" y="9"/>
                  </a:lnTo>
                  <a:lnTo>
                    <a:pt x="105" y="11"/>
                  </a:lnTo>
                  <a:lnTo>
                    <a:pt x="107" y="14"/>
                  </a:lnTo>
                  <a:lnTo>
                    <a:pt x="105" y="17"/>
                  </a:lnTo>
                  <a:lnTo>
                    <a:pt x="103" y="19"/>
                  </a:lnTo>
                  <a:lnTo>
                    <a:pt x="105" y="18"/>
                  </a:lnTo>
                  <a:lnTo>
                    <a:pt x="109" y="15"/>
                  </a:lnTo>
                  <a:lnTo>
                    <a:pt x="111" y="11"/>
                  </a:lnTo>
                  <a:lnTo>
                    <a:pt x="109" y="5"/>
                  </a:lnTo>
                  <a:lnTo>
                    <a:pt x="111" y="5"/>
                  </a:lnTo>
                  <a:lnTo>
                    <a:pt x="119" y="6"/>
                  </a:lnTo>
                  <a:lnTo>
                    <a:pt x="130" y="8"/>
                  </a:lnTo>
                  <a:lnTo>
                    <a:pt x="142" y="10"/>
                  </a:lnTo>
                  <a:lnTo>
                    <a:pt x="155" y="13"/>
                  </a:lnTo>
                  <a:lnTo>
                    <a:pt x="167" y="17"/>
                  </a:lnTo>
                  <a:lnTo>
                    <a:pt x="177" y="22"/>
                  </a:lnTo>
                  <a:lnTo>
                    <a:pt x="184" y="27"/>
                  </a:lnTo>
                  <a:lnTo>
                    <a:pt x="189" y="36"/>
                  </a:lnTo>
                  <a:lnTo>
                    <a:pt x="187" y="39"/>
                  </a:lnTo>
                  <a:lnTo>
                    <a:pt x="179" y="39"/>
                  </a:lnTo>
                  <a:lnTo>
                    <a:pt x="168" y="36"/>
                  </a:lnTo>
                  <a:lnTo>
                    <a:pt x="161" y="35"/>
                  </a:lnTo>
                  <a:lnTo>
                    <a:pt x="153" y="33"/>
                  </a:lnTo>
                  <a:lnTo>
                    <a:pt x="142" y="32"/>
                  </a:lnTo>
                  <a:lnTo>
                    <a:pt x="131" y="31"/>
                  </a:lnTo>
                  <a:lnTo>
                    <a:pt x="120" y="30"/>
                  </a:lnTo>
                  <a:lnTo>
                    <a:pt x="109" y="30"/>
                  </a:lnTo>
                  <a:lnTo>
                    <a:pt x="102" y="30"/>
                  </a:lnTo>
                  <a:lnTo>
                    <a:pt x="96" y="31"/>
                  </a:lnTo>
                  <a:lnTo>
                    <a:pt x="90" y="32"/>
                  </a:lnTo>
                  <a:lnTo>
                    <a:pt x="88" y="30"/>
                  </a:lnTo>
                  <a:lnTo>
                    <a:pt x="91" y="26"/>
                  </a:lnTo>
                  <a:lnTo>
                    <a:pt x="97" y="23"/>
                  </a:lnTo>
                  <a:lnTo>
                    <a:pt x="94" y="23"/>
                  </a:lnTo>
                  <a:lnTo>
                    <a:pt x="88" y="23"/>
                  </a:lnTo>
                  <a:lnTo>
                    <a:pt x="81" y="26"/>
                  </a:lnTo>
                  <a:lnTo>
                    <a:pt x="74" y="31"/>
                  </a:lnTo>
                  <a:lnTo>
                    <a:pt x="67" y="36"/>
                  </a:lnTo>
                  <a:lnTo>
                    <a:pt x="57" y="39"/>
                  </a:lnTo>
                  <a:lnTo>
                    <a:pt x="47" y="39"/>
                  </a:lnTo>
                  <a:lnTo>
                    <a:pt x="41" y="39"/>
                  </a:lnTo>
                  <a:lnTo>
                    <a:pt x="39" y="39"/>
                  </a:lnTo>
                  <a:lnTo>
                    <a:pt x="34" y="39"/>
                  </a:lnTo>
                  <a:lnTo>
                    <a:pt x="29" y="39"/>
                  </a:lnTo>
                  <a:lnTo>
                    <a:pt x="23" y="40"/>
                  </a:lnTo>
                  <a:lnTo>
                    <a:pt x="17" y="42"/>
                  </a:lnTo>
                  <a:lnTo>
                    <a:pt x="11" y="45"/>
                  </a:lnTo>
                  <a:lnTo>
                    <a:pt x="5" y="49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36" name="Freeform 151"/>
            <p:cNvSpPr>
              <a:spLocks/>
            </p:cNvSpPr>
            <p:nvPr/>
          </p:nvSpPr>
          <p:spPr bwMode="auto">
            <a:xfrm>
              <a:off x="2467" y="2239"/>
              <a:ext cx="111" cy="47"/>
            </a:xfrm>
            <a:custGeom>
              <a:avLst/>
              <a:gdLst>
                <a:gd name="T0" fmla="*/ 111 w 111"/>
                <a:gd name="T1" fmla="*/ 38 h 47"/>
                <a:gd name="T2" fmla="*/ 95 w 111"/>
                <a:gd name="T3" fmla="*/ 43 h 47"/>
                <a:gd name="T4" fmla="*/ 79 w 111"/>
                <a:gd name="T5" fmla="*/ 46 h 47"/>
                <a:gd name="T6" fmla="*/ 65 w 111"/>
                <a:gd name="T7" fmla="*/ 47 h 47"/>
                <a:gd name="T8" fmla="*/ 50 w 111"/>
                <a:gd name="T9" fmla="*/ 47 h 47"/>
                <a:gd name="T10" fmla="*/ 36 w 111"/>
                <a:gd name="T11" fmla="*/ 47 h 47"/>
                <a:gd name="T12" fmla="*/ 23 w 111"/>
                <a:gd name="T13" fmla="*/ 44 h 47"/>
                <a:gd name="T14" fmla="*/ 11 w 111"/>
                <a:gd name="T15" fmla="*/ 42 h 47"/>
                <a:gd name="T16" fmla="*/ 0 w 111"/>
                <a:gd name="T17" fmla="*/ 38 h 47"/>
                <a:gd name="T18" fmla="*/ 0 w 111"/>
                <a:gd name="T19" fmla="*/ 0 h 47"/>
                <a:gd name="T20" fmla="*/ 11 w 111"/>
                <a:gd name="T21" fmla="*/ 4 h 47"/>
                <a:gd name="T22" fmla="*/ 23 w 111"/>
                <a:gd name="T23" fmla="*/ 8 h 47"/>
                <a:gd name="T24" fmla="*/ 36 w 111"/>
                <a:gd name="T25" fmla="*/ 9 h 47"/>
                <a:gd name="T26" fmla="*/ 50 w 111"/>
                <a:gd name="T27" fmla="*/ 11 h 47"/>
                <a:gd name="T28" fmla="*/ 65 w 111"/>
                <a:gd name="T29" fmla="*/ 9 h 47"/>
                <a:gd name="T30" fmla="*/ 79 w 111"/>
                <a:gd name="T31" fmla="*/ 8 h 47"/>
                <a:gd name="T32" fmla="*/ 95 w 111"/>
                <a:gd name="T33" fmla="*/ 5 h 47"/>
                <a:gd name="T34" fmla="*/ 111 w 111"/>
                <a:gd name="T35" fmla="*/ 0 h 47"/>
                <a:gd name="T36" fmla="*/ 111 w 111"/>
                <a:gd name="T37" fmla="*/ 38 h 4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1"/>
                <a:gd name="T58" fmla="*/ 0 h 47"/>
                <a:gd name="T59" fmla="*/ 111 w 111"/>
                <a:gd name="T60" fmla="*/ 47 h 4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1" h="47">
                  <a:moveTo>
                    <a:pt x="111" y="38"/>
                  </a:moveTo>
                  <a:lnTo>
                    <a:pt x="95" y="43"/>
                  </a:lnTo>
                  <a:lnTo>
                    <a:pt x="79" y="46"/>
                  </a:lnTo>
                  <a:lnTo>
                    <a:pt x="65" y="47"/>
                  </a:lnTo>
                  <a:lnTo>
                    <a:pt x="50" y="47"/>
                  </a:lnTo>
                  <a:lnTo>
                    <a:pt x="36" y="47"/>
                  </a:lnTo>
                  <a:lnTo>
                    <a:pt x="23" y="44"/>
                  </a:lnTo>
                  <a:lnTo>
                    <a:pt x="11" y="42"/>
                  </a:lnTo>
                  <a:lnTo>
                    <a:pt x="0" y="38"/>
                  </a:lnTo>
                  <a:lnTo>
                    <a:pt x="0" y="0"/>
                  </a:lnTo>
                  <a:lnTo>
                    <a:pt x="11" y="4"/>
                  </a:lnTo>
                  <a:lnTo>
                    <a:pt x="23" y="8"/>
                  </a:lnTo>
                  <a:lnTo>
                    <a:pt x="36" y="9"/>
                  </a:lnTo>
                  <a:lnTo>
                    <a:pt x="50" y="11"/>
                  </a:lnTo>
                  <a:lnTo>
                    <a:pt x="65" y="9"/>
                  </a:lnTo>
                  <a:lnTo>
                    <a:pt x="79" y="8"/>
                  </a:lnTo>
                  <a:lnTo>
                    <a:pt x="95" y="5"/>
                  </a:lnTo>
                  <a:lnTo>
                    <a:pt x="111" y="0"/>
                  </a:lnTo>
                  <a:lnTo>
                    <a:pt x="111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37" name="Freeform 152"/>
            <p:cNvSpPr>
              <a:spLocks/>
            </p:cNvSpPr>
            <p:nvPr/>
          </p:nvSpPr>
          <p:spPr bwMode="auto">
            <a:xfrm>
              <a:off x="2318" y="1088"/>
              <a:ext cx="89" cy="94"/>
            </a:xfrm>
            <a:custGeom>
              <a:avLst/>
              <a:gdLst>
                <a:gd name="T0" fmla="*/ 44 w 89"/>
                <a:gd name="T1" fmla="*/ 94 h 94"/>
                <a:gd name="T2" fmla="*/ 52 w 89"/>
                <a:gd name="T3" fmla="*/ 93 h 94"/>
                <a:gd name="T4" fmla="*/ 61 w 89"/>
                <a:gd name="T5" fmla="*/ 90 h 94"/>
                <a:gd name="T6" fmla="*/ 68 w 89"/>
                <a:gd name="T7" fmla="*/ 86 h 94"/>
                <a:gd name="T8" fmla="*/ 75 w 89"/>
                <a:gd name="T9" fmla="*/ 80 h 94"/>
                <a:gd name="T10" fmla="*/ 82 w 89"/>
                <a:gd name="T11" fmla="*/ 72 h 94"/>
                <a:gd name="T12" fmla="*/ 85 w 89"/>
                <a:gd name="T13" fmla="*/ 64 h 94"/>
                <a:gd name="T14" fmla="*/ 88 w 89"/>
                <a:gd name="T15" fmla="*/ 55 h 94"/>
                <a:gd name="T16" fmla="*/ 89 w 89"/>
                <a:gd name="T17" fmla="*/ 46 h 94"/>
                <a:gd name="T18" fmla="*/ 88 w 89"/>
                <a:gd name="T19" fmla="*/ 37 h 94"/>
                <a:gd name="T20" fmla="*/ 85 w 89"/>
                <a:gd name="T21" fmla="*/ 28 h 94"/>
                <a:gd name="T22" fmla="*/ 82 w 89"/>
                <a:gd name="T23" fmla="*/ 20 h 94"/>
                <a:gd name="T24" fmla="*/ 75 w 89"/>
                <a:gd name="T25" fmla="*/ 13 h 94"/>
                <a:gd name="T26" fmla="*/ 68 w 89"/>
                <a:gd name="T27" fmla="*/ 7 h 94"/>
                <a:gd name="T28" fmla="*/ 61 w 89"/>
                <a:gd name="T29" fmla="*/ 4 h 94"/>
                <a:gd name="T30" fmla="*/ 52 w 89"/>
                <a:gd name="T31" fmla="*/ 1 h 94"/>
                <a:gd name="T32" fmla="*/ 44 w 89"/>
                <a:gd name="T33" fmla="*/ 0 h 94"/>
                <a:gd name="T34" fmla="*/ 35 w 89"/>
                <a:gd name="T35" fmla="*/ 1 h 94"/>
                <a:gd name="T36" fmla="*/ 27 w 89"/>
                <a:gd name="T37" fmla="*/ 4 h 94"/>
                <a:gd name="T38" fmla="*/ 20 w 89"/>
                <a:gd name="T39" fmla="*/ 7 h 94"/>
                <a:gd name="T40" fmla="*/ 14 w 89"/>
                <a:gd name="T41" fmla="*/ 13 h 94"/>
                <a:gd name="T42" fmla="*/ 8 w 89"/>
                <a:gd name="T43" fmla="*/ 20 h 94"/>
                <a:gd name="T44" fmla="*/ 4 w 89"/>
                <a:gd name="T45" fmla="*/ 28 h 94"/>
                <a:gd name="T46" fmla="*/ 2 w 89"/>
                <a:gd name="T47" fmla="*/ 37 h 94"/>
                <a:gd name="T48" fmla="*/ 0 w 89"/>
                <a:gd name="T49" fmla="*/ 46 h 94"/>
                <a:gd name="T50" fmla="*/ 2 w 89"/>
                <a:gd name="T51" fmla="*/ 55 h 94"/>
                <a:gd name="T52" fmla="*/ 4 w 89"/>
                <a:gd name="T53" fmla="*/ 64 h 94"/>
                <a:gd name="T54" fmla="*/ 8 w 89"/>
                <a:gd name="T55" fmla="*/ 72 h 94"/>
                <a:gd name="T56" fmla="*/ 14 w 89"/>
                <a:gd name="T57" fmla="*/ 80 h 94"/>
                <a:gd name="T58" fmla="*/ 20 w 89"/>
                <a:gd name="T59" fmla="*/ 86 h 94"/>
                <a:gd name="T60" fmla="*/ 27 w 89"/>
                <a:gd name="T61" fmla="*/ 90 h 94"/>
                <a:gd name="T62" fmla="*/ 35 w 89"/>
                <a:gd name="T63" fmla="*/ 93 h 94"/>
                <a:gd name="T64" fmla="*/ 44 w 89"/>
                <a:gd name="T65" fmla="*/ 94 h 9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9"/>
                <a:gd name="T100" fmla="*/ 0 h 94"/>
                <a:gd name="T101" fmla="*/ 89 w 89"/>
                <a:gd name="T102" fmla="*/ 94 h 9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9" h="94">
                  <a:moveTo>
                    <a:pt x="44" y="94"/>
                  </a:moveTo>
                  <a:lnTo>
                    <a:pt x="52" y="93"/>
                  </a:lnTo>
                  <a:lnTo>
                    <a:pt x="61" y="90"/>
                  </a:lnTo>
                  <a:lnTo>
                    <a:pt x="68" y="86"/>
                  </a:lnTo>
                  <a:lnTo>
                    <a:pt x="75" y="80"/>
                  </a:lnTo>
                  <a:lnTo>
                    <a:pt x="82" y="72"/>
                  </a:lnTo>
                  <a:lnTo>
                    <a:pt x="85" y="64"/>
                  </a:lnTo>
                  <a:lnTo>
                    <a:pt x="88" y="55"/>
                  </a:lnTo>
                  <a:lnTo>
                    <a:pt x="89" y="46"/>
                  </a:lnTo>
                  <a:lnTo>
                    <a:pt x="88" y="37"/>
                  </a:lnTo>
                  <a:lnTo>
                    <a:pt x="85" y="28"/>
                  </a:lnTo>
                  <a:lnTo>
                    <a:pt x="82" y="20"/>
                  </a:lnTo>
                  <a:lnTo>
                    <a:pt x="75" y="13"/>
                  </a:lnTo>
                  <a:lnTo>
                    <a:pt x="68" y="7"/>
                  </a:lnTo>
                  <a:lnTo>
                    <a:pt x="61" y="4"/>
                  </a:lnTo>
                  <a:lnTo>
                    <a:pt x="52" y="1"/>
                  </a:lnTo>
                  <a:lnTo>
                    <a:pt x="44" y="0"/>
                  </a:lnTo>
                  <a:lnTo>
                    <a:pt x="35" y="1"/>
                  </a:lnTo>
                  <a:lnTo>
                    <a:pt x="27" y="4"/>
                  </a:lnTo>
                  <a:lnTo>
                    <a:pt x="20" y="7"/>
                  </a:lnTo>
                  <a:lnTo>
                    <a:pt x="14" y="13"/>
                  </a:lnTo>
                  <a:lnTo>
                    <a:pt x="8" y="20"/>
                  </a:lnTo>
                  <a:lnTo>
                    <a:pt x="4" y="28"/>
                  </a:lnTo>
                  <a:lnTo>
                    <a:pt x="2" y="37"/>
                  </a:lnTo>
                  <a:lnTo>
                    <a:pt x="0" y="46"/>
                  </a:lnTo>
                  <a:lnTo>
                    <a:pt x="2" y="55"/>
                  </a:lnTo>
                  <a:lnTo>
                    <a:pt x="4" y="64"/>
                  </a:lnTo>
                  <a:lnTo>
                    <a:pt x="8" y="72"/>
                  </a:lnTo>
                  <a:lnTo>
                    <a:pt x="14" y="80"/>
                  </a:lnTo>
                  <a:lnTo>
                    <a:pt x="20" y="86"/>
                  </a:lnTo>
                  <a:lnTo>
                    <a:pt x="27" y="90"/>
                  </a:lnTo>
                  <a:lnTo>
                    <a:pt x="35" y="93"/>
                  </a:lnTo>
                  <a:lnTo>
                    <a:pt x="44" y="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38" name="Freeform 153"/>
            <p:cNvSpPr>
              <a:spLocks/>
            </p:cNvSpPr>
            <p:nvPr/>
          </p:nvSpPr>
          <p:spPr bwMode="auto">
            <a:xfrm>
              <a:off x="2645" y="1088"/>
              <a:ext cx="89" cy="94"/>
            </a:xfrm>
            <a:custGeom>
              <a:avLst/>
              <a:gdLst>
                <a:gd name="T0" fmla="*/ 44 w 89"/>
                <a:gd name="T1" fmla="*/ 94 h 94"/>
                <a:gd name="T2" fmla="*/ 53 w 89"/>
                <a:gd name="T3" fmla="*/ 93 h 94"/>
                <a:gd name="T4" fmla="*/ 61 w 89"/>
                <a:gd name="T5" fmla="*/ 90 h 94"/>
                <a:gd name="T6" fmla="*/ 68 w 89"/>
                <a:gd name="T7" fmla="*/ 86 h 94"/>
                <a:gd name="T8" fmla="*/ 76 w 89"/>
                <a:gd name="T9" fmla="*/ 80 h 94"/>
                <a:gd name="T10" fmla="*/ 82 w 89"/>
                <a:gd name="T11" fmla="*/ 72 h 94"/>
                <a:gd name="T12" fmla="*/ 85 w 89"/>
                <a:gd name="T13" fmla="*/ 64 h 94"/>
                <a:gd name="T14" fmla="*/ 88 w 89"/>
                <a:gd name="T15" fmla="*/ 55 h 94"/>
                <a:gd name="T16" fmla="*/ 89 w 89"/>
                <a:gd name="T17" fmla="*/ 46 h 94"/>
                <a:gd name="T18" fmla="*/ 88 w 89"/>
                <a:gd name="T19" fmla="*/ 37 h 94"/>
                <a:gd name="T20" fmla="*/ 85 w 89"/>
                <a:gd name="T21" fmla="*/ 28 h 94"/>
                <a:gd name="T22" fmla="*/ 82 w 89"/>
                <a:gd name="T23" fmla="*/ 20 h 94"/>
                <a:gd name="T24" fmla="*/ 76 w 89"/>
                <a:gd name="T25" fmla="*/ 13 h 94"/>
                <a:gd name="T26" fmla="*/ 68 w 89"/>
                <a:gd name="T27" fmla="*/ 7 h 94"/>
                <a:gd name="T28" fmla="*/ 61 w 89"/>
                <a:gd name="T29" fmla="*/ 4 h 94"/>
                <a:gd name="T30" fmla="*/ 53 w 89"/>
                <a:gd name="T31" fmla="*/ 1 h 94"/>
                <a:gd name="T32" fmla="*/ 44 w 89"/>
                <a:gd name="T33" fmla="*/ 0 h 94"/>
                <a:gd name="T34" fmla="*/ 36 w 89"/>
                <a:gd name="T35" fmla="*/ 1 h 94"/>
                <a:gd name="T36" fmla="*/ 27 w 89"/>
                <a:gd name="T37" fmla="*/ 4 h 94"/>
                <a:gd name="T38" fmla="*/ 20 w 89"/>
                <a:gd name="T39" fmla="*/ 7 h 94"/>
                <a:gd name="T40" fmla="*/ 14 w 89"/>
                <a:gd name="T41" fmla="*/ 13 h 94"/>
                <a:gd name="T42" fmla="*/ 8 w 89"/>
                <a:gd name="T43" fmla="*/ 20 h 94"/>
                <a:gd name="T44" fmla="*/ 4 w 89"/>
                <a:gd name="T45" fmla="*/ 28 h 94"/>
                <a:gd name="T46" fmla="*/ 2 w 89"/>
                <a:gd name="T47" fmla="*/ 37 h 94"/>
                <a:gd name="T48" fmla="*/ 0 w 89"/>
                <a:gd name="T49" fmla="*/ 46 h 94"/>
                <a:gd name="T50" fmla="*/ 2 w 89"/>
                <a:gd name="T51" fmla="*/ 55 h 94"/>
                <a:gd name="T52" fmla="*/ 4 w 89"/>
                <a:gd name="T53" fmla="*/ 64 h 94"/>
                <a:gd name="T54" fmla="*/ 8 w 89"/>
                <a:gd name="T55" fmla="*/ 72 h 94"/>
                <a:gd name="T56" fmla="*/ 14 w 89"/>
                <a:gd name="T57" fmla="*/ 80 h 94"/>
                <a:gd name="T58" fmla="*/ 20 w 89"/>
                <a:gd name="T59" fmla="*/ 86 h 94"/>
                <a:gd name="T60" fmla="*/ 27 w 89"/>
                <a:gd name="T61" fmla="*/ 90 h 94"/>
                <a:gd name="T62" fmla="*/ 36 w 89"/>
                <a:gd name="T63" fmla="*/ 93 h 94"/>
                <a:gd name="T64" fmla="*/ 44 w 89"/>
                <a:gd name="T65" fmla="*/ 94 h 9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9"/>
                <a:gd name="T100" fmla="*/ 0 h 94"/>
                <a:gd name="T101" fmla="*/ 89 w 89"/>
                <a:gd name="T102" fmla="*/ 94 h 9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9" h="94">
                  <a:moveTo>
                    <a:pt x="44" y="94"/>
                  </a:moveTo>
                  <a:lnTo>
                    <a:pt x="53" y="93"/>
                  </a:lnTo>
                  <a:lnTo>
                    <a:pt x="61" y="90"/>
                  </a:lnTo>
                  <a:lnTo>
                    <a:pt x="68" y="86"/>
                  </a:lnTo>
                  <a:lnTo>
                    <a:pt x="76" y="80"/>
                  </a:lnTo>
                  <a:lnTo>
                    <a:pt x="82" y="72"/>
                  </a:lnTo>
                  <a:lnTo>
                    <a:pt x="85" y="64"/>
                  </a:lnTo>
                  <a:lnTo>
                    <a:pt x="88" y="55"/>
                  </a:lnTo>
                  <a:lnTo>
                    <a:pt x="89" y="46"/>
                  </a:lnTo>
                  <a:lnTo>
                    <a:pt x="88" y="37"/>
                  </a:lnTo>
                  <a:lnTo>
                    <a:pt x="85" y="28"/>
                  </a:lnTo>
                  <a:lnTo>
                    <a:pt x="82" y="20"/>
                  </a:lnTo>
                  <a:lnTo>
                    <a:pt x="76" y="13"/>
                  </a:lnTo>
                  <a:lnTo>
                    <a:pt x="68" y="7"/>
                  </a:lnTo>
                  <a:lnTo>
                    <a:pt x="61" y="4"/>
                  </a:lnTo>
                  <a:lnTo>
                    <a:pt x="53" y="1"/>
                  </a:lnTo>
                  <a:lnTo>
                    <a:pt x="44" y="0"/>
                  </a:lnTo>
                  <a:lnTo>
                    <a:pt x="36" y="1"/>
                  </a:lnTo>
                  <a:lnTo>
                    <a:pt x="27" y="4"/>
                  </a:lnTo>
                  <a:lnTo>
                    <a:pt x="20" y="7"/>
                  </a:lnTo>
                  <a:lnTo>
                    <a:pt x="14" y="13"/>
                  </a:lnTo>
                  <a:lnTo>
                    <a:pt x="8" y="20"/>
                  </a:lnTo>
                  <a:lnTo>
                    <a:pt x="4" y="28"/>
                  </a:lnTo>
                  <a:lnTo>
                    <a:pt x="2" y="37"/>
                  </a:lnTo>
                  <a:lnTo>
                    <a:pt x="0" y="46"/>
                  </a:lnTo>
                  <a:lnTo>
                    <a:pt x="2" y="55"/>
                  </a:lnTo>
                  <a:lnTo>
                    <a:pt x="4" y="64"/>
                  </a:lnTo>
                  <a:lnTo>
                    <a:pt x="8" y="72"/>
                  </a:lnTo>
                  <a:lnTo>
                    <a:pt x="14" y="80"/>
                  </a:lnTo>
                  <a:lnTo>
                    <a:pt x="20" y="86"/>
                  </a:lnTo>
                  <a:lnTo>
                    <a:pt x="27" y="90"/>
                  </a:lnTo>
                  <a:lnTo>
                    <a:pt x="36" y="93"/>
                  </a:lnTo>
                  <a:lnTo>
                    <a:pt x="44" y="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39" name="Freeform 154"/>
            <p:cNvSpPr>
              <a:spLocks/>
            </p:cNvSpPr>
            <p:nvPr/>
          </p:nvSpPr>
          <p:spPr bwMode="auto">
            <a:xfrm>
              <a:off x="2356" y="1077"/>
              <a:ext cx="333" cy="95"/>
            </a:xfrm>
            <a:custGeom>
              <a:avLst/>
              <a:gdLst>
                <a:gd name="T0" fmla="*/ 333 w 333"/>
                <a:gd name="T1" fmla="*/ 88 h 95"/>
                <a:gd name="T2" fmla="*/ 329 w 333"/>
                <a:gd name="T3" fmla="*/ 70 h 95"/>
                <a:gd name="T4" fmla="*/ 320 w 333"/>
                <a:gd name="T5" fmla="*/ 55 h 95"/>
                <a:gd name="T6" fmla="*/ 305 w 333"/>
                <a:gd name="T7" fmla="*/ 39 h 95"/>
                <a:gd name="T8" fmla="*/ 285 w 333"/>
                <a:gd name="T9" fmla="*/ 26 h 95"/>
                <a:gd name="T10" fmla="*/ 260 w 333"/>
                <a:gd name="T11" fmla="*/ 16 h 95"/>
                <a:gd name="T12" fmla="*/ 231 w 333"/>
                <a:gd name="T13" fmla="*/ 7 h 95"/>
                <a:gd name="T14" fmla="*/ 201 w 333"/>
                <a:gd name="T15" fmla="*/ 2 h 95"/>
                <a:gd name="T16" fmla="*/ 167 w 333"/>
                <a:gd name="T17" fmla="*/ 0 h 95"/>
                <a:gd name="T18" fmla="*/ 133 w 333"/>
                <a:gd name="T19" fmla="*/ 2 h 95"/>
                <a:gd name="T20" fmla="*/ 102 w 333"/>
                <a:gd name="T21" fmla="*/ 7 h 95"/>
                <a:gd name="T22" fmla="*/ 74 w 333"/>
                <a:gd name="T23" fmla="*/ 16 h 95"/>
                <a:gd name="T24" fmla="*/ 50 w 333"/>
                <a:gd name="T25" fmla="*/ 26 h 95"/>
                <a:gd name="T26" fmla="*/ 29 w 333"/>
                <a:gd name="T27" fmla="*/ 39 h 95"/>
                <a:gd name="T28" fmla="*/ 13 w 333"/>
                <a:gd name="T29" fmla="*/ 55 h 95"/>
                <a:gd name="T30" fmla="*/ 4 w 333"/>
                <a:gd name="T31" fmla="*/ 70 h 95"/>
                <a:gd name="T32" fmla="*/ 0 w 333"/>
                <a:gd name="T33" fmla="*/ 88 h 95"/>
                <a:gd name="T34" fmla="*/ 1 w 333"/>
                <a:gd name="T35" fmla="*/ 90 h 95"/>
                <a:gd name="T36" fmla="*/ 5 w 333"/>
                <a:gd name="T37" fmla="*/ 93 h 95"/>
                <a:gd name="T38" fmla="*/ 10 w 333"/>
                <a:gd name="T39" fmla="*/ 92 h 95"/>
                <a:gd name="T40" fmla="*/ 18 w 333"/>
                <a:gd name="T41" fmla="*/ 84 h 95"/>
                <a:gd name="T42" fmla="*/ 19 w 333"/>
                <a:gd name="T43" fmla="*/ 83 h 95"/>
                <a:gd name="T44" fmla="*/ 31 w 333"/>
                <a:gd name="T45" fmla="*/ 73 h 95"/>
                <a:gd name="T46" fmla="*/ 45 w 333"/>
                <a:gd name="T47" fmla="*/ 64 h 95"/>
                <a:gd name="T48" fmla="*/ 62 w 333"/>
                <a:gd name="T49" fmla="*/ 56 h 95"/>
                <a:gd name="T50" fmla="*/ 80 w 333"/>
                <a:gd name="T51" fmla="*/ 49 h 95"/>
                <a:gd name="T52" fmla="*/ 99 w 333"/>
                <a:gd name="T53" fmla="*/ 44 h 95"/>
                <a:gd name="T54" fmla="*/ 121 w 333"/>
                <a:gd name="T55" fmla="*/ 40 h 95"/>
                <a:gd name="T56" fmla="*/ 143 w 333"/>
                <a:gd name="T57" fmla="*/ 38 h 95"/>
                <a:gd name="T58" fmla="*/ 167 w 333"/>
                <a:gd name="T59" fmla="*/ 37 h 95"/>
                <a:gd name="T60" fmla="*/ 191 w 333"/>
                <a:gd name="T61" fmla="*/ 38 h 95"/>
                <a:gd name="T62" fmla="*/ 214 w 333"/>
                <a:gd name="T63" fmla="*/ 40 h 95"/>
                <a:gd name="T64" fmla="*/ 235 w 333"/>
                <a:gd name="T65" fmla="*/ 44 h 95"/>
                <a:gd name="T66" fmla="*/ 256 w 333"/>
                <a:gd name="T67" fmla="*/ 49 h 95"/>
                <a:gd name="T68" fmla="*/ 274 w 333"/>
                <a:gd name="T69" fmla="*/ 57 h 95"/>
                <a:gd name="T70" fmla="*/ 289 w 333"/>
                <a:gd name="T71" fmla="*/ 65 h 95"/>
                <a:gd name="T72" fmla="*/ 303 w 333"/>
                <a:gd name="T73" fmla="*/ 74 h 95"/>
                <a:gd name="T74" fmla="*/ 315 w 333"/>
                <a:gd name="T75" fmla="*/ 84 h 95"/>
                <a:gd name="T76" fmla="*/ 317 w 333"/>
                <a:gd name="T77" fmla="*/ 87 h 95"/>
                <a:gd name="T78" fmla="*/ 322 w 333"/>
                <a:gd name="T79" fmla="*/ 92 h 95"/>
                <a:gd name="T80" fmla="*/ 328 w 333"/>
                <a:gd name="T81" fmla="*/ 95 h 95"/>
                <a:gd name="T82" fmla="*/ 333 w 333"/>
                <a:gd name="T83" fmla="*/ 88 h 9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33"/>
                <a:gd name="T127" fmla="*/ 0 h 95"/>
                <a:gd name="T128" fmla="*/ 333 w 333"/>
                <a:gd name="T129" fmla="*/ 95 h 9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33" h="95">
                  <a:moveTo>
                    <a:pt x="333" y="88"/>
                  </a:moveTo>
                  <a:lnTo>
                    <a:pt x="329" y="70"/>
                  </a:lnTo>
                  <a:lnTo>
                    <a:pt x="320" y="55"/>
                  </a:lnTo>
                  <a:lnTo>
                    <a:pt x="305" y="39"/>
                  </a:lnTo>
                  <a:lnTo>
                    <a:pt x="285" y="26"/>
                  </a:lnTo>
                  <a:lnTo>
                    <a:pt x="260" y="16"/>
                  </a:lnTo>
                  <a:lnTo>
                    <a:pt x="231" y="7"/>
                  </a:lnTo>
                  <a:lnTo>
                    <a:pt x="201" y="2"/>
                  </a:lnTo>
                  <a:lnTo>
                    <a:pt x="167" y="0"/>
                  </a:lnTo>
                  <a:lnTo>
                    <a:pt x="133" y="2"/>
                  </a:lnTo>
                  <a:lnTo>
                    <a:pt x="102" y="7"/>
                  </a:lnTo>
                  <a:lnTo>
                    <a:pt x="74" y="16"/>
                  </a:lnTo>
                  <a:lnTo>
                    <a:pt x="50" y="26"/>
                  </a:lnTo>
                  <a:lnTo>
                    <a:pt x="29" y="39"/>
                  </a:lnTo>
                  <a:lnTo>
                    <a:pt x="13" y="55"/>
                  </a:lnTo>
                  <a:lnTo>
                    <a:pt x="4" y="70"/>
                  </a:lnTo>
                  <a:lnTo>
                    <a:pt x="0" y="88"/>
                  </a:lnTo>
                  <a:lnTo>
                    <a:pt x="1" y="90"/>
                  </a:lnTo>
                  <a:lnTo>
                    <a:pt x="5" y="93"/>
                  </a:lnTo>
                  <a:lnTo>
                    <a:pt x="10" y="92"/>
                  </a:lnTo>
                  <a:lnTo>
                    <a:pt x="18" y="84"/>
                  </a:lnTo>
                  <a:lnTo>
                    <a:pt x="19" y="83"/>
                  </a:lnTo>
                  <a:lnTo>
                    <a:pt x="31" y="73"/>
                  </a:lnTo>
                  <a:lnTo>
                    <a:pt x="45" y="64"/>
                  </a:lnTo>
                  <a:lnTo>
                    <a:pt x="62" y="56"/>
                  </a:lnTo>
                  <a:lnTo>
                    <a:pt x="80" y="49"/>
                  </a:lnTo>
                  <a:lnTo>
                    <a:pt x="99" y="44"/>
                  </a:lnTo>
                  <a:lnTo>
                    <a:pt x="121" y="40"/>
                  </a:lnTo>
                  <a:lnTo>
                    <a:pt x="143" y="38"/>
                  </a:lnTo>
                  <a:lnTo>
                    <a:pt x="167" y="37"/>
                  </a:lnTo>
                  <a:lnTo>
                    <a:pt x="191" y="38"/>
                  </a:lnTo>
                  <a:lnTo>
                    <a:pt x="214" y="40"/>
                  </a:lnTo>
                  <a:lnTo>
                    <a:pt x="235" y="44"/>
                  </a:lnTo>
                  <a:lnTo>
                    <a:pt x="256" y="49"/>
                  </a:lnTo>
                  <a:lnTo>
                    <a:pt x="274" y="57"/>
                  </a:lnTo>
                  <a:lnTo>
                    <a:pt x="289" y="65"/>
                  </a:lnTo>
                  <a:lnTo>
                    <a:pt x="303" y="74"/>
                  </a:lnTo>
                  <a:lnTo>
                    <a:pt x="315" y="84"/>
                  </a:lnTo>
                  <a:lnTo>
                    <a:pt x="317" y="87"/>
                  </a:lnTo>
                  <a:lnTo>
                    <a:pt x="322" y="92"/>
                  </a:lnTo>
                  <a:lnTo>
                    <a:pt x="328" y="95"/>
                  </a:lnTo>
                  <a:lnTo>
                    <a:pt x="333" y="88"/>
                  </a:lnTo>
                  <a:close/>
                </a:path>
              </a:pathLst>
            </a:custGeom>
            <a:solidFill>
              <a:srgbClr val="BFCC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40" name="Freeform 155"/>
            <p:cNvSpPr>
              <a:spLocks/>
            </p:cNvSpPr>
            <p:nvPr/>
          </p:nvSpPr>
          <p:spPr bwMode="auto">
            <a:xfrm>
              <a:off x="2523" y="1072"/>
              <a:ext cx="171" cy="93"/>
            </a:xfrm>
            <a:custGeom>
              <a:avLst/>
              <a:gdLst>
                <a:gd name="T0" fmla="*/ 0 w 171"/>
                <a:gd name="T1" fmla="*/ 10 h 93"/>
                <a:gd name="T2" fmla="*/ 0 w 171"/>
                <a:gd name="T3" fmla="*/ 10 h 93"/>
                <a:gd name="T4" fmla="*/ 34 w 171"/>
                <a:gd name="T5" fmla="*/ 10 h 93"/>
                <a:gd name="T6" fmla="*/ 64 w 171"/>
                <a:gd name="T7" fmla="*/ 16 h 93"/>
                <a:gd name="T8" fmla="*/ 92 w 171"/>
                <a:gd name="T9" fmla="*/ 25 h 93"/>
                <a:gd name="T10" fmla="*/ 116 w 171"/>
                <a:gd name="T11" fmla="*/ 35 h 93"/>
                <a:gd name="T12" fmla="*/ 136 w 171"/>
                <a:gd name="T13" fmla="*/ 48 h 93"/>
                <a:gd name="T14" fmla="*/ 149 w 171"/>
                <a:gd name="T15" fmla="*/ 62 h 93"/>
                <a:gd name="T16" fmla="*/ 159 w 171"/>
                <a:gd name="T17" fmla="*/ 76 h 93"/>
                <a:gd name="T18" fmla="*/ 161 w 171"/>
                <a:gd name="T19" fmla="*/ 93 h 93"/>
                <a:gd name="T20" fmla="*/ 171 w 171"/>
                <a:gd name="T21" fmla="*/ 93 h 93"/>
                <a:gd name="T22" fmla="*/ 166 w 171"/>
                <a:gd name="T23" fmla="*/ 74 h 93"/>
                <a:gd name="T24" fmla="*/ 156 w 171"/>
                <a:gd name="T25" fmla="*/ 57 h 93"/>
                <a:gd name="T26" fmla="*/ 141 w 171"/>
                <a:gd name="T27" fmla="*/ 40 h 93"/>
                <a:gd name="T28" fmla="*/ 119 w 171"/>
                <a:gd name="T29" fmla="*/ 27 h 93"/>
                <a:gd name="T30" fmla="*/ 95 w 171"/>
                <a:gd name="T31" fmla="*/ 17 h 93"/>
                <a:gd name="T32" fmla="*/ 64 w 171"/>
                <a:gd name="T33" fmla="*/ 8 h 93"/>
                <a:gd name="T34" fmla="*/ 34 w 171"/>
                <a:gd name="T35" fmla="*/ 3 h 93"/>
                <a:gd name="T36" fmla="*/ 0 w 171"/>
                <a:gd name="T37" fmla="*/ 0 h 93"/>
                <a:gd name="T38" fmla="*/ 0 w 171"/>
                <a:gd name="T39" fmla="*/ 0 h 93"/>
                <a:gd name="T40" fmla="*/ 0 w 171"/>
                <a:gd name="T41" fmla="*/ 10 h 9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71"/>
                <a:gd name="T64" fmla="*/ 0 h 93"/>
                <a:gd name="T65" fmla="*/ 171 w 171"/>
                <a:gd name="T66" fmla="*/ 93 h 9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71" h="93">
                  <a:moveTo>
                    <a:pt x="0" y="10"/>
                  </a:moveTo>
                  <a:lnTo>
                    <a:pt x="0" y="10"/>
                  </a:lnTo>
                  <a:lnTo>
                    <a:pt x="34" y="10"/>
                  </a:lnTo>
                  <a:lnTo>
                    <a:pt x="64" y="16"/>
                  </a:lnTo>
                  <a:lnTo>
                    <a:pt x="92" y="25"/>
                  </a:lnTo>
                  <a:lnTo>
                    <a:pt x="116" y="35"/>
                  </a:lnTo>
                  <a:lnTo>
                    <a:pt x="136" y="48"/>
                  </a:lnTo>
                  <a:lnTo>
                    <a:pt x="149" y="62"/>
                  </a:lnTo>
                  <a:lnTo>
                    <a:pt x="159" y="76"/>
                  </a:lnTo>
                  <a:lnTo>
                    <a:pt x="161" y="93"/>
                  </a:lnTo>
                  <a:lnTo>
                    <a:pt x="171" y="93"/>
                  </a:lnTo>
                  <a:lnTo>
                    <a:pt x="166" y="74"/>
                  </a:lnTo>
                  <a:lnTo>
                    <a:pt x="156" y="57"/>
                  </a:lnTo>
                  <a:lnTo>
                    <a:pt x="141" y="40"/>
                  </a:lnTo>
                  <a:lnTo>
                    <a:pt x="119" y="27"/>
                  </a:lnTo>
                  <a:lnTo>
                    <a:pt x="95" y="17"/>
                  </a:lnTo>
                  <a:lnTo>
                    <a:pt x="64" y="8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41" name="Freeform 156"/>
            <p:cNvSpPr>
              <a:spLocks/>
            </p:cNvSpPr>
            <p:nvPr/>
          </p:nvSpPr>
          <p:spPr bwMode="auto">
            <a:xfrm>
              <a:off x="2351" y="1072"/>
              <a:ext cx="172" cy="95"/>
            </a:xfrm>
            <a:custGeom>
              <a:avLst/>
              <a:gdLst>
                <a:gd name="T0" fmla="*/ 9 w 172"/>
                <a:gd name="T1" fmla="*/ 92 h 95"/>
                <a:gd name="T2" fmla="*/ 10 w 172"/>
                <a:gd name="T3" fmla="*/ 93 h 95"/>
                <a:gd name="T4" fmla="*/ 12 w 172"/>
                <a:gd name="T5" fmla="*/ 76 h 95"/>
                <a:gd name="T6" fmla="*/ 22 w 172"/>
                <a:gd name="T7" fmla="*/ 62 h 95"/>
                <a:gd name="T8" fmla="*/ 36 w 172"/>
                <a:gd name="T9" fmla="*/ 48 h 95"/>
                <a:gd name="T10" fmla="*/ 56 w 172"/>
                <a:gd name="T11" fmla="*/ 35 h 95"/>
                <a:gd name="T12" fmla="*/ 80 w 172"/>
                <a:gd name="T13" fmla="*/ 25 h 95"/>
                <a:gd name="T14" fmla="*/ 107 w 172"/>
                <a:gd name="T15" fmla="*/ 16 h 95"/>
                <a:gd name="T16" fmla="*/ 138 w 172"/>
                <a:gd name="T17" fmla="*/ 10 h 95"/>
                <a:gd name="T18" fmla="*/ 172 w 172"/>
                <a:gd name="T19" fmla="*/ 10 h 95"/>
                <a:gd name="T20" fmla="*/ 172 w 172"/>
                <a:gd name="T21" fmla="*/ 0 h 95"/>
                <a:gd name="T22" fmla="*/ 138 w 172"/>
                <a:gd name="T23" fmla="*/ 3 h 95"/>
                <a:gd name="T24" fmla="*/ 107 w 172"/>
                <a:gd name="T25" fmla="*/ 8 h 95"/>
                <a:gd name="T26" fmla="*/ 78 w 172"/>
                <a:gd name="T27" fmla="*/ 17 h 95"/>
                <a:gd name="T28" fmla="*/ 53 w 172"/>
                <a:gd name="T29" fmla="*/ 27 h 95"/>
                <a:gd name="T30" fmla="*/ 32 w 172"/>
                <a:gd name="T31" fmla="*/ 40 h 95"/>
                <a:gd name="T32" fmla="*/ 15 w 172"/>
                <a:gd name="T33" fmla="*/ 57 h 95"/>
                <a:gd name="T34" fmla="*/ 5 w 172"/>
                <a:gd name="T35" fmla="*/ 74 h 95"/>
                <a:gd name="T36" fmla="*/ 0 w 172"/>
                <a:gd name="T37" fmla="*/ 93 h 95"/>
                <a:gd name="T38" fmla="*/ 1 w 172"/>
                <a:gd name="T39" fmla="*/ 95 h 95"/>
                <a:gd name="T40" fmla="*/ 9 w 172"/>
                <a:gd name="T41" fmla="*/ 92 h 9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72"/>
                <a:gd name="T64" fmla="*/ 0 h 95"/>
                <a:gd name="T65" fmla="*/ 172 w 172"/>
                <a:gd name="T66" fmla="*/ 95 h 9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72" h="95">
                  <a:moveTo>
                    <a:pt x="9" y="92"/>
                  </a:moveTo>
                  <a:lnTo>
                    <a:pt x="10" y="93"/>
                  </a:lnTo>
                  <a:lnTo>
                    <a:pt x="12" y="76"/>
                  </a:lnTo>
                  <a:lnTo>
                    <a:pt x="22" y="62"/>
                  </a:lnTo>
                  <a:lnTo>
                    <a:pt x="36" y="48"/>
                  </a:lnTo>
                  <a:lnTo>
                    <a:pt x="56" y="35"/>
                  </a:lnTo>
                  <a:lnTo>
                    <a:pt x="80" y="25"/>
                  </a:lnTo>
                  <a:lnTo>
                    <a:pt x="107" y="16"/>
                  </a:lnTo>
                  <a:lnTo>
                    <a:pt x="138" y="10"/>
                  </a:lnTo>
                  <a:lnTo>
                    <a:pt x="172" y="10"/>
                  </a:lnTo>
                  <a:lnTo>
                    <a:pt x="172" y="0"/>
                  </a:lnTo>
                  <a:lnTo>
                    <a:pt x="138" y="3"/>
                  </a:lnTo>
                  <a:lnTo>
                    <a:pt x="107" y="8"/>
                  </a:lnTo>
                  <a:lnTo>
                    <a:pt x="78" y="17"/>
                  </a:lnTo>
                  <a:lnTo>
                    <a:pt x="53" y="27"/>
                  </a:lnTo>
                  <a:lnTo>
                    <a:pt x="32" y="40"/>
                  </a:lnTo>
                  <a:lnTo>
                    <a:pt x="15" y="57"/>
                  </a:lnTo>
                  <a:lnTo>
                    <a:pt x="5" y="74"/>
                  </a:lnTo>
                  <a:lnTo>
                    <a:pt x="0" y="93"/>
                  </a:lnTo>
                  <a:lnTo>
                    <a:pt x="1" y="95"/>
                  </a:lnTo>
                  <a:lnTo>
                    <a:pt x="9" y="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42" name="Freeform 157"/>
            <p:cNvSpPr>
              <a:spLocks/>
            </p:cNvSpPr>
            <p:nvPr/>
          </p:nvSpPr>
          <p:spPr bwMode="auto">
            <a:xfrm>
              <a:off x="2352" y="1159"/>
              <a:ext cx="26" cy="15"/>
            </a:xfrm>
            <a:custGeom>
              <a:avLst/>
              <a:gdLst>
                <a:gd name="T0" fmla="*/ 20 w 26"/>
                <a:gd name="T1" fmla="*/ 0 h 15"/>
                <a:gd name="T2" fmla="*/ 18 w 26"/>
                <a:gd name="T3" fmla="*/ 0 h 15"/>
                <a:gd name="T4" fmla="*/ 11 w 26"/>
                <a:gd name="T5" fmla="*/ 6 h 15"/>
                <a:gd name="T6" fmla="*/ 10 w 26"/>
                <a:gd name="T7" fmla="*/ 8 h 15"/>
                <a:gd name="T8" fmla="*/ 8 w 26"/>
                <a:gd name="T9" fmla="*/ 5 h 15"/>
                <a:gd name="T10" fmla="*/ 8 w 26"/>
                <a:gd name="T11" fmla="*/ 5 h 15"/>
                <a:gd name="T12" fmla="*/ 0 w 26"/>
                <a:gd name="T13" fmla="*/ 8 h 15"/>
                <a:gd name="T14" fmla="*/ 3 w 26"/>
                <a:gd name="T15" fmla="*/ 10 h 15"/>
                <a:gd name="T16" fmla="*/ 8 w 26"/>
                <a:gd name="T17" fmla="*/ 15 h 15"/>
                <a:gd name="T18" fmla="*/ 16 w 26"/>
                <a:gd name="T19" fmla="*/ 14 h 15"/>
                <a:gd name="T20" fmla="*/ 26 w 26"/>
                <a:gd name="T21" fmla="*/ 5 h 15"/>
                <a:gd name="T22" fmla="*/ 24 w 26"/>
                <a:gd name="T23" fmla="*/ 5 h 15"/>
                <a:gd name="T24" fmla="*/ 20 w 26"/>
                <a:gd name="T25" fmla="*/ 0 h 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6"/>
                <a:gd name="T40" fmla="*/ 0 h 15"/>
                <a:gd name="T41" fmla="*/ 26 w 26"/>
                <a:gd name="T42" fmla="*/ 15 h 1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6" h="15">
                  <a:moveTo>
                    <a:pt x="20" y="0"/>
                  </a:moveTo>
                  <a:lnTo>
                    <a:pt x="18" y="0"/>
                  </a:lnTo>
                  <a:lnTo>
                    <a:pt x="11" y="6"/>
                  </a:lnTo>
                  <a:lnTo>
                    <a:pt x="10" y="8"/>
                  </a:lnTo>
                  <a:lnTo>
                    <a:pt x="8" y="5"/>
                  </a:lnTo>
                  <a:lnTo>
                    <a:pt x="0" y="8"/>
                  </a:lnTo>
                  <a:lnTo>
                    <a:pt x="3" y="10"/>
                  </a:lnTo>
                  <a:lnTo>
                    <a:pt x="8" y="15"/>
                  </a:lnTo>
                  <a:lnTo>
                    <a:pt x="16" y="14"/>
                  </a:lnTo>
                  <a:lnTo>
                    <a:pt x="26" y="5"/>
                  </a:lnTo>
                  <a:lnTo>
                    <a:pt x="24" y="5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43" name="Freeform 158"/>
            <p:cNvSpPr>
              <a:spLocks/>
            </p:cNvSpPr>
            <p:nvPr/>
          </p:nvSpPr>
          <p:spPr bwMode="auto">
            <a:xfrm>
              <a:off x="2372" y="1158"/>
              <a:ext cx="6" cy="6"/>
            </a:xfrm>
            <a:custGeom>
              <a:avLst/>
              <a:gdLst>
                <a:gd name="T0" fmla="*/ 1 w 6"/>
                <a:gd name="T1" fmla="*/ 0 h 6"/>
                <a:gd name="T2" fmla="*/ 1 w 6"/>
                <a:gd name="T3" fmla="*/ 0 h 6"/>
                <a:gd name="T4" fmla="*/ 0 w 6"/>
                <a:gd name="T5" fmla="*/ 1 h 6"/>
                <a:gd name="T6" fmla="*/ 4 w 6"/>
                <a:gd name="T7" fmla="*/ 6 h 6"/>
                <a:gd name="T8" fmla="*/ 6 w 6"/>
                <a:gd name="T9" fmla="*/ 5 h 6"/>
                <a:gd name="T10" fmla="*/ 6 w 6"/>
                <a:gd name="T11" fmla="*/ 5 h 6"/>
                <a:gd name="T12" fmla="*/ 1 w 6"/>
                <a:gd name="T13" fmla="*/ 0 h 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"/>
                <a:gd name="T22" fmla="*/ 0 h 6"/>
                <a:gd name="T23" fmla="*/ 6 w 6"/>
                <a:gd name="T24" fmla="*/ 6 h 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" h="6">
                  <a:moveTo>
                    <a:pt x="1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4" y="6"/>
                  </a:lnTo>
                  <a:lnTo>
                    <a:pt x="6" y="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44" name="Freeform 159"/>
            <p:cNvSpPr>
              <a:spLocks/>
            </p:cNvSpPr>
            <p:nvPr/>
          </p:nvSpPr>
          <p:spPr bwMode="auto">
            <a:xfrm>
              <a:off x="2373" y="1108"/>
              <a:ext cx="150" cy="55"/>
            </a:xfrm>
            <a:custGeom>
              <a:avLst/>
              <a:gdLst>
                <a:gd name="T0" fmla="*/ 150 w 150"/>
                <a:gd name="T1" fmla="*/ 0 h 55"/>
                <a:gd name="T2" fmla="*/ 150 w 150"/>
                <a:gd name="T3" fmla="*/ 0 h 55"/>
                <a:gd name="T4" fmla="*/ 126 w 150"/>
                <a:gd name="T5" fmla="*/ 3 h 55"/>
                <a:gd name="T6" fmla="*/ 104 w 150"/>
                <a:gd name="T7" fmla="*/ 6 h 55"/>
                <a:gd name="T8" fmla="*/ 82 w 150"/>
                <a:gd name="T9" fmla="*/ 9 h 55"/>
                <a:gd name="T10" fmla="*/ 62 w 150"/>
                <a:gd name="T11" fmla="*/ 15 h 55"/>
                <a:gd name="T12" fmla="*/ 43 w 150"/>
                <a:gd name="T13" fmla="*/ 21 h 55"/>
                <a:gd name="T14" fmla="*/ 27 w 150"/>
                <a:gd name="T15" fmla="*/ 29 h 55"/>
                <a:gd name="T16" fmla="*/ 12 w 150"/>
                <a:gd name="T17" fmla="*/ 38 h 55"/>
                <a:gd name="T18" fmla="*/ 0 w 150"/>
                <a:gd name="T19" fmla="*/ 50 h 55"/>
                <a:gd name="T20" fmla="*/ 5 w 150"/>
                <a:gd name="T21" fmla="*/ 55 h 55"/>
                <a:gd name="T22" fmla="*/ 17 w 150"/>
                <a:gd name="T23" fmla="*/ 46 h 55"/>
                <a:gd name="T24" fmla="*/ 29 w 150"/>
                <a:gd name="T25" fmla="*/ 37 h 55"/>
                <a:gd name="T26" fmla="*/ 46 w 150"/>
                <a:gd name="T27" fmla="*/ 29 h 55"/>
                <a:gd name="T28" fmla="*/ 64 w 150"/>
                <a:gd name="T29" fmla="*/ 22 h 55"/>
                <a:gd name="T30" fmla="*/ 82 w 150"/>
                <a:gd name="T31" fmla="*/ 17 h 55"/>
                <a:gd name="T32" fmla="*/ 104 w 150"/>
                <a:gd name="T33" fmla="*/ 13 h 55"/>
                <a:gd name="T34" fmla="*/ 126 w 150"/>
                <a:gd name="T35" fmla="*/ 11 h 55"/>
                <a:gd name="T36" fmla="*/ 150 w 150"/>
                <a:gd name="T37" fmla="*/ 11 h 55"/>
                <a:gd name="T38" fmla="*/ 150 w 150"/>
                <a:gd name="T39" fmla="*/ 11 h 55"/>
                <a:gd name="T40" fmla="*/ 150 w 150"/>
                <a:gd name="T41" fmla="*/ 0 h 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0"/>
                <a:gd name="T64" fmla="*/ 0 h 55"/>
                <a:gd name="T65" fmla="*/ 150 w 150"/>
                <a:gd name="T66" fmla="*/ 55 h 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0" h="55">
                  <a:moveTo>
                    <a:pt x="150" y="0"/>
                  </a:moveTo>
                  <a:lnTo>
                    <a:pt x="150" y="0"/>
                  </a:lnTo>
                  <a:lnTo>
                    <a:pt x="126" y="3"/>
                  </a:lnTo>
                  <a:lnTo>
                    <a:pt x="104" y="6"/>
                  </a:lnTo>
                  <a:lnTo>
                    <a:pt x="82" y="9"/>
                  </a:lnTo>
                  <a:lnTo>
                    <a:pt x="62" y="15"/>
                  </a:lnTo>
                  <a:lnTo>
                    <a:pt x="43" y="21"/>
                  </a:lnTo>
                  <a:lnTo>
                    <a:pt x="27" y="29"/>
                  </a:lnTo>
                  <a:lnTo>
                    <a:pt x="12" y="38"/>
                  </a:lnTo>
                  <a:lnTo>
                    <a:pt x="0" y="50"/>
                  </a:lnTo>
                  <a:lnTo>
                    <a:pt x="5" y="55"/>
                  </a:lnTo>
                  <a:lnTo>
                    <a:pt x="17" y="46"/>
                  </a:lnTo>
                  <a:lnTo>
                    <a:pt x="29" y="37"/>
                  </a:lnTo>
                  <a:lnTo>
                    <a:pt x="46" y="29"/>
                  </a:lnTo>
                  <a:lnTo>
                    <a:pt x="64" y="22"/>
                  </a:lnTo>
                  <a:lnTo>
                    <a:pt x="82" y="17"/>
                  </a:lnTo>
                  <a:lnTo>
                    <a:pt x="104" y="13"/>
                  </a:lnTo>
                  <a:lnTo>
                    <a:pt x="126" y="11"/>
                  </a:lnTo>
                  <a:lnTo>
                    <a:pt x="150" y="11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45" name="Freeform 160"/>
            <p:cNvSpPr>
              <a:spLocks/>
            </p:cNvSpPr>
            <p:nvPr/>
          </p:nvSpPr>
          <p:spPr bwMode="auto">
            <a:xfrm>
              <a:off x="2523" y="1108"/>
              <a:ext cx="152" cy="56"/>
            </a:xfrm>
            <a:custGeom>
              <a:avLst/>
              <a:gdLst>
                <a:gd name="T0" fmla="*/ 152 w 152"/>
                <a:gd name="T1" fmla="*/ 51 h 56"/>
                <a:gd name="T2" fmla="*/ 150 w 152"/>
                <a:gd name="T3" fmla="*/ 51 h 56"/>
                <a:gd name="T4" fmla="*/ 138 w 152"/>
                <a:gd name="T5" fmla="*/ 39 h 56"/>
                <a:gd name="T6" fmla="*/ 124 w 152"/>
                <a:gd name="T7" fmla="*/ 30 h 56"/>
                <a:gd name="T8" fmla="*/ 108 w 152"/>
                <a:gd name="T9" fmla="*/ 22 h 56"/>
                <a:gd name="T10" fmla="*/ 90 w 152"/>
                <a:gd name="T11" fmla="*/ 15 h 56"/>
                <a:gd name="T12" fmla="*/ 68 w 152"/>
                <a:gd name="T13" fmla="*/ 9 h 56"/>
                <a:gd name="T14" fmla="*/ 47 w 152"/>
                <a:gd name="T15" fmla="*/ 6 h 56"/>
                <a:gd name="T16" fmla="*/ 24 w 152"/>
                <a:gd name="T17" fmla="*/ 3 h 56"/>
                <a:gd name="T18" fmla="*/ 0 w 152"/>
                <a:gd name="T19" fmla="*/ 0 h 56"/>
                <a:gd name="T20" fmla="*/ 0 w 152"/>
                <a:gd name="T21" fmla="*/ 11 h 56"/>
                <a:gd name="T22" fmla="*/ 24 w 152"/>
                <a:gd name="T23" fmla="*/ 11 h 56"/>
                <a:gd name="T24" fmla="*/ 47 w 152"/>
                <a:gd name="T25" fmla="*/ 13 h 56"/>
                <a:gd name="T26" fmla="*/ 68 w 152"/>
                <a:gd name="T27" fmla="*/ 17 h 56"/>
                <a:gd name="T28" fmla="*/ 87 w 152"/>
                <a:gd name="T29" fmla="*/ 22 h 56"/>
                <a:gd name="T30" fmla="*/ 106 w 152"/>
                <a:gd name="T31" fmla="*/ 30 h 56"/>
                <a:gd name="T32" fmla="*/ 121 w 152"/>
                <a:gd name="T33" fmla="*/ 38 h 56"/>
                <a:gd name="T34" fmla="*/ 133 w 152"/>
                <a:gd name="T35" fmla="*/ 47 h 56"/>
                <a:gd name="T36" fmla="*/ 146 w 152"/>
                <a:gd name="T37" fmla="*/ 56 h 56"/>
                <a:gd name="T38" fmla="*/ 144 w 152"/>
                <a:gd name="T39" fmla="*/ 56 h 56"/>
                <a:gd name="T40" fmla="*/ 152 w 152"/>
                <a:gd name="T41" fmla="*/ 51 h 5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2"/>
                <a:gd name="T64" fmla="*/ 0 h 56"/>
                <a:gd name="T65" fmla="*/ 152 w 152"/>
                <a:gd name="T66" fmla="*/ 56 h 5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2" h="56">
                  <a:moveTo>
                    <a:pt x="152" y="51"/>
                  </a:moveTo>
                  <a:lnTo>
                    <a:pt x="150" y="51"/>
                  </a:lnTo>
                  <a:lnTo>
                    <a:pt x="138" y="39"/>
                  </a:lnTo>
                  <a:lnTo>
                    <a:pt x="124" y="30"/>
                  </a:lnTo>
                  <a:lnTo>
                    <a:pt x="108" y="22"/>
                  </a:lnTo>
                  <a:lnTo>
                    <a:pt x="90" y="15"/>
                  </a:lnTo>
                  <a:lnTo>
                    <a:pt x="68" y="9"/>
                  </a:lnTo>
                  <a:lnTo>
                    <a:pt x="47" y="6"/>
                  </a:lnTo>
                  <a:lnTo>
                    <a:pt x="24" y="3"/>
                  </a:lnTo>
                  <a:lnTo>
                    <a:pt x="0" y="0"/>
                  </a:lnTo>
                  <a:lnTo>
                    <a:pt x="0" y="11"/>
                  </a:lnTo>
                  <a:lnTo>
                    <a:pt x="24" y="11"/>
                  </a:lnTo>
                  <a:lnTo>
                    <a:pt x="47" y="13"/>
                  </a:lnTo>
                  <a:lnTo>
                    <a:pt x="68" y="17"/>
                  </a:lnTo>
                  <a:lnTo>
                    <a:pt x="87" y="22"/>
                  </a:lnTo>
                  <a:lnTo>
                    <a:pt x="106" y="30"/>
                  </a:lnTo>
                  <a:lnTo>
                    <a:pt x="121" y="38"/>
                  </a:lnTo>
                  <a:lnTo>
                    <a:pt x="133" y="47"/>
                  </a:lnTo>
                  <a:lnTo>
                    <a:pt x="146" y="56"/>
                  </a:lnTo>
                  <a:lnTo>
                    <a:pt x="144" y="56"/>
                  </a:lnTo>
                  <a:lnTo>
                    <a:pt x="152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46" name="Freeform 161"/>
            <p:cNvSpPr>
              <a:spLocks/>
            </p:cNvSpPr>
            <p:nvPr/>
          </p:nvSpPr>
          <p:spPr bwMode="auto">
            <a:xfrm>
              <a:off x="2667" y="1159"/>
              <a:ext cx="27" cy="17"/>
            </a:xfrm>
            <a:custGeom>
              <a:avLst/>
              <a:gdLst>
                <a:gd name="T0" fmla="*/ 17 w 27"/>
                <a:gd name="T1" fmla="*/ 6 h 17"/>
                <a:gd name="T2" fmla="*/ 18 w 27"/>
                <a:gd name="T3" fmla="*/ 5 h 17"/>
                <a:gd name="T4" fmla="*/ 16 w 27"/>
                <a:gd name="T5" fmla="*/ 9 h 17"/>
                <a:gd name="T6" fmla="*/ 14 w 27"/>
                <a:gd name="T7" fmla="*/ 6 h 17"/>
                <a:gd name="T8" fmla="*/ 9 w 27"/>
                <a:gd name="T9" fmla="*/ 2 h 17"/>
                <a:gd name="T10" fmla="*/ 8 w 27"/>
                <a:gd name="T11" fmla="*/ 0 h 17"/>
                <a:gd name="T12" fmla="*/ 0 w 27"/>
                <a:gd name="T13" fmla="*/ 5 h 17"/>
                <a:gd name="T14" fmla="*/ 4 w 27"/>
                <a:gd name="T15" fmla="*/ 8 h 17"/>
                <a:gd name="T16" fmla="*/ 9 w 27"/>
                <a:gd name="T17" fmla="*/ 14 h 17"/>
                <a:gd name="T18" fmla="*/ 18 w 27"/>
                <a:gd name="T19" fmla="*/ 17 h 17"/>
                <a:gd name="T20" fmla="*/ 26 w 27"/>
                <a:gd name="T21" fmla="*/ 8 h 17"/>
                <a:gd name="T22" fmla="*/ 27 w 27"/>
                <a:gd name="T23" fmla="*/ 6 h 17"/>
                <a:gd name="T24" fmla="*/ 26 w 27"/>
                <a:gd name="T25" fmla="*/ 8 h 17"/>
                <a:gd name="T26" fmla="*/ 26 w 27"/>
                <a:gd name="T27" fmla="*/ 6 h 17"/>
                <a:gd name="T28" fmla="*/ 27 w 27"/>
                <a:gd name="T29" fmla="*/ 6 h 17"/>
                <a:gd name="T30" fmla="*/ 17 w 27"/>
                <a:gd name="T31" fmla="*/ 6 h 1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7"/>
                <a:gd name="T49" fmla="*/ 0 h 17"/>
                <a:gd name="T50" fmla="*/ 27 w 27"/>
                <a:gd name="T51" fmla="*/ 17 h 1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7" h="17">
                  <a:moveTo>
                    <a:pt x="17" y="6"/>
                  </a:moveTo>
                  <a:lnTo>
                    <a:pt x="18" y="5"/>
                  </a:lnTo>
                  <a:lnTo>
                    <a:pt x="16" y="9"/>
                  </a:lnTo>
                  <a:lnTo>
                    <a:pt x="14" y="6"/>
                  </a:lnTo>
                  <a:lnTo>
                    <a:pt x="9" y="2"/>
                  </a:lnTo>
                  <a:lnTo>
                    <a:pt x="8" y="0"/>
                  </a:lnTo>
                  <a:lnTo>
                    <a:pt x="0" y="5"/>
                  </a:lnTo>
                  <a:lnTo>
                    <a:pt x="4" y="8"/>
                  </a:lnTo>
                  <a:lnTo>
                    <a:pt x="9" y="14"/>
                  </a:lnTo>
                  <a:lnTo>
                    <a:pt x="18" y="17"/>
                  </a:lnTo>
                  <a:lnTo>
                    <a:pt x="26" y="8"/>
                  </a:lnTo>
                  <a:lnTo>
                    <a:pt x="27" y="6"/>
                  </a:lnTo>
                  <a:lnTo>
                    <a:pt x="26" y="8"/>
                  </a:lnTo>
                  <a:lnTo>
                    <a:pt x="26" y="6"/>
                  </a:lnTo>
                  <a:lnTo>
                    <a:pt x="27" y="6"/>
                  </a:lnTo>
                  <a:lnTo>
                    <a:pt x="17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47" name="Freeform 162"/>
            <p:cNvSpPr>
              <a:spLocks/>
            </p:cNvSpPr>
            <p:nvPr/>
          </p:nvSpPr>
          <p:spPr bwMode="auto">
            <a:xfrm>
              <a:off x="2419" y="1077"/>
              <a:ext cx="229" cy="62"/>
            </a:xfrm>
            <a:custGeom>
              <a:avLst/>
              <a:gdLst>
                <a:gd name="T0" fmla="*/ 11 w 229"/>
                <a:gd name="T1" fmla="*/ 51 h 62"/>
                <a:gd name="T2" fmla="*/ 35 w 229"/>
                <a:gd name="T3" fmla="*/ 44 h 62"/>
                <a:gd name="T4" fmla="*/ 60 w 229"/>
                <a:gd name="T5" fmla="*/ 39 h 62"/>
                <a:gd name="T6" fmla="*/ 90 w 229"/>
                <a:gd name="T7" fmla="*/ 37 h 62"/>
                <a:gd name="T8" fmla="*/ 120 w 229"/>
                <a:gd name="T9" fmla="*/ 37 h 62"/>
                <a:gd name="T10" fmla="*/ 151 w 229"/>
                <a:gd name="T11" fmla="*/ 40 h 62"/>
                <a:gd name="T12" fmla="*/ 180 w 229"/>
                <a:gd name="T13" fmla="*/ 46 h 62"/>
                <a:gd name="T14" fmla="*/ 206 w 229"/>
                <a:gd name="T15" fmla="*/ 55 h 62"/>
                <a:gd name="T16" fmla="*/ 226 w 229"/>
                <a:gd name="T17" fmla="*/ 62 h 62"/>
                <a:gd name="T18" fmla="*/ 228 w 229"/>
                <a:gd name="T19" fmla="*/ 55 h 62"/>
                <a:gd name="T20" fmla="*/ 218 w 229"/>
                <a:gd name="T21" fmla="*/ 37 h 62"/>
                <a:gd name="T22" fmla="*/ 208 w 229"/>
                <a:gd name="T23" fmla="*/ 22 h 62"/>
                <a:gd name="T24" fmla="*/ 195 w 229"/>
                <a:gd name="T25" fmla="*/ 16 h 62"/>
                <a:gd name="T26" fmla="*/ 172 w 229"/>
                <a:gd name="T27" fmla="*/ 8 h 62"/>
                <a:gd name="T28" fmla="*/ 147 w 229"/>
                <a:gd name="T29" fmla="*/ 3 h 62"/>
                <a:gd name="T30" fmla="*/ 119 w 229"/>
                <a:gd name="T31" fmla="*/ 0 h 62"/>
                <a:gd name="T32" fmla="*/ 90 w 229"/>
                <a:gd name="T33" fmla="*/ 0 h 62"/>
                <a:gd name="T34" fmla="*/ 62 w 229"/>
                <a:gd name="T35" fmla="*/ 3 h 62"/>
                <a:gd name="T36" fmla="*/ 36 w 229"/>
                <a:gd name="T37" fmla="*/ 8 h 62"/>
                <a:gd name="T38" fmla="*/ 13 w 229"/>
                <a:gd name="T39" fmla="*/ 15 h 62"/>
                <a:gd name="T40" fmla="*/ 2 w 229"/>
                <a:gd name="T41" fmla="*/ 20 h 62"/>
                <a:gd name="T42" fmla="*/ 8 w 229"/>
                <a:gd name="T43" fmla="*/ 22 h 62"/>
                <a:gd name="T44" fmla="*/ 20 w 229"/>
                <a:gd name="T45" fmla="*/ 25 h 62"/>
                <a:gd name="T46" fmla="*/ 44 w 229"/>
                <a:gd name="T47" fmla="*/ 21 h 62"/>
                <a:gd name="T48" fmla="*/ 75 w 229"/>
                <a:gd name="T49" fmla="*/ 11 h 62"/>
                <a:gd name="T50" fmla="*/ 96 w 229"/>
                <a:gd name="T51" fmla="*/ 7 h 62"/>
                <a:gd name="T52" fmla="*/ 105 w 229"/>
                <a:gd name="T53" fmla="*/ 11 h 62"/>
                <a:gd name="T54" fmla="*/ 105 w 229"/>
                <a:gd name="T55" fmla="*/ 17 h 62"/>
                <a:gd name="T56" fmla="*/ 105 w 229"/>
                <a:gd name="T57" fmla="*/ 18 h 62"/>
                <a:gd name="T58" fmla="*/ 111 w 229"/>
                <a:gd name="T59" fmla="*/ 11 h 62"/>
                <a:gd name="T60" fmla="*/ 111 w 229"/>
                <a:gd name="T61" fmla="*/ 5 h 62"/>
                <a:gd name="T62" fmla="*/ 130 w 229"/>
                <a:gd name="T63" fmla="*/ 8 h 62"/>
                <a:gd name="T64" fmla="*/ 155 w 229"/>
                <a:gd name="T65" fmla="*/ 13 h 62"/>
                <a:gd name="T66" fmla="*/ 177 w 229"/>
                <a:gd name="T67" fmla="*/ 21 h 62"/>
                <a:gd name="T68" fmla="*/ 189 w 229"/>
                <a:gd name="T69" fmla="*/ 35 h 62"/>
                <a:gd name="T70" fmla="*/ 179 w 229"/>
                <a:gd name="T71" fmla="*/ 39 h 62"/>
                <a:gd name="T72" fmla="*/ 161 w 229"/>
                <a:gd name="T73" fmla="*/ 35 h 62"/>
                <a:gd name="T74" fmla="*/ 142 w 229"/>
                <a:gd name="T75" fmla="*/ 31 h 62"/>
                <a:gd name="T76" fmla="*/ 120 w 229"/>
                <a:gd name="T77" fmla="*/ 30 h 62"/>
                <a:gd name="T78" fmla="*/ 102 w 229"/>
                <a:gd name="T79" fmla="*/ 30 h 62"/>
                <a:gd name="T80" fmla="*/ 90 w 229"/>
                <a:gd name="T81" fmla="*/ 33 h 62"/>
                <a:gd name="T82" fmla="*/ 91 w 229"/>
                <a:gd name="T83" fmla="*/ 26 h 62"/>
                <a:gd name="T84" fmla="*/ 94 w 229"/>
                <a:gd name="T85" fmla="*/ 24 h 62"/>
                <a:gd name="T86" fmla="*/ 81 w 229"/>
                <a:gd name="T87" fmla="*/ 26 h 62"/>
                <a:gd name="T88" fmla="*/ 67 w 229"/>
                <a:gd name="T89" fmla="*/ 37 h 62"/>
                <a:gd name="T90" fmla="*/ 47 w 229"/>
                <a:gd name="T91" fmla="*/ 38 h 62"/>
                <a:gd name="T92" fmla="*/ 39 w 229"/>
                <a:gd name="T93" fmla="*/ 38 h 62"/>
                <a:gd name="T94" fmla="*/ 29 w 229"/>
                <a:gd name="T95" fmla="*/ 39 h 62"/>
                <a:gd name="T96" fmla="*/ 17 w 229"/>
                <a:gd name="T97" fmla="*/ 42 h 62"/>
                <a:gd name="T98" fmla="*/ 5 w 229"/>
                <a:gd name="T99" fmla="*/ 49 h 6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29"/>
                <a:gd name="T151" fmla="*/ 0 h 62"/>
                <a:gd name="T152" fmla="*/ 229 w 229"/>
                <a:gd name="T153" fmla="*/ 62 h 6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29" h="62">
                  <a:moveTo>
                    <a:pt x="0" y="56"/>
                  </a:moveTo>
                  <a:lnTo>
                    <a:pt x="11" y="51"/>
                  </a:lnTo>
                  <a:lnTo>
                    <a:pt x="23" y="47"/>
                  </a:lnTo>
                  <a:lnTo>
                    <a:pt x="35" y="44"/>
                  </a:lnTo>
                  <a:lnTo>
                    <a:pt x="47" y="42"/>
                  </a:lnTo>
                  <a:lnTo>
                    <a:pt x="60" y="39"/>
                  </a:lnTo>
                  <a:lnTo>
                    <a:pt x="75" y="38"/>
                  </a:lnTo>
                  <a:lnTo>
                    <a:pt x="90" y="37"/>
                  </a:lnTo>
                  <a:lnTo>
                    <a:pt x="104" y="37"/>
                  </a:lnTo>
                  <a:lnTo>
                    <a:pt x="120" y="37"/>
                  </a:lnTo>
                  <a:lnTo>
                    <a:pt x="136" y="38"/>
                  </a:lnTo>
                  <a:lnTo>
                    <a:pt x="151" y="40"/>
                  </a:lnTo>
                  <a:lnTo>
                    <a:pt x="166" y="43"/>
                  </a:lnTo>
                  <a:lnTo>
                    <a:pt x="180" y="46"/>
                  </a:lnTo>
                  <a:lnTo>
                    <a:pt x="193" y="51"/>
                  </a:lnTo>
                  <a:lnTo>
                    <a:pt x="206" y="55"/>
                  </a:lnTo>
                  <a:lnTo>
                    <a:pt x="217" y="60"/>
                  </a:lnTo>
                  <a:lnTo>
                    <a:pt x="226" y="62"/>
                  </a:lnTo>
                  <a:lnTo>
                    <a:pt x="229" y="61"/>
                  </a:lnTo>
                  <a:lnTo>
                    <a:pt x="228" y="55"/>
                  </a:lnTo>
                  <a:lnTo>
                    <a:pt x="224" y="46"/>
                  </a:lnTo>
                  <a:lnTo>
                    <a:pt x="218" y="37"/>
                  </a:lnTo>
                  <a:lnTo>
                    <a:pt x="212" y="29"/>
                  </a:lnTo>
                  <a:lnTo>
                    <a:pt x="208" y="22"/>
                  </a:lnTo>
                  <a:lnTo>
                    <a:pt x="206" y="20"/>
                  </a:lnTo>
                  <a:lnTo>
                    <a:pt x="195" y="16"/>
                  </a:lnTo>
                  <a:lnTo>
                    <a:pt x="184" y="12"/>
                  </a:lnTo>
                  <a:lnTo>
                    <a:pt x="172" y="8"/>
                  </a:lnTo>
                  <a:lnTo>
                    <a:pt x="160" y="5"/>
                  </a:lnTo>
                  <a:lnTo>
                    <a:pt x="147" y="3"/>
                  </a:lnTo>
                  <a:lnTo>
                    <a:pt x="133" y="2"/>
                  </a:lnTo>
                  <a:lnTo>
                    <a:pt x="119" y="0"/>
                  </a:lnTo>
                  <a:lnTo>
                    <a:pt x="104" y="0"/>
                  </a:lnTo>
                  <a:lnTo>
                    <a:pt x="90" y="0"/>
                  </a:lnTo>
                  <a:lnTo>
                    <a:pt x="76" y="2"/>
                  </a:lnTo>
                  <a:lnTo>
                    <a:pt x="62" y="3"/>
                  </a:lnTo>
                  <a:lnTo>
                    <a:pt x="50" y="5"/>
                  </a:lnTo>
                  <a:lnTo>
                    <a:pt x="36" y="8"/>
                  </a:lnTo>
                  <a:lnTo>
                    <a:pt x="24" y="11"/>
                  </a:lnTo>
                  <a:lnTo>
                    <a:pt x="13" y="15"/>
                  </a:lnTo>
                  <a:lnTo>
                    <a:pt x="2" y="18"/>
                  </a:lnTo>
                  <a:lnTo>
                    <a:pt x="2" y="20"/>
                  </a:lnTo>
                  <a:lnTo>
                    <a:pt x="5" y="21"/>
                  </a:lnTo>
                  <a:lnTo>
                    <a:pt x="8" y="22"/>
                  </a:lnTo>
                  <a:lnTo>
                    <a:pt x="13" y="25"/>
                  </a:lnTo>
                  <a:lnTo>
                    <a:pt x="20" y="25"/>
                  </a:lnTo>
                  <a:lnTo>
                    <a:pt x="31" y="25"/>
                  </a:lnTo>
                  <a:lnTo>
                    <a:pt x="44" y="21"/>
                  </a:lnTo>
                  <a:lnTo>
                    <a:pt x="59" y="16"/>
                  </a:lnTo>
                  <a:lnTo>
                    <a:pt x="75" y="11"/>
                  </a:lnTo>
                  <a:lnTo>
                    <a:pt x="87" y="8"/>
                  </a:lnTo>
                  <a:lnTo>
                    <a:pt x="96" y="7"/>
                  </a:lnTo>
                  <a:lnTo>
                    <a:pt x="102" y="8"/>
                  </a:lnTo>
                  <a:lnTo>
                    <a:pt x="105" y="11"/>
                  </a:lnTo>
                  <a:lnTo>
                    <a:pt x="107" y="15"/>
                  </a:lnTo>
                  <a:lnTo>
                    <a:pt x="105" y="17"/>
                  </a:lnTo>
                  <a:lnTo>
                    <a:pt x="103" y="20"/>
                  </a:lnTo>
                  <a:lnTo>
                    <a:pt x="105" y="18"/>
                  </a:lnTo>
                  <a:lnTo>
                    <a:pt x="109" y="16"/>
                  </a:lnTo>
                  <a:lnTo>
                    <a:pt x="111" y="11"/>
                  </a:lnTo>
                  <a:lnTo>
                    <a:pt x="109" y="5"/>
                  </a:lnTo>
                  <a:lnTo>
                    <a:pt x="111" y="5"/>
                  </a:lnTo>
                  <a:lnTo>
                    <a:pt x="119" y="7"/>
                  </a:lnTo>
                  <a:lnTo>
                    <a:pt x="130" y="8"/>
                  </a:lnTo>
                  <a:lnTo>
                    <a:pt x="142" y="9"/>
                  </a:lnTo>
                  <a:lnTo>
                    <a:pt x="155" y="13"/>
                  </a:lnTo>
                  <a:lnTo>
                    <a:pt x="167" y="16"/>
                  </a:lnTo>
                  <a:lnTo>
                    <a:pt x="177" y="21"/>
                  </a:lnTo>
                  <a:lnTo>
                    <a:pt x="184" y="26"/>
                  </a:lnTo>
                  <a:lnTo>
                    <a:pt x="189" y="35"/>
                  </a:lnTo>
                  <a:lnTo>
                    <a:pt x="187" y="39"/>
                  </a:lnTo>
                  <a:lnTo>
                    <a:pt x="179" y="39"/>
                  </a:lnTo>
                  <a:lnTo>
                    <a:pt x="168" y="37"/>
                  </a:lnTo>
                  <a:lnTo>
                    <a:pt x="161" y="35"/>
                  </a:lnTo>
                  <a:lnTo>
                    <a:pt x="153" y="34"/>
                  </a:lnTo>
                  <a:lnTo>
                    <a:pt x="142" y="31"/>
                  </a:lnTo>
                  <a:lnTo>
                    <a:pt x="131" y="30"/>
                  </a:lnTo>
                  <a:lnTo>
                    <a:pt x="120" y="30"/>
                  </a:lnTo>
                  <a:lnTo>
                    <a:pt x="109" y="30"/>
                  </a:lnTo>
                  <a:lnTo>
                    <a:pt x="102" y="30"/>
                  </a:lnTo>
                  <a:lnTo>
                    <a:pt x="96" y="31"/>
                  </a:lnTo>
                  <a:lnTo>
                    <a:pt x="90" y="33"/>
                  </a:lnTo>
                  <a:lnTo>
                    <a:pt x="88" y="30"/>
                  </a:lnTo>
                  <a:lnTo>
                    <a:pt x="91" y="26"/>
                  </a:lnTo>
                  <a:lnTo>
                    <a:pt x="97" y="24"/>
                  </a:lnTo>
                  <a:lnTo>
                    <a:pt x="94" y="24"/>
                  </a:lnTo>
                  <a:lnTo>
                    <a:pt x="88" y="24"/>
                  </a:lnTo>
                  <a:lnTo>
                    <a:pt x="81" y="26"/>
                  </a:lnTo>
                  <a:lnTo>
                    <a:pt x="74" y="31"/>
                  </a:lnTo>
                  <a:lnTo>
                    <a:pt x="67" y="37"/>
                  </a:lnTo>
                  <a:lnTo>
                    <a:pt x="57" y="38"/>
                  </a:lnTo>
                  <a:lnTo>
                    <a:pt x="47" y="38"/>
                  </a:lnTo>
                  <a:lnTo>
                    <a:pt x="41" y="38"/>
                  </a:lnTo>
                  <a:lnTo>
                    <a:pt x="39" y="38"/>
                  </a:lnTo>
                  <a:lnTo>
                    <a:pt x="34" y="38"/>
                  </a:lnTo>
                  <a:lnTo>
                    <a:pt x="29" y="39"/>
                  </a:lnTo>
                  <a:lnTo>
                    <a:pt x="23" y="40"/>
                  </a:lnTo>
                  <a:lnTo>
                    <a:pt x="17" y="42"/>
                  </a:lnTo>
                  <a:lnTo>
                    <a:pt x="11" y="46"/>
                  </a:lnTo>
                  <a:lnTo>
                    <a:pt x="5" y="49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48" name="Freeform 163"/>
            <p:cNvSpPr>
              <a:spLocks/>
            </p:cNvSpPr>
            <p:nvPr/>
          </p:nvSpPr>
          <p:spPr bwMode="auto">
            <a:xfrm>
              <a:off x="2467" y="1194"/>
              <a:ext cx="111" cy="46"/>
            </a:xfrm>
            <a:custGeom>
              <a:avLst/>
              <a:gdLst>
                <a:gd name="T0" fmla="*/ 111 w 111"/>
                <a:gd name="T1" fmla="*/ 37 h 46"/>
                <a:gd name="T2" fmla="*/ 95 w 111"/>
                <a:gd name="T3" fmla="*/ 42 h 46"/>
                <a:gd name="T4" fmla="*/ 79 w 111"/>
                <a:gd name="T5" fmla="*/ 45 h 46"/>
                <a:gd name="T6" fmla="*/ 65 w 111"/>
                <a:gd name="T7" fmla="*/ 46 h 46"/>
                <a:gd name="T8" fmla="*/ 50 w 111"/>
                <a:gd name="T9" fmla="*/ 46 h 46"/>
                <a:gd name="T10" fmla="*/ 36 w 111"/>
                <a:gd name="T11" fmla="*/ 46 h 46"/>
                <a:gd name="T12" fmla="*/ 23 w 111"/>
                <a:gd name="T13" fmla="*/ 44 h 46"/>
                <a:gd name="T14" fmla="*/ 11 w 111"/>
                <a:gd name="T15" fmla="*/ 41 h 46"/>
                <a:gd name="T16" fmla="*/ 0 w 111"/>
                <a:gd name="T17" fmla="*/ 37 h 46"/>
                <a:gd name="T18" fmla="*/ 0 w 111"/>
                <a:gd name="T19" fmla="*/ 0 h 46"/>
                <a:gd name="T20" fmla="*/ 11 w 111"/>
                <a:gd name="T21" fmla="*/ 4 h 46"/>
                <a:gd name="T22" fmla="*/ 23 w 111"/>
                <a:gd name="T23" fmla="*/ 6 h 46"/>
                <a:gd name="T24" fmla="*/ 36 w 111"/>
                <a:gd name="T25" fmla="*/ 9 h 46"/>
                <a:gd name="T26" fmla="*/ 50 w 111"/>
                <a:gd name="T27" fmla="*/ 9 h 46"/>
                <a:gd name="T28" fmla="*/ 65 w 111"/>
                <a:gd name="T29" fmla="*/ 9 h 46"/>
                <a:gd name="T30" fmla="*/ 79 w 111"/>
                <a:gd name="T31" fmla="*/ 8 h 46"/>
                <a:gd name="T32" fmla="*/ 95 w 111"/>
                <a:gd name="T33" fmla="*/ 5 h 46"/>
                <a:gd name="T34" fmla="*/ 111 w 111"/>
                <a:gd name="T35" fmla="*/ 0 h 46"/>
                <a:gd name="T36" fmla="*/ 111 w 111"/>
                <a:gd name="T37" fmla="*/ 37 h 4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1"/>
                <a:gd name="T58" fmla="*/ 0 h 46"/>
                <a:gd name="T59" fmla="*/ 111 w 111"/>
                <a:gd name="T60" fmla="*/ 46 h 4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1" h="46">
                  <a:moveTo>
                    <a:pt x="111" y="37"/>
                  </a:moveTo>
                  <a:lnTo>
                    <a:pt x="95" y="42"/>
                  </a:lnTo>
                  <a:lnTo>
                    <a:pt x="79" y="45"/>
                  </a:lnTo>
                  <a:lnTo>
                    <a:pt x="65" y="46"/>
                  </a:lnTo>
                  <a:lnTo>
                    <a:pt x="50" y="46"/>
                  </a:lnTo>
                  <a:lnTo>
                    <a:pt x="36" y="46"/>
                  </a:lnTo>
                  <a:lnTo>
                    <a:pt x="23" y="44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0"/>
                  </a:lnTo>
                  <a:lnTo>
                    <a:pt x="11" y="4"/>
                  </a:lnTo>
                  <a:lnTo>
                    <a:pt x="23" y="6"/>
                  </a:lnTo>
                  <a:lnTo>
                    <a:pt x="36" y="9"/>
                  </a:lnTo>
                  <a:lnTo>
                    <a:pt x="50" y="9"/>
                  </a:lnTo>
                  <a:lnTo>
                    <a:pt x="65" y="9"/>
                  </a:lnTo>
                  <a:lnTo>
                    <a:pt x="79" y="8"/>
                  </a:lnTo>
                  <a:lnTo>
                    <a:pt x="95" y="5"/>
                  </a:lnTo>
                  <a:lnTo>
                    <a:pt x="111" y="0"/>
                  </a:lnTo>
                  <a:lnTo>
                    <a:pt x="111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49" name="Freeform 164"/>
            <p:cNvSpPr>
              <a:spLocks/>
            </p:cNvSpPr>
            <p:nvPr/>
          </p:nvSpPr>
          <p:spPr bwMode="auto">
            <a:xfrm>
              <a:off x="2318" y="3198"/>
              <a:ext cx="89" cy="94"/>
            </a:xfrm>
            <a:custGeom>
              <a:avLst/>
              <a:gdLst>
                <a:gd name="T0" fmla="*/ 44 w 89"/>
                <a:gd name="T1" fmla="*/ 94 h 94"/>
                <a:gd name="T2" fmla="*/ 52 w 89"/>
                <a:gd name="T3" fmla="*/ 93 h 94"/>
                <a:gd name="T4" fmla="*/ 61 w 89"/>
                <a:gd name="T5" fmla="*/ 91 h 94"/>
                <a:gd name="T6" fmla="*/ 68 w 89"/>
                <a:gd name="T7" fmla="*/ 87 h 94"/>
                <a:gd name="T8" fmla="*/ 75 w 89"/>
                <a:gd name="T9" fmla="*/ 80 h 94"/>
                <a:gd name="T10" fmla="*/ 82 w 89"/>
                <a:gd name="T11" fmla="*/ 72 h 94"/>
                <a:gd name="T12" fmla="*/ 85 w 89"/>
                <a:gd name="T13" fmla="*/ 65 h 94"/>
                <a:gd name="T14" fmla="*/ 88 w 89"/>
                <a:gd name="T15" fmla="*/ 56 h 94"/>
                <a:gd name="T16" fmla="*/ 89 w 89"/>
                <a:gd name="T17" fmla="*/ 47 h 94"/>
                <a:gd name="T18" fmla="*/ 88 w 89"/>
                <a:gd name="T19" fmla="*/ 38 h 94"/>
                <a:gd name="T20" fmla="*/ 85 w 89"/>
                <a:gd name="T21" fmla="*/ 28 h 94"/>
                <a:gd name="T22" fmla="*/ 82 w 89"/>
                <a:gd name="T23" fmla="*/ 21 h 94"/>
                <a:gd name="T24" fmla="*/ 75 w 89"/>
                <a:gd name="T25" fmla="*/ 13 h 94"/>
                <a:gd name="T26" fmla="*/ 68 w 89"/>
                <a:gd name="T27" fmla="*/ 8 h 94"/>
                <a:gd name="T28" fmla="*/ 61 w 89"/>
                <a:gd name="T29" fmla="*/ 4 h 94"/>
                <a:gd name="T30" fmla="*/ 52 w 89"/>
                <a:gd name="T31" fmla="*/ 1 h 94"/>
                <a:gd name="T32" fmla="*/ 44 w 89"/>
                <a:gd name="T33" fmla="*/ 0 h 94"/>
                <a:gd name="T34" fmla="*/ 35 w 89"/>
                <a:gd name="T35" fmla="*/ 1 h 94"/>
                <a:gd name="T36" fmla="*/ 27 w 89"/>
                <a:gd name="T37" fmla="*/ 4 h 94"/>
                <a:gd name="T38" fmla="*/ 20 w 89"/>
                <a:gd name="T39" fmla="*/ 8 h 94"/>
                <a:gd name="T40" fmla="*/ 14 w 89"/>
                <a:gd name="T41" fmla="*/ 13 h 94"/>
                <a:gd name="T42" fmla="*/ 8 w 89"/>
                <a:gd name="T43" fmla="*/ 21 h 94"/>
                <a:gd name="T44" fmla="*/ 4 w 89"/>
                <a:gd name="T45" fmla="*/ 28 h 94"/>
                <a:gd name="T46" fmla="*/ 2 w 89"/>
                <a:gd name="T47" fmla="*/ 38 h 94"/>
                <a:gd name="T48" fmla="*/ 0 w 89"/>
                <a:gd name="T49" fmla="*/ 47 h 94"/>
                <a:gd name="T50" fmla="*/ 2 w 89"/>
                <a:gd name="T51" fmla="*/ 56 h 94"/>
                <a:gd name="T52" fmla="*/ 4 w 89"/>
                <a:gd name="T53" fmla="*/ 65 h 94"/>
                <a:gd name="T54" fmla="*/ 8 w 89"/>
                <a:gd name="T55" fmla="*/ 72 h 94"/>
                <a:gd name="T56" fmla="*/ 14 w 89"/>
                <a:gd name="T57" fmla="*/ 80 h 94"/>
                <a:gd name="T58" fmla="*/ 20 w 89"/>
                <a:gd name="T59" fmla="*/ 87 h 94"/>
                <a:gd name="T60" fmla="*/ 27 w 89"/>
                <a:gd name="T61" fmla="*/ 91 h 94"/>
                <a:gd name="T62" fmla="*/ 35 w 89"/>
                <a:gd name="T63" fmla="*/ 93 h 94"/>
                <a:gd name="T64" fmla="*/ 44 w 89"/>
                <a:gd name="T65" fmla="*/ 94 h 9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9"/>
                <a:gd name="T100" fmla="*/ 0 h 94"/>
                <a:gd name="T101" fmla="*/ 89 w 89"/>
                <a:gd name="T102" fmla="*/ 94 h 9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9" h="94">
                  <a:moveTo>
                    <a:pt x="44" y="94"/>
                  </a:moveTo>
                  <a:lnTo>
                    <a:pt x="52" y="93"/>
                  </a:lnTo>
                  <a:lnTo>
                    <a:pt x="61" y="91"/>
                  </a:lnTo>
                  <a:lnTo>
                    <a:pt x="68" y="87"/>
                  </a:lnTo>
                  <a:lnTo>
                    <a:pt x="75" y="80"/>
                  </a:lnTo>
                  <a:lnTo>
                    <a:pt x="82" y="72"/>
                  </a:lnTo>
                  <a:lnTo>
                    <a:pt x="85" y="65"/>
                  </a:lnTo>
                  <a:lnTo>
                    <a:pt x="88" y="56"/>
                  </a:lnTo>
                  <a:lnTo>
                    <a:pt x="89" y="47"/>
                  </a:lnTo>
                  <a:lnTo>
                    <a:pt x="88" y="38"/>
                  </a:lnTo>
                  <a:lnTo>
                    <a:pt x="85" y="28"/>
                  </a:lnTo>
                  <a:lnTo>
                    <a:pt x="82" y="21"/>
                  </a:lnTo>
                  <a:lnTo>
                    <a:pt x="75" y="13"/>
                  </a:lnTo>
                  <a:lnTo>
                    <a:pt x="68" y="8"/>
                  </a:lnTo>
                  <a:lnTo>
                    <a:pt x="61" y="4"/>
                  </a:lnTo>
                  <a:lnTo>
                    <a:pt x="52" y="1"/>
                  </a:lnTo>
                  <a:lnTo>
                    <a:pt x="44" y="0"/>
                  </a:lnTo>
                  <a:lnTo>
                    <a:pt x="35" y="1"/>
                  </a:lnTo>
                  <a:lnTo>
                    <a:pt x="27" y="4"/>
                  </a:lnTo>
                  <a:lnTo>
                    <a:pt x="20" y="8"/>
                  </a:lnTo>
                  <a:lnTo>
                    <a:pt x="14" y="13"/>
                  </a:lnTo>
                  <a:lnTo>
                    <a:pt x="8" y="21"/>
                  </a:lnTo>
                  <a:lnTo>
                    <a:pt x="4" y="28"/>
                  </a:lnTo>
                  <a:lnTo>
                    <a:pt x="2" y="38"/>
                  </a:lnTo>
                  <a:lnTo>
                    <a:pt x="0" y="47"/>
                  </a:lnTo>
                  <a:lnTo>
                    <a:pt x="2" y="56"/>
                  </a:lnTo>
                  <a:lnTo>
                    <a:pt x="4" y="65"/>
                  </a:lnTo>
                  <a:lnTo>
                    <a:pt x="8" y="72"/>
                  </a:lnTo>
                  <a:lnTo>
                    <a:pt x="14" y="80"/>
                  </a:lnTo>
                  <a:lnTo>
                    <a:pt x="20" y="87"/>
                  </a:lnTo>
                  <a:lnTo>
                    <a:pt x="27" y="91"/>
                  </a:lnTo>
                  <a:lnTo>
                    <a:pt x="35" y="93"/>
                  </a:lnTo>
                  <a:lnTo>
                    <a:pt x="44" y="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0" name="Freeform 165"/>
            <p:cNvSpPr>
              <a:spLocks/>
            </p:cNvSpPr>
            <p:nvPr/>
          </p:nvSpPr>
          <p:spPr bwMode="auto">
            <a:xfrm>
              <a:off x="2645" y="3198"/>
              <a:ext cx="89" cy="94"/>
            </a:xfrm>
            <a:custGeom>
              <a:avLst/>
              <a:gdLst>
                <a:gd name="T0" fmla="*/ 44 w 89"/>
                <a:gd name="T1" fmla="*/ 94 h 94"/>
                <a:gd name="T2" fmla="*/ 53 w 89"/>
                <a:gd name="T3" fmla="*/ 93 h 94"/>
                <a:gd name="T4" fmla="*/ 61 w 89"/>
                <a:gd name="T5" fmla="*/ 91 h 94"/>
                <a:gd name="T6" fmla="*/ 68 w 89"/>
                <a:gd name="T7" fmla="*/ 87 h 94"/>
                <a:gd name="T8" fmla="*/ 76 w 89"/>
                <a:gd name="T9" fmla="*/ 80 h 94"/>
                <a:gd name="T10" fmla="*/ 82 w 89"/>
                <a:gd name="T11" fmla="*/ 72 h 94"/>
                <a:gd name="T12" fmla="*/ 85 w 89"/>
                <a:gd name="T13" fmla="*/ 65 h 94"/>
                <a:gd name="T14" fmla="*/ 88 w 89"/>
                <a:gd name="T15" fmla="*/ 56 h 94"/>
                <a:gd name="T16" fmla="*/ 89 w 89"/>
                <a:gd name="T17" fmla="*/ 47 h 94"/>
                <a:gd name="T18" fmla="*/ 88 w 89"/>
                <a:gd name="T19" fmla="*/ 38 h 94"/>
                <a:gd name="T20" fmla="*/ 85 w 89"/>
                <a:gd name="T21" fmla="*/ 28 h 94"/>
                <a:gd name="T22" fmla="*/ 82 w 89"/>
                <a:gd name="T23" fmla="*/ 21 h 94"/>
                <a:gd name="T24" fmla="*/ 76 w 89"/>
                <a:gd name="T25" fmla="*/ 13 h 94"/>
                <a:gd name="T26" fmla="*/ 68 w 89"/>
                <a:gd name="T27" fmla="*/ 8 h 94"/>
                <a:gd name="T28" fmla="*/ 61 w 89"/>
                <a:gd name="T29" fmla="*/ 4 h 94"/>
                <a:gd name="T30" fmla="*/ 53 w 89"/>
                <a:gd name="T31" fmla="*/ 1 h 94"/>
                <a:gd name="T32" fmla="*/ 44 w 89"/>
                <a:gd name="T33" fmla="*/ 0 h 94"/>
                <a:gd name="T34" fmla="*/ 36 w 89"/>
                <a:gd name="T35" fmla="*/ 1 h 94"/>
                <a:gd name="T36" fmla="*/ 27 w 89"/>
                <a:gd name="T37" fmla="*/ 4 h 94"/>
                <a:gd name="T38" fmla="*/ 20 w 89"/>
                <a:gd name="T39" fmla="*/ 8 h 94"/>
                <a:gd name="T40" fmla="*/ 14 w 89"/>
                <a:gd name="T41" fmla="*/ 13 h 94"/>
                <a:gd name="T42" fmla="*/ 8 w 89"/>
                <a:gd name="T43" fmla="*/ 21 h 94"/>
                <a:gd name="T44" fmla="*/ 4 w 89"/>
                <a:gd name="T45" fmla="*/ 28 h 94"/>
                <a:gd name="T46" fmla="*/ 2 w 89"/>
                <a:gd name="T47" fmla="*/ 38 h 94"/>
                <a:gd name="T48" fmla="*/ 0 w 89"/>
                <a:gd name="T49" fmla="*/ 47 h 94"/>
                <a:gd name="T50" fmla="*/ 2 w 89"/>
                <a:gd name="T51" fmla="*/ 56 h 94"/>
                <a:gd name="T52" fmla="*/ 4 w 89"/>
                <a:gd name="T53" fmla="*/ 65 h 94"/>
                <a:gd name="T54" fmla="*/ 8 w 89"/>
                <a:gd name="T55" fmla="*/ 72 h 94"/>
                <a:gd name="T56" fmla="*/ 14 w 89"/>
                <a:gd name="T57" fmla="*/ 80 h 94"/>
                <a:gd name="T58" fmla="*/ 20 w 89"/>
                <a:gd name="T59" fmla="*/ 87 h 94"/>
                <a:gd name="T60" fmla="*/ 27 w 89"/>
                <a:gd name="T61" fmla="*/ 91 h 94"/>
                <a:gd name="T62" fmla="*/ 36 w 89"/>
                <a:gd name="T63" fmla="*/ 93 h 94"/>
                <a:gd name="T64" fmla="*/ 44 w 89"/>
                <a:gd name="T65" fmla="*/ 94 h 9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9"/>
                <a:gd name="T100" fmla="*/ 0 h 94"/>
                <a:gd name="T101" fmla="*/ 89 w 89"/>
                <a:gd name="T102" fmla="*/ 94 h 9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9" h="94">
                  <a:moveTo>
                    <a:pt x="44" y="94"/>
                  </a:moveTo>
                  <a:lnTo>
                    <a:pt x="53" y="93"/>
                  </a:lnTo>
                  <a:lnTo>
                    <a:pt x="61" y="91"/>
                  </a:lnTo>
                  <a:lnTo>
                    <a:pt x="68" y="87"/>
                  </a:lnTo>
                  <a:lnTo>
                    <a:pt x="76" y="80"/>
                  </a:lnTo>
                  <a:lnTo>
                    <a:pt x="82" y="72"/>
                  </a:lnTo>
                  <a:lnTo>
                    <a:pt x="85" y="65"/>
                  </a:lnTo>
                  <a:lnTo>
                    <a:pt x="88" y="56"/>
                  </a:lnTo>
                  <a:lnTo>
                    <a:pt x="89" y="47"/>
                  </a:lnTo>
                  <a:lnTo>
                    <a:pt x="88" y="38"/>
                  </a:lnTo>
                  <a:lnTo>
                    <a:pt x="85" y="28"/>
                  </a:lnTo>
                  <a:lnTo>
                    <a:pt x="82" y="21"/>
                  </a:lnTo>
                  <a:lnTo>
                    <a:pt x="76" y="13"/>
                  </a:lnTo>
                  <a:lnTo>
                    <a:pt x="68" y="8"/>
                  </a:lnTo>
                  <a:lnTo>
                    <a:pt x="61" y="4"/>
                  </a:lnTo>
                  <a:lnTo>
                    <a:pt x="53" y="1"/>
                  </a:lnTo>
                  <a:lnTo>
                    <a:pt x="44" y="0"/>
                  </a:lnTo>
                  <a:lnTo>
                    <a:pt x="36" y="1"/>
                  </a:lnTo>
                  <a:lnTo>
                    <a:pt x="27" y="4"/>
                  </a:lnTo>
                  <a:lnTo>
                    <a:pt x="20" y="8"/>
                  </a:lnTo>
                  <a:lnTo>
                    <a:pt x="14" y="13"/>
                  </a:lnTo>
                  <a:lnTo>
                    <a:pt x="8" y="21"/>
                  </a:lnTo>
                  <a:lnTo>
                    <a:pt x="4" y="28"/>
                  </a:lnTo>
                  <a:lnTo>
                    <a:pt x="2" y="38"/>
                  </a:lnTo>
                  <a:lnTo>
                    <a:pt x="0" y="47"/>
                  </a:lnTo>
                  <a:lnTo>
                    <a:pt x="2" y="56"/>
                  </a:lnTo>
                  <a:lnTo>
                    <a:pt x="4" y="65"/>
                  </a:lnTo>
                  <a:lnTo>
                    <a:pt x="8" y="72"/>
                  </a:lnTo>
                  <a:lnTo>
                    <a:pt x="14" y="80"/>
                  </a:lnTo>
                  <a:lnTo>
                    <a:pt x="20" y="87"/>
                  </a:lnTo>
                  <a:lnTo>
                    <a:pt x="27" y="91"/>
                  </a:lnTo>
                  <a:lnTo>
                    <a:pt x="36" y="93"/>
                  </a:lnTo>
                  <a:lnTo>
                    <a:pt x="44" y="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1" name="Freeform 166"/>
            <p:cNvSpPr>
              <a:spLocks/>
            </p:cNvSpPr>
            <p:nvPr/>
          </p:nvSpPr>
          <p:spPr bwMode="auto">
            <a:xfrm>
              <a:off x="2356" y="3188"/>
              <a:ext cx="333" cy="94"/>
            </a:xfrm>
            <a:custGeom>
              <a:avLst/>
              <a:gdLst>
                <a:gd name="T0" fmla="*/ 333 w 333"/>
                <a:gd name="T1" fmla="*/ 88 h 94"/>
                <a:gd name="T2" fmla="*/ 329 w 333"/>
                <a:gd name="T3" fmla="*/ 70 h 94"/>
                <a:gd name="T4" fmla="*/ 320 w 333"/>
                <a:gd name="T5" fmla="*/ 54 h 94"/>
                <a:gd name="T6" fmla="*/ 305 w 333"/>
                <a:gd name="T7" fmla="*/ 38 h 94"/>
                <a:gd name="T8" fmla="*/ 285 w 333"/>
                <a:gd name="T9" fmla="*/ 26 h 94"/>
                <a:gd name="T10" fmla="*/ 260 w 333"/>
                <a:gd name="T11" fmla="*/ 15 h 94"/>
                <a:gd name="T12" fmla="*/ 231 w 333"/>
                <a:gd name="T13" fmla="*/ 6 h 94"/>
                <a:gd name="T14" fmla="*/ 201 w 333"/>
                <a:gd name="T15" fmla="*/ 1 h 94"/>
                <a:gd name="T16" fmla="*/ 167 w 333"/>
                <a:gd name="T17" fmla="*/ 0 h 94"/>
                <a:gd name="T18" fmla="*/ 133 w 333"/>
                <a:gd name="T19" fmla="*/ 1 h 94"/>
                <a:gd name="T20" fmla="*/ 102 w 333"/>
                <a:gd name="T21" fmla="*/ 6 h 94"/>
                <a:gd name="T22" fmla="*/ 74 w 333"/>
                <a:gd name="T23" fmla="*/ 15 h 94"/>
                <a:gd name="T24" fmla="*/ 50 w 333"/>
                <a:gd name="T25" fmla="*/ 26 h 94"/>
                <a:gd name="T26" fmla="*/ 29 w 333"/>
                <a:gd name="T27" fmla="*/ 38 h 94"/>
                <a:gd name="T28" fmla="*/ 13 w 333"/>
                <a:gd name="T29" fmla="*/ 54 h 94"/>
                <a:gd name="T30" fmla="*/ 4 w 333"/>
                <a:gd name="T31" fmla="*/ 70 h 94"/>
                <a:gd name="T32" fmla="*/ 0 w 333"/>
                <a:gd name="T33" fmla="*/ 88 h 94"/>
                <a:gd name="T34" fmla="*/ 1 w 333"/>
                <a:gd name="T35" fmla="*/ 89 h 94"/>
                <a:gd name="T36" fmla="*/ 5 w 333"/>
                <a:gd name="T37" fmla="*/ 93 h 94"/>
                <a:gd name="T38" fmla="*/ 10 w 333"/>
                <a:gd name="T39" fmla="*/ 92 h 94"/>
                <a:gd name="T40" fmla="*/ 18 w 333"/>
                <a:gd name="T41" fmla="*/ 84 h 94"/>
                <a:gd name="T42" fmla="*/ 19 w 333"/>
                <a:gd name="T43" fmla="*/ 82 h 94"/>
                <a:gd name="T44" fmla="*/ 31 w 333"/>
                <a:gd name="T45" fmla="*/ 72 h 94"/>
                <a:gd name="T46" fmla="*/ 45 w 333"/>
                <a:gd name="T47" fmla="*/ 64 h 94"/>
                <a:gd name="T48" fmla="*/ 62 w 333"/>
                <a:gd name="T49" fmla="*/ 55 h 94"/>
                <a:gd name="T50" fmla="*/ 80 w 333"/>
                <a:gd name="T51" fmla="*/ 49 h 94"/>
                <a:gd name="T52" fmla="*/ 99 w 333"/>
                <a:gd name="T53" fmla="*/ 44 h 94"/>
                <a:gd name="T54" fmla="*/ 121 w 333"/>
                <a:gd name="T55" fmla="*/ 40 h 94"/>
                <a:gd name="T56" fmla="*/ 143 w 333"/>
                <a:gd name="T57" fmla="*/ 37 h 94"/>
                <a:gd name="T58" fmla="*/ 167 w 333"/>
                <a:gd name="T59" fmla="*/ 36 h 94"/>
                <a:gd name="T60" fmla="*/ 191 w 333"/>
                <a:gd name="T61" fmla="*/ 37 h 94"/>
                <a:gd name="T62" fmla="*/ 214 w 333"/>
                <a:gd name="T63" fmla="*/ 40 h 94"/>
                <a:gd name="T64" fmla="*/ 235 w 333"/>
                <a:gd name="T65" fmla="*/ 44 h 94"/>
                <a:gd name="T66" fmla="*/ 256 w 333"/>
                <a:gd name="T67" fmla="*/ 49 h 94"/>
                <a:gd name="T68" fmla="*/ 274 w 333"/>
                <a:gd name="T69" fmla="*/ 57 h 94"/>
                <a:gd name="T70" fmla="*/ 289 w 333"/>
                <a:gd name="T71" fmla="*/ 64 h 94"/>
                <a:gd name="T72" fmla="*/ 303 w 333"/>
                <a:gd name="T73" fmla="*/ 73 h 94"/>
                <a:gd name="T74" fmla="*/ 315 w 333"/>
                <a:gd name="T75" fmla="*/ 84 h 94"/>
                <a:gd name="T76" fmla="*/ 317 w 333"/>
                <a:gd name="T77" fmla="*/ 86 h 94"/>
                <a:gd name="T78" fmla="*/ 322 w 333"/>
                <a:gd name="T79" fmla="*/ 92 h 94"/>
                <a:gd name="T80" fmla="*/ 328 w 333"/>
                <a:gd name="T81" fmla="*/ 94 h 94"/>
                <a:gd name="T82" fmla="*/ 333 w 333"/>
                <a:gd name="T83" fmla="*/ 88 h 9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33"/>
                <a:gd name="T127" fmla="*/ 0 h 94"/>
                <a:gd name="T128" fmla="*/ 333 w 333"/>
                <a:gd name="T129" fmla="*/ 94 h 9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33" h="94">
                  <a:moveTo>
                    <a:pt x="333" y="88"/>
                  </a:moveTo>
                  <a:lnTo>
                    <a:pt x="329" y="70"/>
                  </a:lnTo>
                  <a:lnTo>
                    <a:pt x="320" y="54"/>
                  </a:lnTo>
                  <a:lnTo>
                    <a:pt x="305" y="38"/>
                  </a:lnTo>
                  <a:lnTo>
                    <a:pt x="285" y="26"/>
                  </a:lnTo>
                  <a:lnTo>
                    <a:pt x="260" y="15"/>
                  </a:lnTo>
                  <a:lnTo>
                    <a:pt x="231" y="6"/>
                  </a:lnTo>
                  <a:lnTo>
                    <a:pt x="201" y="1"/>
                  </a:lnTo>
                  <a:lnTo>
                    <a:pt x="167" y="0"/>
                  </a:lnTo>
                  <a:lnTo>
                    <a:pt x="133" y="1"/>
                  </a:lnTo>
                  <a:lnTo>
                    <a:pt x="102" y="6"/>
                  </a:lnTo>
                  <a:lnTo>
                    <a:pt x="74" y="15"/>
                  </a:lnTo>
                  <a:lnTo>
                    <a:pt x="50" y="26"/>
                  </a:lnTo>
                  <a:lnTo>
                    <a:pt x="29" y="38"/>
                  </a:lnTo>
                  <a:lnTo>
                    <a:pt x="13" y="54"/>
                  </a:lnTo>
                  <a:lnTo>
                    <a:pt x="4" y="70"/>
                  </a:lnTo>
                  <a:lnTo>
                    <a:pt x="0" y="88"/>
                  </a:lnTo>
                  <a:lnTo>
                    <a:pt x="1" y="89"/>
                  </a:lnTo>
                  <a:lnTo>
                    <a:pt x="5" y="93"/>
                  </a:lnTo>
                  <a:lnTo>
                    <a:pt x="10" y="92"/>
                  </a:lnTo>
                  <a:lnTo>
                    <a:pt x="18" y="84"/>
                  </a:lnTo>
                  <a:lnTo>
                    <a:pt x="19" y="82"/>
                  </a:lnTo>
                  <a:lnTo>
                    <a:pt x="31" y="72"/>
                  </a:lnTo>
                  <a:lnTo>
                    <a:pt x="45" y="64"/>
                  </a:lnTo>
                  <a:lnTo>
                    <a:pt x="62" y="55"/>
                  </a:lnTo>
                  <a:lnTo>
                    <a:pt x="80" y="49"/>
                  </a:lnTo>
                  <a:lnTo>
                    <a:pt x="99" y="44"/>
                  </a:lnTo>
                  <a:lnTo>
                    <a:pt x="121" y="40"/>
                  </a:lnTo>
                  <a:lnTo>
                    <a:pt x="143" y="37"/>
                  </a:lnTo>
                  <a:lnTo>
                    <a:pt x="167" y="36"/>
                  </a:lnTo>
                  <a:lnTo>
                    <a:pt x="191" y="37"/>
                  </a:lnTo>
                  <a:lnTo>
                    <a:pt x="214" y="40"/>
                  </a:lnTo>
                  <a:lnTo>
                    <a:pt x="235" y="44"/>
                  </a:lnTo>
                  <a:lnTo>
                    <a:pt x="256" y="49"/>
                  </a:lnTo>
                  <a:lnTo>
                    <a:pt x="274" y="57"/>
                  </a:lnTo>
                  <a:lnTo>
                    <a:pt x="289" y="64"/>
                  </a:lnTo>
                  <a:lnTo>
                    <a:pt x="303" y="73"/>
                  </a:lnTo>
                  <a:lnTo>
                    <a:pt x="315" y="84"/>
                  </a:lnTo>
                  <a:lnTo>
                    <a:pt x="317" y="86"/>
                  </a:lnTo>
                  <a:lnTo>
                    <a:pt x="322" y="92"/>
                  </a:lnTo>
                  <a:lnTo>
                    <a:pt x="328" y="94"/>
                  </a:lnTo>
                  <a:lnTo>
                    <a:pt x="333" y="88"/>
                  </a:lnTo>
                  <a:close/>
                </a:path>
              </a:pathLst>
            </a:custGeom>
            <a:solidFill>
              <a:srgbClr val="BFCC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2" name="Freeform 167"/>
            <p:cNvSpPr>
              <a:spLocks/>
            </p:cNvSpPr>
            <p:nvPr/>
          </p:nvSpPr>
          <p:spPr bwMode="auto">
            <a:xfrm>
              <a:off x="2523" y="3182"/>
              <a:ext cx="171" cy="94"/>
            </a:xfrm>
            <a:custGeom>
              <a:avLst/>
              <a:gdLst>
                <a:gd name="T0" fmla="*/ 0 w 171"/>
                <a:gd name="T1" fmla="*/ 11 h 94"/>
                <a:gd name="T2" fmla="*/ 0 w 171"/>
                <a:gd name="T3" fmla="*/ 11 h 94"/>
                <a:gd name="T4" fmla="*/ 34 w 171"/>
                <a:gd name="T5" fmla="*/ 11 h 94"/>
                <a:gd name="T6" fmla="*/ 64 w 171"/>
                <a:gd name="T7" fmla="*/ 16 h 94"/>
                <a:gd name="T8" fmla="*/ 92 w 171"/>
                <a:gd name="T9" fmla="*/ 25 h 94"/>
                <a:gd name="T10" fmla="*/ 116 w 171"/>
                <a:gd name="T11" fmla="*/ 35 h 94"/>
                <a:gd name="T12" fmla="*/ 136 w 171"/>
                <a:gd name="T13" fmla="*/ 48 h 94"/>
                <a:gd name="T14" fmla="*/ 149 w 171"/>
                <a:gd name="T15" fmla="*/ 63 h 94"/>
                <a:gd name="T16" fmla="*/ 159 w 171"/>
                <a:gd name="T17" fmla="*/ 77 h 94"/>
                <a:gd name="T18" fmla="*/ 161 w 171"/>
                <a:gd name="T19" fmla="*/ 94 h 94"/>
                <a:gd name="T20" fmla="*/ 171 w 171"/>
                <a:gd name="T21" fmla="*/ 94 h 94"/>
                <a:gd name="T22" fmla="*/ 166 w 171"/>
                <a:gd name="T23" fmla="*/ 74 h 94"/>
                <a:gd name="T24" fmla="*/ 156 w 171"/>
                <a:gd name="T25" fmla="*/ 57 h 94"/>
                <a:gd name="T26" fmla="*/ 141 w 171"/>
                <a:gd name="T27" fmla="*/ 41 h 94"/>
                <a:gd name="T28" fmla="*/ 119 w 171"/>
                <a:gd name="T29" fmla="*/ 28 h 94"/>
                <a:gd name="T30" fmla="*/ 95 w 171"/>
                <a:gd name="T31" fmla="*/ 17 h 94"/>
                <a:gd name="T32" fmla="*/ 64 w 171"/>
                <a:gd name="T33" fmla="*/ 8 h 94"/>
                <a:gd name="T34" fmla="*/ 34 w 171"/>
                <a:gd name="T35" fmla="*/ 3 h 94"/>
                <a:gd name="T36" fmla="*/ 0 w 171"/>
                <a:gd name="T37" fmla="*/ 0 h 94"/>
                <a:gd name="T38" fmla="*/ 0 w 171"/>
                <a:gd name="T39" fmla="*/ 0 h 94"/>
                <a:gd name="T40" fmla="*/ 0 w 171"/>
                <a:gd name="T41" fmla="*/ 11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71"/>
                <a:gd name="T64" fmla="*/ 0 h 94"/>
                <a:gd name="T65" fmla="*/ 171 w 171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71" h="94">
                  <a:moveTo>
                    <a:pt x="0" y="11"/>
                  </a:moveTo>
                  <a:lnTo>
                    <a:pt x="0" y="11"/>
                  </a:lnTo>
                  <a:lnTo>
                    <a:pt x="34" y="11"/>
                  </a:lnTo>
                  <a:lnTo>
                    <a:pt x="64" y="16"/>
                  </a:lnTo>
                  <a:lnTo>
                    <a:pt x="92" y="25"/>
                  </a:lnTo>
                  <a:lnTo>
                    <a:pt x="116" y="35"/>
                  </a:lnTo>
                  <a:lnTo>
                    <a:pt x="136" y="48"/>
                  </a:lnTo>
                  <a:lnTo>
                    <a:pt x="149" y="63"/>
                  </a:lnTo>
                  <a:lnTo>
                    <a:pt x="159" y="77"/>
                  </a:lnTo>
                  <a:lnTo>
                    <a:pt x="161" y="94"/>
                  </a:lnTo>
                  <a:lnTo>
                    <a:pt x="171" y="94"/>
                  </a:lnTo>
                  <a:lnTo>
                    <a:pt x="166" y="74"/>
                  </a:lnTo>
                  <a:lnTo>
                    <a:pt x="156" y="57"/>
                  </a:lnTo>
                  <a:lnTo>
                    <a:pt x="141" y="41"/>
                  </a:lnTo>
                  <a:lnTo>
                    <a:pt x="119" y="28"/>
                  </a:lnTo>
                  <a:lnTo>
                    <a:pt x="95" y="17"/>
                  </a:lnTo>
                  <a:lnTo>
                    <a:pt x="64" y="8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3" name="Freeform 168"/>
            <p:cNvSpPr>
              <a:spLocks/>
            </p:cNvSpPr>
            <p:nvPr/>
          </p:nvSpPr>
          <p:spPr bwMode="auto">
            <a:xfrm>
              <a:off x="2351" y="3182"/>
              <a:ext cx="172" cy="95"/>
            </a:xfrm>
            <a:custGeom>
              <a:avLst/>
              <a:gdLst>
                <a:gd name="T0" fmla="*/ 9 w 172"/>
                <a:gd name="T1" fmla="*/ 92 h 95"/>
                <a:gd name="T2" fmla="*/ 10 w 172"/>
                <a:gd name="T3" fmla="*/ 94 h 95"/>
                <a:gd name="T4" fmla="*/ 12 w 172"/>
                <a:gd name="T5" fmla="*/ 77 h 95"/>
                <a:gd name="T6" fmla="*/ 22 w 172"/>
                <a:gd name="T7" fmla="*/ 63 h 95"/>
                <a:gd name="T8" fmla="*/ 36 w 172"/>
                <a:gd name="T9" fmla="*/ 48 h 95"/>
                <a:gd name="T10" fmla="*/ 56 w 172"/>
                <a:gd name="T11" fmla="*/ 35 h 95"/>
                <a:gd name="T12" fmla="*/ 80 w 172"/>
                <a:gd name="T13" fmla="*/ 25 h 95"/>
                <a:gd name="T14" fmla="*/ 107 w 172"/>
                <a:gd name="T15" fmla="*/ 16 h 95"/>
                <a:gd name="T16" fmla="*/ 138 w 172"/>
                <a:gd name="T17" fmla="*/ 11 h 95"/>
                <a:gd name="T18" fmla="*/ 172 w 172"/>
                <a:gd name="T19" fmla="*/ 11 h 95"/>
                <a:gd name="T20" fmla="*/ 172 w 172"/>
                <a:gd name="T21" fmla="*/ 0 h 95"/>
                <a:gd name="T22" fmla="*/ 138 w 172"/>
                <a:gd name="T23" fmla="*/ 3 h 95"/>
                <a:gd name="T24" fmla="*/ 107 w 172"/>
                <a:gd name="T25" fmla="*/ 8 h 95"/>
                <a:gd name="T26" fmla="*/ 78 w 172"/>
                <a:gd name="T27" fmla="*/ 17 h 95"/>
                <a:gd name="T28" fmla="*/ 53 w 172"/>
                <a:gd name="T29" fmla="*/ 28 h 95"/>
                <a:gd name="T30" fmla="*/ 32 w 172"/>
                <a:gd name="T31" fmla="*/ 41 h 95"/>
                <a:gd name="T32" fmla="*/ 15 w 172"/>
                <a:gd name="T33" fmla="*/ 57 h 95"/>
                <a:gd name="T34" fmla="*/ 5 w 172"/>
                <a:gd name="T35" fmla="*/ 74 h 95"/>
                <a:gd name="T36" fmla="*/ 0 w 172"/>
                <a:gd name="T37" fmla="*/ 94 h 95"/>
                <a:gd name="T38" fmla="*/ 1 w 172"/>
                <a:gd name="T39" fmla="*/ 95 h 95"/>
                <a:gd name="T40" fmla="*/ 9 w 172"/>
                <a:gd name="T41" fmla="*/ 92 h 9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72"/>
                <a:gd name="T64" fmla="*/ 0 h 95"/>
                <a:gd name="T65" fmla="*/ 172 w 172"/>
                <a:gd name="T66" fmla="*/ 95 h 9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72" h="95">
                  <a:moveTo>
                    <a:pt x="9" y="92"/>
                  </a:moveTo>
                  <a:lnTo>
                    <a:pt x="10" y="94"/>
                  </a:lnTo>
                  <a:lnTo>
                    <a:pt x="12" y="77"/>
                  </a:lnTo>
                  <a:lnTo>
                    <a:pt x="22" y="63"/>
                  </a:lnTo>
                  <a:lnTo>
                    <a:pt x="36" y="48"/>
                  </a:lnTo>
                  <a:lnTo>
                    <a:pt x="56" y="35"/>
                  </a:lnTo>
                  <a:lnTo>
                    <a:pt x="80" y="25"/>
                  </a:lnTo>
                  <a:lnTo>
                    <a:pt x="107" y="16"/>
                  </a:lnTo>
                  <a:lnTo>
                    <a:pt x="138" y="11"/>
                  </a:lnTo>
                  <a:lnTo>
                    <a:pt x="172" y="11"/>
                  </a:lnTo>
                  <a:lnTo>
                    <a:pt x="172" y="0"/>
                  </a:lnTo>
                  <a:lnTo>
                    <a:pt x="138" y="3"/>
                  </a:lnTo>
                  <a:lnTo>
                    <a:pt x="107" y="8"/>
                  </a:lnTo>
                  <a:lnTo>
                    <a:pt x="78" y="17"/>
                  </a:lnTo>
                  <a:lnTo>
                    <a:pt x="53" y="28"/>
                  </a:lnTo>
                  <a:lnTo>
                    <a:pt x="32" y="41"/>
                  </a:lnTo>
                  <a:lnTo>
                    <a:pt x="15" y="57"/>
                  </a:lnTo>
                  <a:lnTo>
                    <a:pt x="5" y="74"/>
                  </a:lnTo>
                  <a:lnTo>
                    <a:pt x="0" y="94"/>
                  </a:lnTo>
                  <a:lnTo>
                    <a:pt x="1" y="95"/>
                  </a:lnTo>
                  <a:lnTo>
                    <a:pt x="9" y="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4" name="Freeform 169"/>
            <p:cNvSpPr>
              <a:spLocks/>
            </p:cNvSpPr>
            <p:nvPr/>
          </p:nvSpPr>
          <p:spPr bwMode="auto">
            <a:xfrm>
              <a:off x="2352" y="3269"/>
              <a:ext cx="26" cy="16"/>
            </a:xfrm>
            <a:custGeom>
              <a:avLst/>
              <a:gdLst>
                <a:gd name="T0" fmla="*/ 20 w 26"/>
                <a:gd name="T1" fmla="*/ 0 h 16"/>
                <a:gd name="T2" fmla="*/ 18 w 26"/>
                <a:gd name="T3" fmla="*/ 0 h 16"/>
                <a:gd name="T4" fmla="*/ 11 w 26"/>
                <a:gd name="T5" fmla="*/ 7 h 16"/>
                <a:gd name="T6" fmla="*/ 10 w 26"/>
                <a:gd name="T7" fmla="*/ 8 h 16"/>
                <a:gd name="T8" fmla="*/ 8 w 26"/>
                <a:gd name="T9" fmla="*/ 5 h 16"/>
                <a:gd name="T10" fmla="*/ 8 w 26"/>
                <a:gd name="T11" fmla="*/ 5 h 16"/>
                <a:gd name="T12" fmla="*/ 0 w 26"/>
                <a:gd name="T13" fmla="*/ 8 h 16"/>
                <a:gd name="T14" fmla="*/ 3 w 26"/>
                <a:gd name="T15" fmla="*/ 11 h 16"/>
                <a:gd name="T16" fmla="*/ 8 w 26"/>
                <a:gd name="T17" fmla="*/ 16 h 16"/>
                <a:gd name="T18" fmla="*/ 16 w 26"/>
                <a:gd name="T19" fmla="*/ 14 h 16"/>
                <a:gd name="T20" fmla="*/ 26 w 26"/>
                <a:gd name="T21" fmla="*/ 5 h 16"/>
                <a:gd name="T22" fmla="*/ 24 w 26"/>
                <a:gd name="T23" fmla="*/ 5 h 16"/>
                <a:gd name="T24" fmla="*/ 20 w 26"/>
                <a:gd name="T25" fmla="*/ 0 h 1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6"/>
                <a:gd name="T40" fmla="*/ 0 h 16"/>
                <a:gd name="T41" fmla="*/ 26 w 26"/>
                <a:gd name="T42" fmla="*/ 16 h 1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6" h="16">
                  <a:moveTo>
                    <a:pt x="20" y="0"/>
                  </a:moveTo>
                  <a:lnTo>
                    <a:pt x="18" y="0"/>
                  </a:lnTo>
                  <a:lnTo>
                    <a:pt x="11" y="7"/>
                  </a:lnTo>
                  <a:lnTo>
                    <a:pt x="10" y="8"/>
                  </a:lnTo>
                  <a:lnTo>
                    <a:pt x="8" y="5"/>
                  </a:lnTo>
                  <a:lnTo>
                    <a:pt x="0" y="8"/>
                  </a:lnTo>
                  <a:lnTo>
                    <a:pt x="3" y="11"/>
                  </a:lnTo>
                  <a:lnTo>
                    <a:pt x="8" y="16"/>
                  </a:lnTo>
                  <a:lnTo>
                    <a:pt x="16" y="14"/>
                  </a:lnTo>
                  <a:lnTo>
                    <a:pt x="26" y="5"/>
                  </a:lnTo>
                  <a:lnTo>
                    <a:pt x="24" y="5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5" name="Freeform 170"/>
            <p:cNvSpPr>
              <a:spLocks/>
            </p:cNvSpPr>
            <p:nvPr/>
          </p:nvSpPr>
          <p:spPr bwMode="auto">
            <a:xfrm>
              <a:off x="2372" y="3268"/>
              <a:ext cx="6" cy="6"/>
            </a:xfrm>
            <a:custGeom>
              <a:avLst/>
              <a:gdLst>
                <a:gd name="T0" fmla="*/ 1 w 6"/>
                <a:gd name="T1" fmla="*/ 0 h 6"/>
                <a:gd name="T2" fmla="*/ 1 w 6"/>
                <a:gd name="T3" fmla="*/ 0 h 6"/>
                <a:gd name="T4" fmla="*/ 0 w 6"/>
                <a:gd name="T5" fmla="*/ 1 h 6"/>
                <a:gd name="T6" fmla="*/ 4 w 6"/>
                <a:gd name="T7" fmla="*/ 6 h 6"/>
                <a:gd name="T8" fmla="*/ 6 w 6"/>
                <a:gd name="T9" fmla="*/ 5 h 6"/>
                <a:gd name="T10" fmla="*/ 6 w 6"/>
                <a:gd name="T11" fmla="*/ 5 h 6"/>
                <a:gd name="T12" fmla="*/ 1 w 6"/>
                <a:gd name="T13" fmla="*/ 0 h 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"/>
                <a:gd name="T22" fmla="*/ 0 h 6"/>
                <a:gd name="T23" fmla="*/ 6 w 6"/>
                <a:gd name="T24" fmla="*/ 6 h 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" h="6">
                  <a:moveTo>
                    <a:pt x="1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4" y="6"/>
                  </a:lnTo>
                  <a:lnTo>
                    <a:pt x="6" y="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6" name="Freeform 171"/>
            <p:cNvSpPr>
              <a:spLocks/>
            </p:cNvSpPr>
            <p:nvPr/>
          </p:nvSpPr>
          <p:spPr bwMode="auto">
            <a:xfrm>
              <a:off x="2373" y="3219"/>
              <a:ext cx="150" cy="54"/>
            </a:xfrm>
            <a:custGeom>
              <a:avLst/>
              <a:gdLst>
                <a:gd name="T0" fmla="*/ 150 w 150"/>
                <a:gd name="T1" fmla="*/ 0 h 54"/>
                <a:gd name="T2" fmla="*/ 150 w 150"/>
                <a:gd name="T3" fmla="*/ 0 h 54"/>
                <a:gd name="T4" fmla="*/ 126 w 150"/>
                <a:gd name="T5" fmla="*/ 2 h 54"/>
                <a:gd name="T6" fmla="*/ 104 w 150"/>
                <a:gd name="T7" fmla="*/ 5 h 54"/>
                <a:gd name="T8" fmla="*/ 82 w 150"/>
                <a:gd name="T9" fmla="*/ 9 h 54"/>
                <a:gd name="T10" fmla="*/ 62 w 150"/>
                <a:gd name="T11" fmla="*/ 14 h 54"/>
                <a:gd name="T12" fmla="*/ 43 w 150"/>
                <a:gd name="T13" fmla="*/ 20 h 54"/>
                <a:gd name="T14" fmla="*/ 27 w 150"/>
                <a:gd name="T15" fmla="*/ 29 h 54"/>
                <a:gd name="T16" fmla="*/ 12 w 150"/>
                <a:gd name="T17" fmla="*/ 37 h 54"/>
                <a:gd name="T18" fmla="*/ 0 w 150"/>
                <a:gd name="T19" fmla="*/ 49 h 54"/>
                <a:gd name="T20" fmla="*/ 5 w 150"/>
                <a:gd name="T21" fmla="*/ 54 h 54"/>
                <a:gd name="T22" fmla="*/ 17 w 150"/>
                <a:gd name="T23" fmla="*/ 45 h 54"/>
                <a:gd name="T24" fmla="*/ 29 w 150"/>
                <a:gd name="T25" fmla="*/ 37 h 54"/>
                <a:gd name="T26" fmla="*/ 46 w 150"/>
                <a:gd name="T27" fmla="*/ 28 h 54"/>
                <a:gd name="T28" fmla="*/ 64 w 150"/>
                <a:gd name="T29" fmla="*/ 22 h 54"/>
                <a:gd name="T30" fmla="*/ 82 w 150"/>
                <a:gd name="T31" fmla="*/ 17 h 54"/>
                <a:gd name="T32" fmla="*/ 104 w 150"/>
                <a:gd name="T33" fmla="*/ 13 h 54"/>
                <a:gd name="T34" fmla="*/ 126 w 150"/>
                <a:gd name="T35" fmla="*/ 10 h 54"/>
                <a:gd name="T36" fmla="*/ 150 w 150"/>
                <a:gd name="T37" fmla="*/ 10 h 54"/>
                <a:gd name="T38" fmla="*/ 150 w 150"/>
                <a:gd name="T39" fmla="*/ 10 h 54"/>
                <a:gd name="T40" fmla="*/ 150 w 150"/>
                <a:gd name="T41" fmla="*/ 0 h 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0"/>
                <a:gd name="T64" fmla="*/ 0 h 54"/>
                <a:gd name="T65" fmla="*/ 150 w 150"/>
                <a:gd name="T66" fmla="*/ 54 h 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0" h="54">
                  <a:moveTo>
                    <a:pt x="150" y="0"/>
                  </a:moveTo>
                  <a:lnTo>
                    <a:pt x="150" y="0"/>
                  </a:lnTo>
                  <a:lnTo>
                    <a:pt x="126" y="2"/>
                  </a:lnTo>
                  <a:lnTo>
                    <a:pt x="104" y="5"/>
                  </a:lnTo>
                  <a:lnTo>
                    <a:pt x="82" y="9"/>
                  </a:lnTo>
                  <a:lnTo>
                    <a:pt x="62" y="14"/>
                  </a:lnTo>
                  <a:lnTo>
                    <a:pt x="43" y="20"/>
                  </a:lnTo>
                  <a:lnTo>
                    <a:pt x="27" y="29"/>
                  </a:lnTo>
                  <a:lnTo>
                    <a:pt x="12" y="37"/>
                  </a:lnTo>
                  <a:lnTo>
                    <a:pt x="0" y="49"/>
                  </a:lnTo>
                  <a:lnTo>
                    <a:pt x="5" y="54"/>
                  </a:lnTo>
                  <a:lnTo>
                    <a:pt x="17" y="45"/>
                  </a:lnTo>
                  <a:lnTo>
                    <a:pt x="29" y="37"/>
                  </a:lnTo>
                  <a:lnTo>
                    <a:pt x="46" y="28"/>
                  </a:lnTo>
                  <a:lnTo>
                    <a:pt x="64" y="22"/>
                  </a:lnTo>
                  <a:lnTo>
                    <a:pt x="82" y="17"/>
                  </a:lnTo>
                  <a:lnTo>
                    <a:pt x="104" y="13"/>
                  </a:lnTo>
                  <a:lnTo>
                    <a:pt x="126" y="10"/>
                  </a:lnTo>
                  <a:lnTo>
                    <a:pt x="150" y="10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7" name="Freeform 172"/>
            <p:cNvSpPr>
              <a:spLocks/>
            </p:cNvSpPr>
            <p:nvPr/>
          </p:nvSpPr>
          <p:spPr bwMode="auto">
            <a:xfrm>
              <a:off x="2523" y="3219"/>
              <a:ext cx="152" cy="55"/>
            </a:xfrm>
            <a:custGeom>
              <a:avLst/>
              <a:gdLst>
                <a:gd name="T0" fmla="*/ 152 w 152"/>
                <a:gd name="T1" fmla="*/ 50 h 55"/>
                <a:gd name="T2" fmla="*/ 150 w 152"/>
                <a:gd name="T3" fmla="*/ 50 h 55"/>
                <a:gd name="T4" fmla="*/ 138 w 152"/>
                <a:gd name="T5" fmla="*/ 39 h 55"/>
                <a:gd name="T6" fmla="*/ 124 w 152"/>
                <a:gd name="T7" fmla="*/ 29 h 55"/>
                <a:gd name="T8" fmla="*/ 108 w 152"/>
                <a:gd name="T9" fmla="*/ 22 h 55"/>
                <a:gd name="T10" fmla="*/ 90 w 152"/>
                <a:gd name="T11" fmla="*/ 14 h 55"/>
                <a:gd name="T12" fmla="*/ 68 w 152"/>
                <a:gd name="T13" fmla="*/ 9 h 55"/>
                <a:gd name="T14" fmla="*/ 47 w 152"/>
                <a:gd name="T15" fmla="*/ 5 h 55"/>
                <a:gd name="T16" fmla="*/ 24 w 152"/>
                <a:gd name="T17" fmla="*/ 2 h 55"/>
                <a:gd name="T18" fmla="*/ 0 w 152"/>
                <a:gd name="T19" fmla="*/ 0 h 55"/>
                <a:gd name="T20" fmla="*/ 0 w 152"/>
                <a:gd name="T21" fmla="*/ 10 h 55"/>
                <a:gd name="T22" fmla="*/ 24 w 152"/>
                <a:gd name="T23" fmla="*/ 10 h 55"/>
                <a:gd name="T24" fmla="*/ 47 w 152"/>
                <a:gd name="T25" fmla="*/ 13 h 55"/>
                <a:gd name="T26" fmla="*/ 68 w 152"/>
                <a:gd name="T27" fmla="*/ 17 h 55"/>
                <a:gd name="T28" fmla="*/ 87 w 152"/>
                <a:gd name="T29" fmla="*/ 22 h 55"/>
                <a:gd name="T30" fmla="*/ 106 w 152"/>
                <a:gd name="T31" fmla="*/ 29 h 55"/>
                <a:gd name="T32" fmla="*/ 121 w 152"/>
                <a:gd name="T33" fmla="*/ 37 h 55"/>
                <a:gd name="T34" fmla="*/ 133 w 152"/>
                <a:gd name="T35" fmla="*/ 46 h 55"/>
                <a:gd name="T36" fmla="*/ 146 w 152"/>
                <a:gd name="T37" fmla="*/ 55 h 55"/>
                <a:gd name="T38" fmla="*/ 144 w 152"/>
                <a:gd name="T39" fmla="*/ 55 h 55"/>
                <a:gd name="T40" fmla="*/ 152 w 152"/>
                <a:gd name="T41" fmla="*/ 50 h 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2"/>
                <a:gd name="T64" fmla="*/ 0 h 55"/>
                <a:gd name="T65" fmla="*/ 152 w 152"/>
                <a:gd name="T66" fmla="*/ 55 h 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2" h="55">
                  <a:moveTo>
                    <a:pt x="152" y="50"/>
                  </a:moveTo>
                  <a:lnTo>
                    <a:pt x="150" y="50"/>
                  </a:lnTo>
                  <a:lnTo>
                    <a:pt x="138" y="39"/>
                  </a:lnTo>
                  <a:lnTo>
                    <a:pt x="124" y="29"/>
                  </a:lnTo>
                  <a:lnTo>
                    <a:pt x="108" y="22"/>
                  </a:lnTo>
                  <a:lnTo>
                    <a:pt x="90" y="14"/>
                  </a:lnTo>
                  <a:lnTo>
                    <a:pt x="68" y="9"/>
                  </a:lnTo>
                  <a:lnTo>
                    <a:pt x="47" y="5"/>
                  </a:lnTo>
                  <a:lnTo>
                    <a:pt x="24" y="2"/>
                  </a:lnTo>
                  <a:lnTo>
                    <a:pt x="0" y="0"/>
                  </a:lnTo>
                  <a:lnTo>
                    <a:pt x="0" y="10"/>
                  </a:lnTo>
                  <a:lnTo>
                    <a:pt x="24" y="10"/>
                  </a:lnTo>
                  <a:lnTo>
                    <a:pt x="47" y="13"/>
                  </a:lnTo>
                  <a:lnTo>
                    <a:pt x="68" y="17"/>
                  </a:lnTo>
                  <a:lnTo>
                    <a:pt x="87" y="22"/>
                  </a:lnTo>
                  <a:lnTo>
                    <a:pt x="106" y="29"/>
                  </a:lnTo>
                  <a:lnTo>
                    <a:pt x="121" y="37"/>
                  </a:lnTo>
                  <a:lnTo>
                    <a:pt x="133" y="46"/>
                  </a:lnTo>
                  <a:lnTo>
                    <a:pt x="146" y="55"/>
                  </a:lnTo>
                  <a:lnTo>
                    <a:pt x="144" y="55"/>
                  </a:lnTo>
                  <a:lnTo>
                    <a:pt x="152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8" name="Freeform 173"/>
            <p:cNvSpPr>
              <a:spLocks/>
            </p:cNvSpPr>
            <p:nvPr/>
          </p:nvSpPr>
          <p:spPr bwMode="auto">
            <a:xfrm>
              <a:off x="2667" y="3269"/>
              <a:ext cx="27" cy="17"/>
            </a:xfrm>
            <a:custGeom>
              <a:avLst/>
              <a:gdLst>
                <a:gd name="T0" fmla="*/ 17 w 27"/>
                <a:gd name="T1" fmla="*/ 7 h 17"/>
                <a:gd name="T2" fmla="*/ 18 w 27"/>
                <a:gd name="T3" fmla="*/ 5 h 17"/>
                <a:gd name="T4" fmla="*/ 16 w 27"/>
                <a:gd name="T5" fmla="*/ 9 h 17"/>
                <a:gd name="T6" fmla="*/ 14 w 27"/>
                <a:gd name="T7" fmla="*/ 7 h 17"/>
                <a:gd name="T8" fmla="*/ 9 w 27"/>
                <a:gd name="T9" fmla="*/ 3 h 17"/>
                <a:gd name="T10" fmla="*/ 8 w 27"/>
                <a:gd name="T11" fmla="*/ 0 h 17"/>
                <a:gd name="T12" fmla="*/ 0 w 27"/>
                <a:gd name="T13" fmla="*/ 5 h 17"/>
                <a:gd name="T14" fmla="*/ 4 w 27"/>
                <a:gd name="T15" fmla="*/ 8 h 17"/>
                <a:gd name="T16" fmla="*/ 9 w 27"/>
                <a:gd name="T17" fmla="*/ 14 h 17"/>
                <a:gd name="T18" fmla="*/ 18 w 27"/>
                <a:gd name="T19" fmla="*/ 17 h 17"/>
                <a:gd name="T20" fmla="*/ 26 w 27"/>
                <a:gd name="T21" fmla="*/ 8 h 17"/>
                <a:gd name="T22" fmla="*/ 27 w 27"/>
                <a:gd name="T23" fmla="*/ 7 h 17"/>
                <a:gd name="T24" fmla="*/ 26 w 27"/>
                <a:gd name="T25" fmla="*/ 8 h 17"/>
                <a:gd name="T26" fmla="*/ 26 w 27"/>
                <a:gd name="T27" fmla="*/ 7 h 17"/>
                <a:gd name="T28" fmla="*/ 27 w 27"/>
                <a:gd name="T29" fmla="*/ 7 h 17"/>
                <a:gd name="T30" fmla="*/ 17 w 27"/>
                <a:gd name="T31" fmla="*/ 7 h 1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7"/>
                <a:gd name="T49" fmla="*/ 0 h 17"/>
                <a:gd name="T50" fmla="*/ 27 w 27"/>
                <a:gd name="T51" fmla="*/ 17 h 1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7" h="17">
                  <a:moveTo>
                    <a:pt x="17" y="7"/>
                  </a:moveTo>
                  <a:lnTo>
                    <a:pt x="18" y="5"/>
                  </a:lnTo>
                  <a:lnTo>
                    <a:pt x="16" y="9"/>
                  </a:lnTo>
                  <a:lnTo>
                    <a:pt x="14" y="7"/>
                  </a:lnTo>
                  <a:lnTo>
                    <a:pt x="9" y="3"/>
                  </a:lnTo>
                  <a:lnTo>
                    <a:pt x="8" y="0"/>
                  </a:lnTo>
                  <a:lnTo>
                    <a:pt x="0" y="5"/>
                  </a:lnTo>
                  <a:lnTo>
                    <a:pt x="4" y="8"/>
                  </a:lnTo>
                  <a:lnTo>
                    <a:pt x="9" y="14"/>
                  </a:lnTo>
                  <a:lnTo>
                    <a:pt x="18" y="17"/>
                  </a:lnTo>
                  <a:lnTo>
                    <a:pt x="26" y="8"/>
                  </a:lnTo>
                  <a:lnTo>
                    <a:pt x="27" y="7"/>
                  </a:lnTo>
                  <a:lnTo>
                    <a:pt x="26" y="8"/>
                  </a:lnTo>
                  <a:lnTo>
                    <a:pt x="26" y="7"/>
                  </a:lnTo>
                  <a:lnTo>
                    <a:pt x="27" y="7"/>
                  </a:lnTo>
                  <a:lnTo>
                    <a:pt x="17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9" name="Freeform 174"/>
            <p:cNvSpPr>
              <a:spLocks/>
            </p:cNvSpPr>
            <p:nvPr/>
          </p:nvSpPr>
          <p:spPr bwMode="auto">
            <a:xfrm>
              <a:off x="2419" y="3188"/>
              <a:ext cx="229" cy="62"/>
            </a:xfrm>
            <a:custGeom>
              <a:avLst/>
              <a:gdLst>
                <a:gd name="T0" fmla="*/ 11 w 229"/>
                <a:gd name="T1" fmla="*/ 51 h 62"/>
                <a:gd name="T2" fmla="*/ 35 w 229"/>
                <a:gd name="T3" fmla="*/ 44 h 62"/>
                <a:gd name="T4" fmla="*/ 60 w 229"/>
                <a:gd name="T5" fmla="*/ 38 h 62"/>
                <a:gd name="T6" fmla="*/ 90 w 229"/>
                <a:gd name="T7" fmla="*/ 36 h 62"/>
                <a:gd name="T8" fmla="*/ 120 w 229"/>
                <a:gd name="T9" fmla="*/ 36 h 62"/>
                <a:gd name="T10" fmla="*/ 151 w 229"/>
                <a:gd name="T11" fmla="*/ 40 h 62"/>
                <a:gd name="T12" fmla="*/ 180 w 229"/>
                <a:gd name="T13" fmla="*/ 45 h 62"/>
                <a:gd name="T14" fmla="*/ 206 w 229"/>
                <a:gd name="T15" fmla="*/ 54 h 62"/>
                <a:gd name="T16" fmla="*/ 226 w 229"/>
                <a:gd name="T17" fmla="*/ 62 h 62"/>
                <a:gd name="T18" fmla="*/ 228 w 229"/>
                <a:gd name="T19" fmla="*/ 54 h 62"/>
                <a:gd name="T20" fmla="*/ 218 w 229"/>
                <a:gd name="T21" fmla="*/ 36 h 62"/>
                <a:gd name="T22" fmla="*/ 208 w 229"/>
                <a:gd name="T23" fmla="*/ 22 h 62"/>
                <a:gd name="T24" fmla="*/ 195 w 229"/>
                <a:gd name="T25" fmla="*/ 15 h 62"/>
                <a:gd name="T26" fmla="*/ 172 w 229"/>
                <a:gd name="T27" fmla="*/ 7 h 62"/>
                <a:gd name="T28" fmla="*/ 147 w 229"/>
                <a:gd name="T29" fmla="*/ 2 h 62"/>
                <a:gd name="T30" fmla="*/ 119 w 229"/>
                <a:gd name="T31" fmla="*/ 0 h 62"/>
                <a:gd name="T32" fmla="*/ 90 w 229"/>
                <a:gd name="T33" fmla="*/ 0 h 62"/>
                <a:gd name="T34" fmla="*/ 62 w 229"/>
                <a:gd name="T35" fmla="*/ 2 h 62"/>
                <a:gd name="T36" fmla="*/ 36 w 229"/>
                <a:gd name="T37" fmla="*/ 7 h 62"/>
                <a:gd name="T38" fmla="*/ 13 w 229"/>
                <a:gd name="T39" fmla="*/ 14 h 62"/>
                <a:gd name="T40" fmla="*/ 2 w 229"/>
                <a:gd name="T41" fmla="*/ 19 h 62"/>
                <a:gd name="T42" fmla="*/ 8 w 229"/>
                <a:gd name="T43" fmla="*/ 22 h 62"/>
                <a:gd name="T44" fmla="*/ 20 w 229"/>
                <a:gd name="T45" fmla="*/ 24 h 62"/>
                <a:gd name="T46" fmla="*/ 44 w 229"/>
                <a:gd name="T47" fmla="*/ 20 h 62"/>
                <a:gd name="T48" fmla="*/ 75 w 229"/>
                <a:gd name="T49" fmla="*/ 10 h 62"/>
                <a:gd name="T50" fmla="*/ 96 w 229"/>
                <a:gd name="T51" fmla="*/ 7 h 62"/>
                <a:gd name="T52" fmla="*/ 105 w 229"/>
                <a:gd name="T53" fmla="*/ 11 h 62"/>
                <a:gd name="T54" fmla="*/ 105 w 229"/>
                <a:gd name="T55" fmla="*/ 16 h 62"/>
                <a:gd name="T56" fmla="*/ 105 w 229"/>
                <a:gd name="T57" fmla="*/ 18 h 62"/>
                <a:gd name="T58" fmla="*/ 111 w 229"/>
                <a:gd name="T59" fmla="*/ 11 h 62"/>
                <a:gd name="T60" fmla="*/ 111 w 229"/>
                <a:gd name="T61" fmla="*/ 5 h 62"/>
                <a:gd name="T62" fmla="*/ 130 w 229"/>
                <a:gd name="T63" fmla="*/ 7 h 62"/>
                <a:gd name="T64" fmla="*/ 155 w 229"/>
                <a:gd name="T65" fmla="*/ 13 h 62"/>
                <a:gd name="T66" fmla="*/ 177 w 229"/>
                <a:gd name="T67" fmla="*/ 22 h 62"/>
                <a:gd name="T68" fmla="*/ 189 w 229"/>
                <a:gd name="T69" fmla="*/ 36 h 62"/>
                <a:gd name="T70" fmla="*/ 179 w 229"/>
                <a:gd name="T71" fmla="*/ 38 h 62"/>
                <a:gd name="T72" fmla="*/ 161 w 229"/>
                <a:gd name="T73" fmla="*/ 35 h 62"/>
                <a:gd name="T74" fmla="*/ 142 w 229"/>
                <a:gd name="T75" fmla="*/ 32 h 62"/>
                <a:gd name="T76" fmla="*/ 120 w 229"/>
                <a:gd name="T77" fmla="*/ 29 h 62"/>
                <a:gd name="T78" fmla="*/ 102 w 229"/>
                <a:gd name="T79" fmla="*/ 29 h 62"/>
                <a:gd name="T80" fmla="*/ 90 w 229"/>
                <a:gd name="T81" fmla="*/ 32 h 62"/>
                <a:gd name="T82" fmla="*/ 91 w 229"/>
                <a:gd name="T83" fmla="*/ 26 h 62"/>
                <a:gd name="T84" fmla="*/ 94 w 229"/>
                <a:gd name="T85" fmla="*/ 23 h 62"/>
                <a:gd name="T86" fmla="*/ 81 w 229"/>
                <a:gd name="T87" fmla="*/ 26 h 62"/>
                <a:gd name="T88" fmla="*/ 67 w 229"/>
                <a:gd name="T89" fmla="*/ 36 h 62"/>
                <a:gd name="T90" fmla="*/ 47 w 229"/>
                <a:gd name="T91" fmla="*/ 37 h 62"/>
                <a:gd name="T92" fmla="*/ 39 w 229"/>
                <a:gd name="T93" fmla="*/ 37 h 62"/>
                <a:gd name="T94" fmla="*/ 29 w 229"/>
                <a:gd name="T95" fmla="*/ 38 h 62"/>
                <a:gd name="T96" fmla="*/ 17 w 229"/>
                <a:gd name="T97" fmla="*/ 42 h 62"/>
                <a:gd name="T98" fmla="*/ 5 w 229"/>
                <a:gd name="T99" fmla="*/ 49 h 6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29"/>
                <a:gd name="T151" fmla="*/ 0 h 62"/>
                <a:gd name="T152" fmla="*/ 229 w 229"/>
                <a:gd name="T153" fmla="*/ 62 h 6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29" h="62">
                  <a:moveTo>
                    <a:pt x="0" y="55"/>
                  </a:moveTo>
                  <a:lnTo>
                    <a:pt x="11" y="51"/>
                  </a:lnTo>
                  <a:lnTo>
                    <a:pt x="23" y="48"/>
                  </a:lnTo>
                  <a:lnTo>
                    <a:pt x="35" y="44"/>
                  </a:lnTo>
                  <a:lnTo>
                    <a:pt x="47" y="41"/>
                  </a:lnTo>
                  <a:lnTo>
                    <a:pt x="60" y="38"/>
                  </a:lnTo>
                  <a:lnTo>
                    <a:pt x="75" y="37"/>
                  </a:lnTo>
                  <a:lnTo>
                    <a:pt x="90" y="36"/>
                  </a:lnTo>
                  <a:lnTo>
                    <a:pt x="104" y="36"/>
                  </a:lnTo>
                  <a:lnTo>
                    <a:pt x="120" y="36"/>
                  </a:lnTo>
                  <a:lnTo>
                    <a:pt x="136" y="37"/>
                  </a:lnTo>
                  <a:lnTo>
                    <a:pt x="151" y="40"/>
                  </a:lnTo>
                  <a:lnTo>
                    <a:pt x="166" y="42"/>
                  </a:lnTo>
                  <a:lnTo>
                    <a:pt x="180" y="45"/>
                  </a:lnTo>
                  <a:lnTo>
                    <a:pt x="193" y="50"/>
                  </a:lnTo>
                  <a:lnTo>
                    <a:pt x="206" y="54"/>
                  </a:lnTo>
                  <a:lnTo>
                    <a:pt x="217" y="59"/>
                  </a:lnTo>
                  <a:lnTo>
                    <a:pt x="226" y="62"/>
                  </a:lnTo>
                  <a:lnTo>
                    <a:pt x="229" y="60"/>
                  </a:lnTo>
                  <a:lnTo>
                    <a:pt x="228" y="54"/>
                  </a:lnTo>
                  <a:lnTo>
                    <a:pt x="224" y="45"/>
                  </a:lnTo>
                  <a:lnTo>
                    <a:pt x="218" y="36"/>
                  </a:lnTo>
                  <a:lnTo>
                    <a:pt x="212" y="28"/>
                  </a:lnTo>
                  <a:lnTo>
                    <a:pt x="208" y="22"/>
                  </a:lnTo>
                  <a:lnTo>
                    <a:pt x="206" y="19"/>
                  </a:lnTo>
                  <a:lnTo>
                    <a:pt x="195" y="15"/>
                  </a:lnTo>
                  <a:lnTo>
                    <a:pt x="184" y="11"/>
                  </a:lnTo>
                  <a:lnTo>
                    <a:pt x="172" y="7"/>
                  </a:lnTo>
                  <a:lnTo>
                    <a:pt x="160" y="5"/>
                  </a:lnTo>
                  <a:lnTo>
                    <a:pt x="147" y="2"/>
                  </a:lnTo>
                  <a:lnTo>
                    <a:pt x="133" y="1"/>
                  </a:lnTo>
                  <a:lnTo>
                    <a:pt x="119" y="0"/>
                  </a:lnTo>
                  <a:lnTo>
                    <a:pt x="104" y="0"/>
                  </a:lnTo>
                  <a:lnTo>
                    <a:pt x="90" y="0"/>
                  </a:lnTo>
                  <a:lnTo>
                    <a:pt x="76" y="1"/>
                  </a:lnTo>
                  <a:lnTo>
                    <a:pt x="62" y="2"/>
                  </a:lnTo>
                  <a:lnTo>
                    <a:pt x="50" y="5"/>
                  </a:lnTo>
                  <a:lnTo>
                    <a:pt x="36" y="7"/>
                  </a:lnTo>
                  <a:lnTo>
                    <a:pt x="24" y="10"/>
                  </a:lnTo>
                  <a:lnTo>
                    <a:pt x="13" y="14"/>
                  </a:lnTo>
                  <a:lnTo>
                    <a:pt x="2" y="18"/>
                  </a:lnTo>
                  <a:lnTo>
                    <a:pt x="2" y="19"/>
                  </a:lnTo>
                  <a:lnTo>
                    <a:pt x="5" y="20"/>
                  </a:lnTo>
                  <a:lnTo>
                    <a:pt x="8" y="22"/>
                  </a:lnTo>
                  <a:lnTo>
                    <a:pt x="13" y="24"/>
                  </a:lnTo>
                  <a:lnTo>
                    <a:pt x="20" y="24"/>
                  </a:lnTo>
                  <a:lnTo>
                    <a:pt x="31" y="24"/>
                  </a:lnTo>
                  <a:lnTo>
                    <a:pt x="44" y="20"/>
                  </a:lnTo>
                  <a:lnTo>
                    <a:pt x="59" y="15"/>
                  </a:lnTo>
                  <a:lnTo>
                    <a:pt x="75" y="10"/>
                  </a:lnTo>
                  <a:lnTo>
                    <a:pt x="87" y="7"/>
                  </a:lnTo>
                  <a:lnTo>
                    <a:pt x="96" y="7"/>
                  </a:lnTo>
                  <a:lnTo>
                    <a:pt x="102" y="9"/>
                  </a:lnTo>
                  <a:lnTo>
                    <a:pt x="105" y="11"/>
                  </a:lnTo>
                  <a:lnTo>
                    <a:pt x="107" y="14"/>
                  </a:lnTo>
                  <a:lnTo>
                    <a:pt x="105" y="16"/>
                  </a:lnTo>
                  <a:lnTo>
                    <a:pt x="103" y="19"/>
                  </a:lnTo>
                  <a:lnTo>
                    <a:pt x="105" y="18"/>
                  </a:lnTo>
                  <a:lnTo>
                    <a:pt x="109" y="15"/>
                  </a:lnTo>
                  <a:lnTo>
                    <a:pt x="111" y="11"/>
                  </a:lnTo>
                  <a:lnTo>
                    <a:pt x="109" y="5"/>
                  </a:lnTo>
                  <a:lnTo>
                    <a:pt x="111" y="5"/>
                  </a:lnTo>
                  <a:lnTo>
                    <a:pt x="119" y="6"/>
                  </a:lnTo>
                  <a:lnTo>
                    <a:pt x="130" y="7"/>
                  </a:lnTo>
                  <a:lnTo>
                    <a:pt x="142" y="10"/>
                  </a:lnTo>
                  <a:lnTo>
                    <a:pt x="155" y="13"/>
                  </a:lnTo>
                  <a:lnTo>
                    <a:pt x="167" y="16"/>
                  </a:lnTo>
                  <a:lnTo>
                    <a:pt x="177" y="22"/>
                  </a:lnTo>
                  <a:lnTo>
                    <a:pt x="184" y="27"/>
                  </a:lnTo>
                  <a:lnTo>
                    <a:pt x="189" y="36"/>
                  </a:lnTo>
                  <a:lnTo>
                    <a:pt x="187" y="38"/>
                  </a:lnTo>
                  <a:lnTo>
                    <a:pt x="179" y="38"/>
                  </a:lnTo>
                  <a:lnTo>
                    <a:pt x="168" y="36"/>
                  </a:lnTo>
                  <a:lnTo>
                    <a:pt x="161" y="35"/>
                  </a:lnTo>
                  <a:lnTo>
                    <a:pt x="153" y="33"/>
                  </a:lnTo>
                  <a:lnTo>
                    <a:pt x="142" y="32"/>
                  </a:lnTo>
                  <a:lnTo>
                    <a:pt x="131" y="31"/>
                  </a:lnTo>
                  <a:lnTo>
                    <a:pt x="120" y="29"/>
                  </a:lnTo>
                  <a:lnTo>
                    <a:pt x="109" y="29"/>
                  </a:lnTo>
                  <a:lnTo>
                    <a:pt x="102" y="29"/>
                  </a:lnTo>
                  <a:lnTo>
                    <a:pt x="96" y="31"/>
                  </a:lnTo>
                  <a:lnTo>
                    <a:pt x="90" y="32"/>
                  </a:lnTo>
                  <a:lnTo>
                    <a:pt x="88" y="29"/>
                  </a:lnTo>
                  <a:lnTo>
                    <a:pt x="91" y="26"/>
                  </a:lnTo>
                  <a:lnTo>
                    <a:pt x="97" y="23"/>
                  </a:lnTo>
                  <a:lnTo>
                    <a:pt x="94" y="23"/>
                  </a:lnTo>
                  <a:lnTo>
                    <a:pt x="88" y="23"/>
                  </a:lnTo>
                  <a:lnTo>
                    <a:pt x="81" y="26"/>
                  </a:lnTo>
                  <a:lnTo>
                    <a:pt x="74" y="31"/>
                  </a:lnTo>
                  <a:lnTo>
                    <a:pt x="67" y="36"/>
                  </a:lnTo>
                  <a:lnTo>
                    <a:pt x="57" y="37"/>
                  </a:lnTo>
                  <a:lnTo>
                    <a:pt x="47" y="37"/>
                  </a:lnTo>
                  <a:lnTo>
                    <a:pt x="41" y="37"/>
                  </a:lnTo>
                  <a:lnTo>
                    <a:pt x="39" y="37"/>
                  </a:lnTo>
                  <a:lnTo>
                    <a:pt x="34" y="38"/>
                  </a:lnTo>
                  <a:lnTo>
                    <a:pt x="29" y="38"/>
                  </a:lnTo>
                  <a:lnTo>
                    <a:pt x="23" y="40"/>
                  </a:lnTo>
                  <a:lnTo>
                    <a:pt x="17" y="42"/>
                  </a:lnTo>
                  <a:lnTo>
                    <a:pt x="11" y="45"/>
                  </a:lnTo>
                  <a:lnTo>
                    <a:pt x="5" y="49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60" name="Freeform 175"/>
            <p:cNvSpPr>
              <a:spLocks/>
            </p:cNvSpPr>
            <p:nvPr/>
          </p:nvSpPr>
          <p:spPr bwMode="auto">
            <a:xfrm>
              <a:off x="2467" y="3304"/>
              <a:ext cx="111" cy="47"/>
            </a:xfrm>
            <a:custGeom>
              <a:avLst/>
              <a:gdLst>
                <a:gd name="T0" fmla="*/ 111 w 111"/>
                <a:gd name="T1" fmla="*/ 38 h 47"/>
                <a:gd name="T2" fmla="*/ 95 w 111"/>
                <a:gd name="T3" fmla="*/ 43 h 47"/>
                <a:gd name="T4" fmla="*/ 79 w 111"/>
                <a:gd name="T5" fmla="*/ 45 h 47"/>
                <a:gd name="T6" fmla="*/ 65 w 111"/>
                <a:gd name="T7" fmla="*/ 47 h 47"/>
                <a:gd name="T8" fmla="*/ 50 w 111"/>
                <a:gd name="T9" fmla="*/ 47 h 47"/>
                <a:gd name="T10" fmla="*/ 36 w 111"/>
                <a:gd name="T11" fmla="*/ 47 h 47"/>
                <a:gd name="T12" fmla="*/ 23 w 111"/>
                <a:gd name="T13" fmla="*/ 44 h 47"/>
                <a:gd name="T14" fmla="*/ 11 w 111"/>
                <a:gd name="T15" fmla="*/ 42 h 47"/>
                <a:gd name="T16" fmla="*/ 0 w 111"/>
                <a:gd name="T17" fmla="*/ 38 h 47"/>
                <a:gd name="T18" fmla="*/ 0 w 111"/>
                <a:gd name="T19" fmla="*/ 0 h 47"/>
                <a:gd name="T20" fmla="*/ 11 w 111"/>
                <a:gd name="T21" fmla="*/ 4 h 47"/>
                <a:gd name="T22" fmla="*/ 23 w 111"/>
                <a:gd name="T23" fmla="*/ 8 h 47"/>
                <a:gd name="T24" fmla="*/ 36 w 111"/>
                <a:gd name="T25" fmla="*/ 9 h 47"/>
                <a:gd name="T26" fmla="*/ 50 w 111"/>
                <a:gd name="T27" fmla="*/ 10 h 47"/>
                <a:gd name="T28" fmla="*/ 65 w 111"/>
                <a:gd name="T29" fmla="*/ 9 h 47"/>
                <a:gd name="T30" fmla="*/ 79 w 111"/>
                <a:gd name="T31" fmla="*/ 8 h 47"/>
                <a:gd name="T32" fmla="*/ 95 w 111"/>
                <a:gd name="T33" fmla="*/ 5 h 47"/>
                <a:gd name="T34" fmla="*/ 111 w 111"/>
                <a:gd name="T35" fmla="*/ 0 h 47"/>
                <a:gd name="T36" fmla="*/ 111 w 111"/>
                <a:gd name="T37" fmla="*/ 38 h 4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1"/>
                <a:gd name="T58" fmla="*/ 0 h 47"/>
                <a:gd name="T59" fmla="*/ 111 w 111"/>
                <a:gd name="T60" fmla="*/ 47 h 4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1" h="47">
                  <a:moveTo>
                    <a:pt x="111" y="38"/>
                  </a:moveTo>
                  <a:lnTo>
                    <a:pt x="95" y="43"/>
                  </a:lnTo>
                  <a:lnTo>
                    <a:pt x="79" y="45"/>
                  </a:lnTo>
                  <a:lnTo>
                    <a:pt x="65" y="47"/>
                  </a:lnTo>
                  <a:lnTo>
                    <a:pt x="50" y="47"/>
                  </a:lnTo>
                  <a:lnTo>
                    <a:pt x="36" y="47"/>
                  </a:lnTo>
                  <a:lnTo>
                    <a:pt x="23" y="44"/>
                  </a:lnTo>
                  <a:lnTo>
                    <a:pt x="11" y="42"/>
                  </a:lnTo>
                  <a:lnTo>
                    <a:pt x="0" y="38"/>
                  </a:lnTo>
                  <a:lnTo>
                    <a:pt x="0" y="0"/>
                  </a:lnTo>
                  <a:lnTo>
                    <a:pt x="11" y="4"/>
                  </a:lnTo>
                  <a:lnTo>
                    <a:pt x="23" y="8"/>
                  </a:lnTo>
                  <a:lnTo>
                    <a:pt x="36" y="9"/>
                  </a:lnTo>
                  <a:lnTo>
                    <a:pt x="50" y="10"/>
                  </a:lnTo>
                  <a:lnTo>
                    <a:pt x="65" y="9"/>
                  </a:lnTo>
                  <a:lnTo>
                    <a:pt x="79" y="8"/>
                  </a:lnTo>
                  <a:lnTo>
                    <a:pt x="95" y="5"/>
                  </a:lnTo>
                  <a:lnTo>
                    <a:pt x="111" y="0"/>
                  </a:lnTo>
                  <a:lnTo>
                    <a:pt x="111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75" name="Text Box 719"/>
          <p:cNvSpPr txBox="1">
            <a:spLocks noChangeArrowheads="1"/>
          </p:cNvSpPr>
          <p:nvPr/>
        </p:nvSpPr>
        <p:spPr bwMode="auto">
          <a:xfrm>
            <a:off x="395288" y="188913"/>
            <a:ext cx="48244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2000" b="1" i="1" dirty="0">
              <a:solidFill>
                <a:srgbClr val="CC0000"/>
              </a:solidFill>
            </a:endParaRPr>
          </a:p>
        </p:txBody>
      </p:sp>
      <p:sp>
        <p:nvSpPr>
          <p:cNvPr id="184" name="Прямоугольник 183"/>
          <p:cNvSpPr/>
          <p:nvPr/>
        </p:nvSpPr>
        <p:spPr>
          <a:xfrm>
            <a:off x="571472" y="571480"/>
            <a:ext cx="3714776" cy="585791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/>
              <a:t>Шепталка</a:t>
            </a:r>
            <a:endParaRPr lang="ru-RU" sz="3600" dirty="0" smtClean="0"/>
          </a:p>
          <a:p>
            <a:pPr algn="ctr"/>
            <a:r>
              <a:rPr lang="ru-RU" sz="3600" dirty="0" smtClean="0"/>
              <a:t>Правописание</a:t>
            </a:r>
          </a:p>
          <a:p>
            <a:pPr algn="ctr"/>
            <a:r>
              <a:rPr lang="ru-RU" sz="3600" dirty="0" smtClean="0"/>
              <a:t> Н – НН в суффиксах прилагательных, образованных от  имен существительных</a:t>
            </a:r>
            <a:endParaRPr lang="ru-RU" sz="3600" dirty="0"/>
          </a:p>
        </p:txBody>
      </p:sp>
      <p:sp>
        <p:nvSpPr>
          <p:cNvPr id="185" name="Прямоугольник 184"/>
          <p:cNvSpPr/>
          <p:nvPr/>
        </p:nvSpPr>
        <p:spPr>
          <a:xfrm>
            <a:off x="4643438" y="571480"/>
            <a:ext cx="3786214" cy="585791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Правда ли, что все прилагательные, образованные от имён существительных при помощи суффиксов  -ин-,</a:t>
            </a:r>
          </a:p>
          <a:p>
            <a:pPr algn="ctr"/>
            <a:r>
              <a:rPr lang="ru-RU" sz="3200" b="1" dirty="0" smtClean="0"/>
              <a:t> -ан-, -</a:t>
            </a:r>
            <a:r>
              <a:rPr lang="ru-RU" sz="3200" b="1" dirty="0" err="1" smtClean="0"/>
              <a:t>ян</a:t>
            </a:r>
            <a:r>
              <a:rPr lang="ru-RU" sz="3200" b="1" dirty="0" smtClean="0"/>
              <a:t>- пишутся с одной буквой Н?</a:t>
            </a:r>
            <a:endParaRPr lang="ru-RU" sz="3200" b="1" dirty="0"/>
          </a:p>
        </p:txBody>
      </p:sp>
      <p:sp>
        <p:nvSpPr>
          <p:cNvPr id="186" name="Прямоугольник 185"/>
          <p:cNvSpPr/>
          <p:nvPr/>
        </p:nvSpPr>
        <p:spPr>
          <a:xfrm>
            <a:off x="4643438" y="571480"/>
            <a:ext cx="3786214" cy="58579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Нет!</a:t>
            </a:r>
          </a:p>
          <a:p>
            <a:pPr algn="ctr"/>
            <a:r>
              <a:rPr lang="ru-RU" sz="4400" dirty="0" smtClean="0"/>
              <a:t>Исключения: стекля</a:t>
            </a:r>
            <a:r>
              <a:rPr lang="ru-RU" sz="4400" dirty="0" smtClean="0">
                <a:solidFill>
                  <a:srgbClr val="C00000"/>
                </a:solidFill>
              </a:rPr>
              <a:t>нн</a:t>
            </a:r>
            <a:r>
              <a:rPr lang="ru-RU" sz="4400" dirty="0" smtClean="0"/>
              <a:t>ый, оловя</a:t>
            </a:r>
            <a:r>
              <a:rPr lang="ru-RU" sz="4400" dirty="0" smtClean="0">
                <a:solidFill>
                  <a:srgbClr val="C00000"/>
                </a:solidFill>
              </a:rPr>
              <a:t>нн</a:t>
            </a:r>
            <a:r>
              <a:rPr lang="ru-RU" sz="4400" dirty="0" smtClean="0"/>
              <a:t>ый, деревя</a:t>
            </a:r>
            <a:r>
              <a:rPr lang="ru-RU" sz="4400" dirty="0" smtClean="0">
                <a:solidFill>
                  <a:srgbClr val="C00000"/>
                </a:solidFill>
              </a:rPr>
              <a:t>нн</a:t>
            </a:r>
            <a:r>
              <a:rPr lang="ru-RU" sz="4400" dirty="0" smtClean="0"/>
              <a:t>ый</a:t>
            </a:r>
            <a:endParaRPr lang="ru-RU" sz="4400" dirty="0"/>
          </a:p>
        </p:txBody>
      </p:sp>
      <p:sp>
        <p:nvSpPr>
          <p:cNvPr id="187" name="Прямоугольник 186"/>
          <p:cNvSpPr/>
          <p:nvPr/>
        </p:nvSpPr>
        <p:spPr>
          <a:xfrm>
            <a:off x="4643438" y="571480"/>
            <a:ext cx="3857652" cy="585791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Правда ли, что все прилагательные, образованные от имён существительных с помощью суффиксов  -</a:t>
            </a:r>
            <a:r>
              <a:rPr lang="ru-RU" sz="3200" b="1" dirty="0" err="1" smtClean="0"/>
              <a:t>онн</a:t>
            </a:r>
            <a:r>
              <a:rPr lang="ru-RU" sz="3200" b="1" dirty="0" smtClean="0"/>
              <a:t>-,</a:t>
            </a:r>
          </a:p>
          <a:p>
            <a:pPr algn="ctr"/>
            <a:r>
              <a:rPr lang="ru-RU" sz="3200" b="1" dirty="0" smtClean="0"/>
              <a:t> - </a:t>
            </a:r>
            <a:r>
              <a:rPr lang="ru-RU" sz="3200" b="1" dirty="0" err="1" smtClean="0"/>
              <a:t>енн</a:t>
            </a:r>
            <a:r>
              <a:rPr lang="ru-RU" sz="3200" b="1" dirty="0" smtClean="0"/>
              <a:t>- пишутся с двумя буквами Н?</a:t>
            </a:r>
            <a:endParaRPr lang="ru-RU" sz="3200" b="1" dirty="0"/>
          </a:p>
        </p:txBody>
      </p:sp>
      <p:sp>
        <p:nvSpPr>
          <p:cNvPr id="188" name="Прямоугольник 187"/>
          <p:cNvSpPr/>
          <p:nvPr/>
        </p:nvSpPr>
        <p:spPr>
          <a:xfrm>
            <a:off x="4643438" y="571480"/>
            <a:ext cx="3857652" cy="58579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Нет!</a:t>
            </a:r>
          </a:p>
          <a:p>
            <a:pPr algn="ctr"/>
            <a:r>
              <a:rPr lang="ru-RU" sz="3600" b="1" dirty="0" smtClean="0"/>
              <a:t>Исключение – ветре</a:t>
            </a:r>
            <a:r>
              <a:rPr lang="ru-RU" sz="3600" b="1" dirty="0" smtClean="0">
                <a:solidFill>
                  <a:srgbClr val="C00000"/>
                </a:solidFill>
              </a:rPr>
              <a:t>н</a:t>
            </a:r>
            <a:r>
              <a:rPr lang="ru-RU" sz="3600" b="1" dirty="0" smtClean="0"/>
              <a:t>ый</a:t>
            </a:r>
          </a:p>
          <a:p>
            <a:pPr algn="ctr"/>
            <a:r>
              <a:rPr lang="ru-RU" sz="3600" b="1" dirty="0" smtClean="0"/>
              <a:t>НО </a:t>
            </a:r>
            <a:r>
              <a:rPr lang="ru-RU" sz="3600" b="1" dirty="0" smtClean="0">
                <a:solidFill>
                  <a:srgbClr val="C00000"/>
                </a:solidFill>
              </a:rPr>
              <a:t>без</a:t>
            </a:r>
            <a:r>
              <a:rPr lang="ru-RU" sz="3600" b="1" dirty="0" smtClean="0"/>
              <a:t>ветре</a:t>
            </a:r>
            <a:r>
              <a:rPr lang="ru-RU" sz="3600" b="1" dirty="0" smtClean="0">
                <a:solidFill>
                  <a:srgbClr val="C00000"/>
                </a:solidFill>
              </a:rPr>
              <a:t>нн</a:t>
            </a:r>
            <a:r>
              <a:rPr lang="ru-RU" sz="3600" b="1" dirty="0" smtClean="0"/>
              <a:t>ый!</a:t>
            </a:r>
            <a:endParaRPr lang="ru-RU" sz="3600" b="1" dirty="0"/>
          </a:p>
        </p:txBody>
      </p:sp>
      <p:sp>
        <p:nvSpPr>
          <p:cNvPr id="189" name="Прямоугольник 188"/>
          <p:cNvSpPr/>
          <p:nvPr/>
        </p:nvSpPr>
        <p:spPr>
          <a:xfrm>
            <a:off x="4643438" y="571480"/>
            <a:ext cx="3857652" cy="585791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Правда ли, что для правильного написания Н – НН в суффиксах прилагательных, образованных от имён существительных, нужно хорошо знать строение слова?</a:t>
            </a:r>
            <a:endParaRPr lang="ru-RU" sz="3200" b="1" dirty="0"/>
          </a:p>
        </p:txBody>
      </p:sp>
      <p:sp>
        <p:nvSpPr>
          <p:cNvPr id="190" name="Прямоугольник 189"/>
          <p:cNvSpPr/>
          <p:nvPr/>
        </p:nvSpPr>
        <p:spPr>
          <a:xfrm>
            <a:off x="4643438" y="571480"/>
            <a:ext cx="3857652" cy="58579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Да!</a:t>
            </a:r>
          </a:p>
          <a:p>
            <a:pPr algn="ctr"/>
            <a:r>
              <a:rPr lang="ru-RU" sz="2800" b="1" u="sng" dirty="0" smtClean="0"/>
              <a:t>стен</a:t>
            </a:r>
            <a:r>
              <a:rPr lang="ru-RU" sz="2800" b="1" dirty="0" smtClean="0"/>
              <a:t>а  + </a:t>
            </a:r>
            <a:r>
              <a:rPr lang="ru-RU" sz="2800" b="1" dirty="0" err="1" smtClean="0">
                <a:solidFill>
                  <a:srgbClr val="C00000"/>
                </a:solidFill>
              </a:rPr>
              <a:t>н</a:t>
            </a:r>
            <a:r>
              <a:rPr lang="ru-RU" sz="2800" b="1" dirty="0" smtClean="0"/>
              <a:t> = </a:t>
            </a:r>
            <a:r>
              <a:rPr lang="ru-RU" sz="2800" b="1" u="sng" dirty="0" smtClean="0"/>
              <a:t>стен </a:t>
            </a:r>
            <a:r>
              <a:rPr lang="ru-RU" sz="2800" b="1" dirty="0" smtClean="0">
                <a:solidFill>
                  <a:srgbClr val="C00000"/>
                </a:solidFill>
              </a:rPr>
              <a:t>н</a:t>
            </a:r>
            <a:r>
              <a:rPr lang="ru-RU" sz="2800" b="1" dirty="0" smtClean="0"/>
              <a:t>ой</a:t>
            </a:r>
          </a:p>
          <a:p>
            <a:pPr algn="ctr"/>
            <a:r>
              <a:rPr lang="ru-RU" sz="2800" b="1" u="sng" dirty="0" smtClean="0"/>
              <a:t>башн</a:t>
            </a:r>
            <a:r>
              <a:rPr lang="ru-RU" sz="2800" b="1" dirty="0" smtClean="0"/>
              <a:t>я + </a:t>
            </a:r>
            <a:r>
              <a:rPr lang="ru-RU" sz="2800" b="1" dirty="0" err="1" smtClean="0">
                <a:solidFill>
                  <a:srgbClr val="C00000"/>
                </a:solidFill>
              </a:rPr>
              <a:t>н</a:t>
            </a:r>
            <a:r>
              <a:rPr lang="ru-RU" sz="2800" b="1" dirty="0" smtClean="0"/>
              <a:t> + </a:t>
            </a:r>
            <a:r>
              <a:rPr lang="ru-RU" sz="2800" b="1" u="sng" dirty="0" smtClean="0"/>
              <a:t>башен</a:t>
            </a:r>
            <a:r>
              <a:rPr lang="ru-RU" sz="2800" b="1" dirty="0" smtClean="0">
                <a:solidFill>
                  <a:srgbClr val="C00000"/>
                </a:solidFill>
              </a:rPr>
              <a:t>н</a:t>
            </a:r>
            <a:r>
              <a:rPr lang="ru-RU" sz="2800" b="1" dirty="0" smtClean="0"/>
              <a:t>ый</a:t>
            </a:r>
          </a:p>
          <a:p>
            <a:pPr algn="ctr"/>
            <a:r>
              <a:rPr lang="ru-RU" sz="2800" b="1" u="sng" dirty="0" smtClean="0"/>
              <a:t>кон</a:t>
            </a:r>
            <a:r>
              <a:rPr lang="ru-RU" sz="2800" b="1" dirty="0" smtClean="0"/>
              <a:t>ь + </a:t>
            </a:r>
            <a:r>
              <a:rPr lang="ru-RU" sz="2800" b="1" dirty="0" err="1" smtClean="0">
                <a:solidFill>
                  <a:srgbClr val="C00000"/>
                </a:solidFill>
              </a:rPr>
              <a:t>н</a:t>
            </a:r>
            <a:r>
              <a:rPr lang="ru-RU" sz="2800" b="1" dirty="0" smtClean="0"/>
              <a:t>  = </a:t>
            </a:r>
            <a:r>
              <a:rPr lang="ru-RU" sz="2800" b="1" u="sng" dirty="0" smtClean="0"/>
              <a:t>кон</a:t>
            </a:r>
            <a:r>
              <a:rPr lang="ru-RU" sz="2800" b="1" dirty="0" smtClean="0">
                <a:solidFill>
                  <a:srgbClr val="C00000"/>
                </a:solidFill>
              </a:rPr>
              <a:t>н</a:t>
            </a:r>
            <a:r>
              <a:rPr lang="ru-RU" sz="2800" b="1" dirty="0" smtClean="0"/>
              <a:t>ый</a:t>
            </a:r>
          </a:p>
        </p:txBody>
      </p:sp>
      <p:sp>
        <p:nvSpPr>
          <p:cNvPr id="191" name="Прямоугольник 190"/>
          <p:cNvSpPr/>
          <p:nvPr/>
        </p:nvSpPr>
        <p:spPr>
          <a:xfrm>
            <a:off x="4643438" y="571480"/>
            <a:ext cx="3857652" cy="585791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Правда ли, что  в кратких прилагательных, образованных от имён  существительных, пишется столько же букв Н, сколько и в полной форме?</a:t>
            </a:r>
            <a:endParaRPr lang="ru-RU" sz="3200" b="1" dirty="0"/>
          </a:p>
        </p:txBody>
      </p:sp>
      <p:sp>
        <p:nvSpPr>
          <p:cNvPr id="192" name="Прямоугольник 191"/>
          <p:cNvSpPr/>
          <p:nvPr/>
        </p:nvSpPr>
        <p:spPr>
          <a:xfrm>
            <a:off x="4643438" y="571480"/>
            <a:ext cx="3857652" cy="58579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Да!</a:t>
            </a:r>
          </a:p>
          <a:p>
            <a:pPr algn="ctr"/>
            <a:r>
              <a:rPr lang="ru-RU" sz="3200" b="1" dirty="0" smtClean="0"/>
              <a:t>зелё</a:t>
            </a:r>
            <a:r>
              <a:rPr lang="ru-RU" sz="3200" b="1" dirty="0" smtClean="0">
                <a:solidFill>
                  <a:srgbClr val="C00000"/>
                </a:solidFill>
              </a:rPr>
              <a:t>н</a:t>
            </a:r>
            <a:r>
              <a:rPr lang="ru-RU" sz="3200" b="1" dirty="0" smtClean="0"/>
              <a:t>ый – зеле</a:t>
            </a:r>
            <a:r>
              <a:rPr lang="ru-RU" sz="3200" b="1" dirty="0" smtClean="0">
                <a:solidFill>
                  <a:srgbClr val="C00000"/>
                </a:solidFill>
              </a:rPr>
              <a:t>н</a:t>
            </a:r>
            <a:r>
              <a:rPr lang="ru-RU" sz="3200" b="1" dirty="0" smtClean="0"/>
              <a:t>а</a:t>
            </a:r>
          </a:p>
          <a:p>
            <a:pPr algn="ctr"/>
            <a:r>
              <a:rPr lang="ru-RU" sz="3200" b="1" dirty="0" smtClean="0"/>
              <a:t>величестве</a:t>
            </a:r>
            <a:r>
              <a:rPr lang="ru-RU" sz="3200" b="1" dirty="0" smtClean="0">
                <a:solidFill>
                  <a:srgbClr val="C00000"/>
                </a:solidFill>
              </a:rPr>
              <a:t>нн</a:t>
            </a:r>
            <a:r>
              <a:rPr lang="ru-RU" sz="3200" b="1" dirty="0" smtClean="0"/>
              <a:t>ый - величестве</a:t>
            </a:r>
            <a:r>
              <a:rPr lang="ru-RU" sz="3200" b="1" dirty="0" smtClean="0">
                <a:solidFill>
                  <a:srgbClr val="C00000"/>
                </a:solidFill>
              </a:rPr>
              <a:t>нн</a:t>
            </a:r>
            <a:r>
              <a:rPr lang="ru-RU" sz="3200" b="1" dirty="0" smtClean="0">
                <a:solidFill>
                  <a:schemeClr val="bg1"/>
                </a:solidFill>
              </a:rPr>
              <a:t>ы</a:t>
            </a:r>
          </a:p>
          <a:p>
            <a:pPr algn="ctr"/>
            <a:endParaRPr lang="ru-RU" sz="3200" b="1" dirty="0"/>
          </a:p>
        </p:txBody>
      </p:sp>
      <p:sp>
        <p:nvSpPr>
          <p:cNvPr id="183" name="Прямоугольник 182"/>
          <p:cNvSpPr/>
          <p:nvPr/>
        </p:nvSpPr>
        <p:spPr>
          <a:xfrm>
            <a:off x="4643438" y="571480"/>
            <a:ext cx="3857652" cy="585791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Запомнить!</a:t>
            </a:r>
          </a:p>
          <a:p>
            <a:pPr algn="ctr"/>
            <a:r>
              <a:rPr lang="ru-RU" sz="3200" b="1" dirty="0" smtClean="0"/>
              <a:t>Ю</a:t>
            </a:r>
            <a:r>
              <a:rPr lang="ru-RU" sz="3200" b="1" dirty="0" smtClean="0">
                <a:solidFill>
                  <a:srgbClr val="C00000"/>
                </a:solidFill>
              </a:rPr>
              <a:t>н</a:t>
            </a:r>
            <a:r>
              <a:rPr lang="ru-RU" sz="3200" b="1" dirty="0" smtClean="0"/>
              <a:t>ый, румя</a:t>
            </a:r>
            <a:r>
              <a:rPr lang="ru-RU" sz="3200" b="1" dirty="0" smtClean="0">
                <a:solidFill>
                  <a:srgbClr val="C00000"/>
                </a:solidFill>
              </a:rPr>
              <a:t>н</a:t>
            </a:r>
            <a:r>
              <a:rPr lang="ru-RU" sz="3200" b="1" dirty="0" smtClean="0"/>
              <a:t>ый, си</a:t>
            </a:r>
            <a:r>
              <a:rPr lang="ru-RU" sz="3200" b="1" dirty="0" smtClean="0">
                <a:solidFill>
                  <a:srgbClr val="C00000"/>
                </a:solidFill>
              </a:rPr>
              <a:t>н</a:t>
            </a:r>
            <a:r>
              <a:rPr lang="ru-RU" sz="3200" b="1" dirty="0" smtClean="0"/>
              <a:t>ий, багря</a:t>
            </a:r>
            <a:r>
              <a:rPr lang="ru-RU" sz="3200" b="1" dirty="0" smtClean="0">
                <a:solidFill>
                  <a:srgbClr val="C00000"/>
                </a:solidFill>
              </a:rPr>
              <a:t>н</a:t>
            </a:r>
            <a:r>
              <a:rPr lang="ru-RU" sz="3200" b="1" dirty="0" smtClean="0"/>
              <a:t>ый, пря</a:t>
            </a:r>
            <a:r>
              <a:rPr lang="ru-RU" sz="3200" b="1" dirty="0" smtClean="0">
                <a:solidFill>
                  <a:srgbClr val="C00000"/>
                </a:solidFill>
              </a:rPr>
              <a:t>н</a:t>
            </a:r>
            <a:r>
              <a:rPr lang="ru-RU" sz="3200" b="1" dirty="0" smtClean="0"/>
              <a:t>ый, бара</a:t>
            </a:r>
            <a:r>
              <a:rPr lang="ru-RU" sz="3200" b="1" dirty="0" smtClean="0">
                <a:solidFill>
                  <a:srgbClr val="C00000"/>
                </a:solidFill>
              </a:rPr>
              <a:t>н</a:t>
            </a:r>
            <a:r>
              <a:rPr lang="ru-RU" sz="3200" b="1" dirty="0" smtClean="0"/>
              <a:t>ий, сви</a:t>
            </a:r>
            <a:r>
              <a:rPr lang="ru-RU" sz="3200" b="1" dirty="0" smtClean="0">
                <a:solidFill>
                  <a:srgbClr val="C00000"/>
                </a:solidFill>
              </a:rPr>
              <a:t>н</a:t>
            </a:r>
            <a:r>
              <a:rPr lang="ru-RU" sz="3200" b="1" dirty="0" smtClean="0"/>
              <a:t>ой не имеют суффикса!</a:t>
            </a:r>
            <a:endParaRPr lang="ru-RU" sz="3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8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Вставьте пропущенные буквы, раскройте скобки</a:t>
            </a:r>
            <a:br>
              <a:rPr lang="ru-RU" sz="2400" b="1" dirty="0" smtClean="0"/>
            </a:br>
            <a:r>
              <a:rPr lang="ru-RU" sz="2400" b="1" dirty="0" smtClean="0"/>
              <a:t> (все прилагательные даны в начальной форме)</a:t>
            </a:r>
            <a:endParaRPr lang="ru-RU" sz="24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(Стари…</a:t>
            </a:r>
            <a:r>
              <a:rPr lang="ru-RU" dirty="0" err="1" smtClean="0"/>
              <a:t>ий</a:t>
            </a:r>
            <a:r>
              <a:rPr lang="ru-RU" dirty="0" smtClean="0"/>
              <a:t>) картина, (листве…</a:t>
            </a:r>
            <a:r>
              <a:rPr lang="ru-RU" dirty="0" err="1" smtClean="0"/>
              <a:t>ый</a:t>
            </a:r>
            <a:r>
              <a:rPr lang="ru-RU" dirty="0" smtClean="0"/>
              <a:t>) лес, (</a:t>
            </a:r>
            <a:r>
              <a:rPr lang="ru-RU" dirty="0" err="1" smtClean="0"/>
              <a:t>традицио</a:t>
            </a:r>
            <a:r>
              <a:rPr lang="ru-RU" dirty="0" smtClean="0"/>
              <a:t>…</a:t>
            </a:r>
            <a:r>
              <a:rPr lang="ru-RU" dirty="0" err="1" smtClean="0"/>
              <a:t>ий</a:t>
            </a:r>
            <a:r>
              <a:rPr lang="ru-RU" dirty="0" smtClean="0"/>
              <a:t>) встреча, (кожа…</a:t>
            </a:r>
            <a:r>
              <a:rPr lang="ru-RU" dirty="0" err="1" smtClean="0"/>
              <a:t>ый</a:t>
            </a:r>
            <a:r>
              <a:rPr lang="ru-RU" dirty="0" smtClean="0"/>
              <a:t>) диван, (</a:t>
            </a:r>
            <a:r>
              <a:rPr lang="ru-RU" dirty="0" err="1" smtClean="0"/>
              <a:t>кожев</a:t>
            </a:r>
            <a:r>
              <a:rPr lang="ru-RU" dirty="0" smtClean="0"/>
              <a:t>…</a:t>
            </a:r>
            <a:r>
              <a:rPr lang="ru-RU" dirty="0" err="1" smtClean="0"/>
              <a:t>ий</a:t>
            </a:r>
            <a:r>
              <a:rPr lang="ru-RU" dirty="0" smtClean="0"/>
              <a:t>) промышленность, (</a:t>
            </a:r>
            <a:r>
              <a:rPr lang="ru-RU" dirty="0" err="1" smtClean="0"/>
              <a:t>дивизи</a:t>
            </a:r>
            <a:r>
              <a:rPr lang="ru-RU" dirty="0" smtClean="0"/>
              <a:t>..</a:t>
            </a:r>
            <a:r>
              <a:rPr lang="ru-RU" dirty="0" err="1" smtClean="0"/>
              <a:t>ий</a:t>
            </a:r>
            <a:r>
              <a:rPr lang="ru-RU" dirty="0" smtClean="0"/>
              <a:t>) артиллерия, (</a:t>
            </a:r>
            <a:r>
              <a:rPr lang="ru-RU" dirty="0" err="1" smtClean="0"/>
              <a:t>гума</a:t>
            </a:r>
            <a:r>
              <a:rPr lang="ru-RU" dirty="0" smtClean="0"/>
              <a:t>..</a:t>
            </a:r>
            <a:r>
              <a:rPr lang="ru-RU" dirty="0" err="1" smtClean="0"/>
              <a:t>ый</a:t>
            </a:r>
            <a:r>
              <a:rPr lang="ru-RU" dirty="0" smtClean="0"/>
              <a:t>) законы, (</a:t>
            </a:r>
            <a:r>
              <a:rPr lang="ru-RU" dirty="0" err="1" smtClean="0"/>
              <a:t>исти</a:t>
            </a:r>
            <a:r>
              <a:rPr lang="ru-RU" dirty="0" smtClean="0"/>
              <a:t>..</a:t>
            </a:r>
            <a:r>
              <a:rPr lang="ru-RU" dirty="0" err="1" smtClean="0"/>
              <a:t>ий</a:t>
            </a:r>
            <a:r>
              <a:rPr lang="ru-RU" dirty="0" smtClean="0"/>
              <a:t>) гуманизм, (коре..ой) противоречия, (лебеди…</a:t>
            </a:r>
            <a:r>
              <a:rPr lang="ru-RU" dirty="0" err="1" smtClean="0"/>
              <a:t>ый</a:t>
            </a:r>
            <a:r>
              <a:rPr lang="ru-RU" dirty="0" smtClean="0"/>
              <a:t>) стая, (стекля…</a:t>
            </a:r>
            <a:r>
              <a:rPr lang="ru-RU" dirty="0" err="1" smtClean="0"/>
              <a:t>ый</a:t>
            </a:r>
            <a:r>
              <a:rPr lang="ru-RU" dirty="0" smtClean="0"/>
              <a:t>) витрина, (укоризне…</a:t>
            </a:r>
            <a:r>
              <a:rPr lang="ru-RU" dirty="0" err="1" smtClean="0"/>
              <a:t>ый</a:t>
            </a:r>
            <a:r>
              <a:rPr lang="ru-RU" dirty="0" smtClean="0"/>
              <a:t>) взгляды, (</a:t>
            </a:r>
            <a:r>
              <a:rPr lang="ru-RU" dirty="0" err="1" smtClean="0"/>
              <a:t>песча</a:t>
            </a:r>
            <a:r>
              <a:rPr lang="ru-RU" dirty="0" smtClean="0"/>
              <a:t>…</a:t>
            </a:r>
            <a:r>
              <a:rPr lang="ru-RU" dirty="0" err="1" smtClean="0"/>
              <a:t>ый</a:t>
            </a:r>
            <a:r>
              <a:rPr lang="ru-RU" dirty="0" smtClean="0"/>
              <a:t>) равнина, (серебря…</a:t>
            </a:r>
            <a:r>
              <a:rPr lang="ru-RU" dirty="0" err="1" smtClean="0"/>
              <a:t>ый</a:t>
            </a:r>
            <a:r>
              <a:rPr lang="ru-RU" dirty="0" smtClean="0"/>
              <a:t>) кольцо, (торжестве…</a:t>
            </a:r>
            <a:r>
              <a:rPr lang="ru-RU" dirty="0" err="1" smtClean="0"/>
              <a:t>ый</a:t>
            </a:r>
            <a:r>
              <a:rPr lang="ru-RU" dirty="0" smtClean="0"/>
              <a:t>) заседания, (параллель…</a:t>
            </a:r>
            <a:r>
              <a:rPr lang="ru-RU" dirty="0" err="1" smtClean="0"/>
              <a:t>ый</a:t>
            </a:r>
            <a:r>
              <a:rPr lang="ru-RU" dirty="0" smtClean="0"/>
              <a:t>) прямые, (искусстве…</a:t>
            </a:r>
            <a:r>
              <a:rPr lang="ru-RU" dirty="0" err="1" smtClean="0"/>
              <a:t>ый</a:t>
            </a:r>
            <a:r>
              <a:rPr lang="ru-RU" dirty="0" smtClean="0"/>
              <a:t>) водоемы, (цели…</a:t>
            </a:r>
            <a:r>
              <a:rPr lang="ru-RU" dirty="0" err="1" smtClean="0"/>
              <a:t>ый</a:t>
            </a:r>
            <a:r>
              <a:rPr lang="ru-RU" dirty="0" smtClean="0"/>
              <a:t>) земля, (отечестве…</a:t>
            </a:r>
            <a:r>
              <a:rPr lang="ru-RU" dirty="0" err="1" smtClean="0"/>
              <a:t>ый</a:t>
            </a:r>
            <a:r>
              <a:rPr lang="ru-RU" dirty="0" smtClean="0"/>
              <a:t>) производство, (муравьи…</a:t>
            </a:r>
            <a:r>
              <a:rPr lang="ru-RU" dirty="0" err="1" smtClean="0"/>
              <a:t>ый</a:t>
            </a:r>
            <a:r>
              <a:rPr lang="ru-RU" dirty="0" smtClean="0"/>
              <a:t>) кислота, (</a:t>
            </a:r>
            <a:r>
              <a:rPr lang="ru-RU" dirty="0" err="1" smtClean="0"/>
              <a:t>комиссио</a:t>
            </a:r>
            <a:r>
              <a:rPr lang="ru-RU" dirty="0" smtClean="0"/>
              <a:t>…</a:t>
            </a:r>
            <a:r>
              <a:rPr lang="ru-RU" dirty="0" err="1" smtClean="0"/>
              <a:t>ый</a:t>
            </a:r>
            <a:r>
              <a:rPr lang="ru-RU" dirty="0" smtClean="0"/>
              <a:t>) магазин, (</a:t>
            </a:r>
            <a:r>
              <a:rPr lang="ru-RU" dirty="0" err="1" smtClean="0"/>
              <a:t>оккупацио</a:t>
            </a:r>
            <a:r>
              <a:rPr lang="ru-RU" dirty="0" smtClean="0"/>
              <a:t>…</a:t>
            </a:r>
            <a:r>
              <a:rPr lang="ru-RU" dirty="0" err="1" smtClean="0"/>
              <a:t>ый</a:t>
            </a:r>
            <a:r>
              <a:rPr lang="ru-RU" dirty="0" smtClean="0"/>
              <a:t>) войска, (</a:t>
            </a:r>
            <a:r>
              <a:rPr lang="ru-RU" dirty="0" err="1" smtClean="0"/>
              <a:t>пламе</a:t>
            </a:r>
            <a:r>
              <a:rPr lang="ru-RU" dirty="0" smtClean="0"/>
              <a:t>…</a:t>
            </a:r>
            <a:r>
              <a:rPr lang="ru-RU" dirty="0" err="1" smtClean="0"/>
              <a:t>ый</a:t>
            </a:r>
            <a:r>
              <a:rPr lang="ru-RU" dirty="0" smtClean="0"/>
              <a:t>) сердце, (</a:t>
            </a:r>
            <a:r>
              <a:rPr lang="ru-RU" dirty="0" err="1" smtClean="0"/>
              <a:t>революцио</a:t>
            </a:r>
            <a:r>
              <a:rPr lang="ru-RU" dirty="0" smtClean="0"/>
              <a:t>…</a:t>
            </a:r>
            <a:r>
              <a:rPr lang="ru-RU" dirty="0" err="1" smtClean="0"/>
              <a:t>ый</a:t>
            </a:r>
            <a:r>
              <a:rPr lang="ru-RU" dirty="0" smtClean="0"/>
              <a:t>) теория, (</a:t>
            </a:r>
            <a:r>
              <a:rPr lang="ru-RU" dirty="0" err="1" smtClean="0"/>
              <a:t>румя</a:t>
            </a:r>
            <a:r>
              <a:rPr lang="ru-RU" dirty="0" smtClean="0"/>
              <a:t>..</a:t>
            </a:r>
            <a:r>
              <a:rPr lang="ru-RU" dirty="0" err="1" smtClean="0"/>
              <a:t>ый</a:t>
            </a:r>
            <a:r>
              <a:rPr lang="ru-RU" dirty="0" smtClean="0"/>
              <a:t>) щека, (</a:t>
            </a:r>
            <a:r>
              <a:rPr lang="ru-RU" dirty="0" err="1" smtClean="0"/>
              <a:t>сенсацио</a:t>
            </a:r>
            <a:r>
              <a:rPr lang="ru-RU" dirty="0" smtClean="0"/>
              <a:t>..</a:t>
            </a:r>
            <a:r>
              <a:rPr lang="ru-RU" dirty="0" err="1" smtClean="0"/>
              <a:t>ый</a:t>
            </a:r>
            <a:r>
              <a:rPr lang="ru-RU" dirty="0" smtClean="0"/>
              <a:t>) известие, (</a:t>
            </a:r>
            <a:r>
              <a:rPr lang="ru-RU" dirty="0" err="1" smtClean="0"/>
              <a:t>масл</a:t>
            </a:r>
            <a:r>
              <a:rPr lang="ru-RU" dirty="0" smtClean="0"/>
              <a:t>..</a:t>
            </a:r>
            <a:r>
              <a:rPr lang="ru-RU" dirty="0" err="1" smtClean="0"/>
              <a:t>ый</a:t>
            </a:r>
            <a:r>
              <a:rPr lang="ru-RU" dirty="0" smtClean="0"/>
              <a:t>) трансформатор, (</a:t>
            </a:r>
            <a:r>
              <a:rPr lang="ru-RU" dirty="0" err="1" smtClean="0"/>
              <a:t>масл</a:t>
            </a:r>
            <a:r>
              <a:rPr lang="ru-RU" dirty="0" smtClean="0"/>
              <a:t>…</a:t>
            </a:r>
            <a:r>
              <a:rPr lang="ru-RU" dirty="0" err="1" smtClean="0"/>
              <a:t>ый</a:t>
            </a:r>
            <a:r>
              <a:rPr lang="ru-RU" dirty="0" smtClean="0"/>
              <a:t>) краски, (</a:t>
            </a:r>
            <a:r>
              <a:rPr lang="ru-RU" dirty="0" err="1" smtClean="0"/>
              <a:t>безветр</a:t>
            </a:r>
            <a:r>
              <a:rPr lang="ru-RU" dirty="0" smtClean="0"/>
              <a:t>..</a:t>
            </a:r>
            <a:r>
              <a:rPr lang="ru-RU" dirty="0" err="1" smtClean="0"/>
              <a:t>ый</a:t>
            </a:r>
            <a:r>
              <a:rPr lang="ru-RU" dirty="0" smtClean="0"/>
              <a:t>) ночь, (</a:t>
            </a:r>
            <a:r>
              <a:rPr lang="ru-RU" dirty="0" err="1" smtClean="0"/>
              <a:t>ветр</a:t>
            </a:r>
            <a:r>
              <a:rPr lang="ru-RU" dirty="0" smtClean="0"/>
              <a:t>…</a:t>
            </a:r>
            <a:r>
              <a:rPr lang="ru-RU" dirty="0" err="1" smtClean="0"/>
              <a:t>ый</a:t>
            </a:r>
            <a:r>
              <a:rPr lang="ru-RU" dirty="0" smtClean="0"/>
              <a:t>) люди, (</a:t>
            </a:r>
            <a:r>
              <a:rPr lang="ru-RU" dirty="0" err="1" smtClean="0"/>
              <a:t>ветр</a:t>
            </a:r>
            <a:r>
              <a:rPr lang="ru-RU" dirty="0" smtClean="0"/>
              <a:t>..</a:t>
            </a:r>
            <a:r>
              <a:rPr lang="ru-RU" dirty="0" err="1" smtClean="0"/>
              <a:t>ый</a:t>
            </a:r>
            <a:r>
              <a:rPr lang="ru-RU" dirty="0" smtClean="0"/>
              <a:t>) мельницы.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357298"/>
            <a:ext cx="8001056" cy="492922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Стари</a:t>
            </a:r>
            <a:r>
              <a:rPr lang="ru-RU" sz="2400" dirty="0" smtClean="0">
                <a:solidFill>
                  <a:srgbClr val="FF0000"/>
                </a:solidFill>
              </a:rPr>
              <a:t>нн</a:t>
            </a:r>
            <a:r>
              <a:rPr lang="ru-RU" sz="2400" dirty="0" smtClean="0">
                <a:solidFill>
                  <a:schemeClr val="tx1"/>
                </a:solidFill>
              </a:rPr>
              <a:t>ая картина, листве</a:t>
            </a:r>
            <a:r>
              <a:rPr lang="ru-RU" sz="2400" dirty="0" smtClean="0">
                <a:solidFill>
                  <a:srgbClr val="FF0000"/>
                </a:solidFill>
              </a:rPr>
              <a:t>нн</a:t>
            </a:r>
            <a:r>
              <a:rPr lang="ru-RU" sz="2400" dirty="0" smtClean="0">
                <a:solidFill>
                  <a:schemeClr val="tx1"/>
                </a:solidFill>
              </a:rPr>
              <a:t>ый лес, традицио</a:t>
            </a:r>
            <a:r>
              <a:rPr lang="ru-RU" sz="2400" dirty="0" smtClean="0">
                <a:solidFill>
                  <a:srgbClr val="FF0000"/>
                </a:solidFill>
              </a:rPr>
              <a:t>нн</a:t>
            </a:r>
            <a:r>
              <a:rPr lang="ru-RU" sz="2400" dirty="0" smtClean="0">
                <a:solidFill>
                  <a:schemeClr val="tx1"/>
                </a:solidFill>
              </a:rPr>
              <a:t>ая встреча, кожа</a:t>
            </a:r>
            <a:r>
              <a:rPr lang="ru-RU" sz="2400" dirty="0" smtClean="0">
                <a:solidFill>
                  <a:srgbClr val="FF0000"/>
                </a:solidFill>
              </a:rPr>
              <a:t>н</a:t>
            </a:r>
            <a:r>
              <a:rPr lang="ru-RU" sz="2400" dirty="0" smtClean="0">
                <a:solidFill>
                  <a:schemeClr val="tx1"/>
                </a:solidFill>
              </a:rPr>
              <a:t>ый диван, кожеве</a:t>
            </a:r>
            <a:r>
              <a:rPr lang="ru-RU" sz="2400" dirty="0" smtClean="0">
                <a:solidFill>
                  <a:srgbClr val="FF0000"/>
                </a:solidFill>
              </a:rPr>
              <a:t>нн</a:t>
            </a:r>
            <a:r>
              <a:rPr lang="ru-RU" sz="2400" dirty="0" smtClean="0">
                <a:solidFill>
                  <a:schemeClr val="tx1"/>
                </a:solidFill>
              </a:rPr>
              <a:t>ая промышле</a:t>
            </a:r>
            <a:r>
              <a:rPr lang="ru-RU" sz="2400" dirty="0" smtClean="0">
                <a:solidFill>
                  <a:srgbClr val="FF0000"/>
                </a:solidFill>
              </a:rPr>
              <a:t>нн</a:t>
            </a:r>
            <a:r>
              <a:rPr lang="ru-RU" sz="2400" dirty="0" smtClean="0">
                <a:solidFill>
                  <a:schemeClr val="tx1"/>
                </a:solidFill>
              </a:rPr>
              <a:t>ость, дивизио</a:t>
            </a:r>
            <a:r>
              <a:rPr lang="ru-RU" sz="2400" dirty="0" smtClean="0">
                <a:solidFill>
                  <a:srgbClr val="FF0000"/>
                </a:solidFill>
              </a:rPr>
              <a:t>нн</a:t>
            </a:r>
            <a:r>
              <a:rPr lang="ru-RU" sz="2400" dirty="0" smtClean="0">
                <a:solidFill>
                  <a:schemeClr val="tx1"/>
                </a:solidFill>
              </a:rPr>
              <a:t>ая артиллерия, гума</a:t>
            </a:r>
            <a:r>
              <a:rPr lang="ru-RU" sz="2400" dirty="0" smtClean="0">
                <a:solidFill>
                  <a:srgbClr val="FF0000"/>
                </a:solidFill>
              </a:rPr>
              <a:t>нн</a:t>
            </a:r>
            <a:r>
              <a:rPr lang="ru-RU" sz="2400" dirty="0" smtClean="0">
                <a:solidFill>
                  <a:schemeClr val="tx1"/>
                </a:solidFill>
              </a:rPr>
              <a:t>ые законы, исти</a:t>
            </a:r>
            <a:r>
              <a:rPr lang="ru-RU" sz="2400" dirty="0" smtClean="0">
                <a:solidFill>
                  <a:srgbClr val="FF0000"/>
                </a:solidFill>
              </a:rPr>
              <a:t>нн</a:t>
            </a:r>
            <a:r>
              <a:rPr lang="ru-RU" sz="2400" dirty="0" smtClean="0">
                <a:solidFill>
                  <a:schemeClr val="tx1"/>
                </a:solidFill>
              </a:rPr>
              <a:t>ый гуманизм, коре</a:t>
            </a:r>
            <a:r>
              <a:rPr lang="ru-RU" sz="2400" dirty="0" smtClean="0">
                <a:solidFill>
                  <a:srgbClr val="FF0000"/>
                </a:solidFill>
              </a:rPr>
              <a:t>нн</a:t>
            </a:r>
            <a:r>
              <a:rPr lang="ru-RU" sz="2400" dirty="0" smtClean="0">
                <a:solidFill>
                  <a:schemeClr val="tx1"/>
                </a:solidFill>
              </a:rPr>
              <a:t>ые противоречия, лебеди</a:t>
            </a:r>
            <a:r>
              <a:rPr lang="ru-RU" sz="2400" dirty="0" smtClean="0">
                <a:solidFill>
                  <a:srgbClr val="FF0000"/>
                </a:solidFill>
              </a:rPr>
              <a:t>н</a:t>
            </a:r>
            <a:r>
              <a:rPr lang="ru-RU" sz="2400" dirty="0" smtClean="0">
                <a:solidFill>
                  <a:schemeClr val="tx1"/>
                </a:solidFill>
              </a:rPr>
              <a:t>ая стая, стекля</a:t>
            </a:r>
            <a:r>
              <a:rPr lang="ru-RU" sz="2400" dirty="0" smtClean="0">
                <a:solidFill>
                  <a:srgbClr val="FF0000"/>
                </a:solidFill>
              </a:rPr>
              <a:t>нн</a:t>
            </a:r>
            <a:r>
              <a:rPr lang="ru-RU" sz="2400" dirty="0" smtClean="0">
                <a:solidFill>
                  <a:schemeClr val="tx1"/>
                </a:solidFill>
              </a:rPr>
              <a:t>ая витрина, укоризне</a:t>
            </a:r>
            <a:r>
              <a:rPr lang="ru-RU" sz="2400" dirty="0" smtClean="0">
                <a:solidFill>
                  <a:srgbClr val="FF0000"/>
                </a:solidFill>
              </a:rPr>
              <a:t>нн</a:t>
            </a:r>
            <a:r>
              <a:rPr lang="ru-RU" sz="2400" dirty="0" smtClean="0">
                <a:solidFill>
                  <a:schemeClr val="tx1"/>
                </a:solidFill>
              </a:rPr>
              <a:t>ые взгляды, песча</a:t>
            </a:r>
            <a:r>
              <a:rPr lang="ru-RU" sz="2400" dirty="0" smtClean="0">
                <a:solidFill>
                  <a:srgbClr val="FF0000"/>
                </a:solidFill>
              </a:rPr>
              <a:t>н</a:t>
            </a:r>
            <a:r>
              <a:rPr lang="ru-RU" sz="2400" dirty="0" smtClean="0">
                <a:solidFill>
                  <a:schemeClr val="tx1"/>
                </a:solidFill>
              </a:rPr>
              <a:t>ая равнина, серебря</a:t>
            </a:r>
            <a:r>
              <a:rPr lang="ru-RU" sz="2400" dirty="0" smtClean="0">
                <a:solidFill>
                  <a:srgbClr val="FF0000"/>
                </a:solidFill>
              </a:rPr>
              <a:t>н</a:t>
            </a:r>
            <a:r>
              <a:rPr lang="ru-RU" sz="2400" dirty="0" smtClean="0">
                <a:solidFill>
                  <a:schemeClr val="tx1"/>
                </a:solidFill>
              </a:rPr>
              <a:t>ое кольцо, торжестве</a:t>
            </a:r>
            <a:r>
              <a:rPr lang="ru-RU" sz="2400" dirty="0" smtClean="0">
                <a:solidFill>
                  <a:srgbClr val="FF0000"/>
                </a:solidFill>
              </a:rPr>
              <a:t>нн</a:t>
            </a:r>
            <a:r>
              <a:rPr lang="ru-RU" sz="2400" dirty="0" smtClean="0">
                <a:solidFill>
                  <a:schemeClr val="tx1"/>
                </a:solidFill>
              </a:rPr>
              <a:t>ые заседания, параллель</a:t>
            </a:r>
            <a:r>
              <a:rPr lang="ru-RU" sz="2400" dirty="0" smtClean="0">
                <a:solidFill>
                  <a:srgbClr val="FF0000"/>
                </a:solidFill>
              </a:rPr>
              <a:t>н</a:t>
            </a:r>
            <a:r>
              <a:rPr lang="ru-RU" sz="2400" dirty="0" smtClean="0">
                <a:solidFill>
                  <a:schemeClr val="tx1"/>
                </a:solidFill>
              </a:rPr>
              <a:t>ые прямые, искусстве</a:t>
            </a:r>
            <a:r>
              <a:rPr lang="ru-RU" sz="2400" dirty="0" smtClean="0">
                <a:solidFill>
                  <a:srgbClr val="FF0000"/>
                </a:solidFill>
              </a:rPr>
              <a:t>нн</a:t>
            </a:r>
            <a:r>
              <a:rPr lang="ru-RU" sz="2400" dirty="0" smtClean="0">
                <a:solidFill>
                  <a:schemeClr val="tx1"/>
                </a:solidFill>
              </a:rPr>
              <a:t>ые водоемы, цели</a:t>
            </a:r>
            <a:r>
              <a:rPr lang="ru-RU" sz="2400" dirty="0" smtClean="0">
                <a:solidFill>
                  <a:srgbClr val="FF0000"/>
                </a:solidFill>
              </a:rPr>
              <a:t>нн</a:t>
            </a:r>
            <a:r>
              <a:rPr lang="ru-RU" sz="2400" dirty="0" smtClean="0">
                <a:solidFill>
                  <a:schemeClr val="tx1"/>
                </a:solidFill>
              </a:rPr>
              <a:t>ая земля, отечестве</a:t>
            </a:r>
            <a:r>
              <a:rPr lang="ru-RU" sz="2400" dirty="0" smtClean="0">
                <a:solidFill>
                  <a:srgbClr val="FF0000"/>
                </a:solidFill>
              </a:rPr>
              <a:t>нн</a:t>
            </a:r>
            <a:r>
              <a:rPr lang="ru-RU" sz="2400" dirty="0" smtClean="0">
                <a:solidFill>
                  <a:schemeClr val="tx1"/>
                </a:solidFill>
              </a:rPr>
              <a:t>ое производство, муравьи</a:t>
            </a:r>
            <a:r>
              <a:rPr lang="ru-RU" sz="2400" dirty="0" smtClean="0">
                <a:solidFill>
                  <a:srgbClr val="FF0000"/>
                </a:solidFill>
              </a:rPr>
              <a:t>н</a:t>
            </a:r>
            <a:r>
              <a:rPr lang="ru-RU" sz="2400" dirty="0" smtClean="0">
                <a:solidFill>
                  <a:schemeClr val="tx1"/>
                </a:solidFill>
              </a:rPr>
              <a:t>ая кислота, комиссио</a:t>
            </a:r>
            <a:r>
              <a:rPr lang="ru-RU" sz="2400" dirty="0" smtClean="0">
                <a:solidFill>
                  <a:srgbClr val="FF0000"/>
                </a:solidFill>
              </a:rPr>
              <a:t>нн</a:t>
            </a:r>
            <a:r>
              <a:rPr lang="ru-RU" sz="2400" dirty="0" smtClean="0">
                <a:solidFill>
                  <a:schemeClr val="tx1"/>
                </a:solidFill>
              </a:rPr>
              <a:t>ый магазин, оккупацио</a:t>
            </a:r>
            <a:r>
              <a:rPr lang="ru-RU" sz="2400" dirty="0" smtClean="0">
                <a:solidFill>
                  <a:srgbClr val="FF0000"/>
                </a:solidFill>
              </a:rPr>
              <a:t>нн</a:t>
            </a:r>
            <a:r>
              <a:rPr lang="ru-RU" sz="2400" dirty="0" smtClean="0">
                <a:solidFill>
                  <a:schemeClr val="tx1"/>
                </a:solidFill>
              </a:rPr>
              <a:t>ые войска, пламе</a:t>
            </a:r>
            <a:r>
              <a:rPr lang="ru-RU" sz="2400" dirty="0" smtClean="0">
                <a:solidFill>
                  <a:srgbClr val="FF0000"/>
                </a:solidFill>
              </a:rPr>
              <a:t>нн</a:t>
            </a:r>
            <a:r>
              <a:rPr lang="ru-RU" sz="2400" dirty="0" smtClean="0">
                <a:solidFill>
                  <a:schemeClr val="tx1"/>
                </a:solidFill>
              </a:rPr>
              <a:t>ое сердце, революцио</a:t>
            </a:r>
            <a:r>
              <a:rPr lang="ru-RU" sz="2400" dirty="0" smtClean="0">
                <a:solidFill>
                  <a:srgbClr val="FF0000"/>
                </a:solidFill>
              </a:rPr>
              <a:t>нн</a:t>
            </a:r>
            <a:r>
              <a:rPr lang="ru-RU" sz="2400" dirty="0" smtClean="0">
                <a:solidFill>
                  <a:schemeClr val="tx1"/>
                </a:solidFill>
              </a:rPr>
              <a:t>ая теория, румя</a:t>
            </a:r>
            <a:r>
              <a:rPr lang="ru-RU" sz="2400" dirty="0" smtClean="0">
                <a:solidFill>
                  <a:srgbClr val="FF0000"/>
                </a:solidFill>
              </a:rPr>
              <a:t>н</a:t>
            </a:r>
            <a:r>
              <a:rPr lang="ru-RU" sz="2400" dirty="0" smtClean="0">
                <a:solidFill>
                  <a:schemeClr val="tx1"/>
                </a:solidFill>
              </a:rPr>
              <a:t>ая щека, сенсацио</a:t>
            </a:r>
            <a:r>
              <a:rPr lang="ru-RU" sz="2400" dirty="0" smtClean="0">
                <a:solidFill>
                  <a:srgbClr val="FF0000"/>
                </a:solidFill>
              </a:rPr>
              <a:t>нн</a:t>
            </a:r>
            <a:r>
              <a:rPr lang="ru-RU" sz="2400" dirty="0" smtClean="0">
                <a:solidFill>
                  <a:schemeClr val="tx1"/>
                </a:solidFill>
              </a:rPr>
              <a:t>ое известие, масля</a:t>
            </a:r>
            <a:r>
              <a:rPr lang="ru-RU" sz="2400" dirty="0" smtClean="0">
                <a:solidFill>
                  <a:srgbClr val="FF0000"/>
                </a:solidFill>
              </a:rPr>
              <a:t>н</a:t>
            </a:r>
            <a:r>
              <a:rPr lang="ru-RU" sz="2400" dirty="0" smtClean="0">
                <a:solidFill>
                  <a:schemeClr val="tx1"/>
                </a:solidFill>
              </a:rPr>
              <a:t>ый трансформатор, масля</a:t>
            </a:r>
            <a:r>
              <a:rPr lang="ru-RU" sz="2400" dirty="0" smtClean="0">
                <a:solidFill>
                  <a:srgbClr val="FF0000"/>
                </a:solidFill>
              </a:rPr>
              <a:t>н</a:t>
            </a:r>
            <a:r>
              <a:rPr lang="ru-RU" sz="2400" dirty="0" smtClean="0">
                <a:solidFill>
                  <a:schemeClr val="tx1"/>
                </a:solidFill>
              </a:rPr>
              <a:t>ые краски, безветре</a:t>
            </a:r>
            <a:r>
              <a:rPr lang="ru-RU" sz="2400" dirty="0" smtClean="0">
                <a:solidFill>
                  <a:srgbClr val="FF0000"/>
                </a:solidFill>
              </a:rPr>
              <a:t>нн</a:t>
            </a:r>
            <a:r>
              <a:rPr lang="ru-RU" sz="2400" dirty="0" smtClean="0">
                <a:solidFill>
                  <a:schemeClr val="tx1"/>
                </a:solidFill>
              </a:rPr>
              <a:t>ая ночь, ветре</a:t>
            </a:r>
            <a:r>
              <a:rPr lang="ru-RU" sz="2400" dirty="0" smtClean="0">
                <a:solidFill>
                  <a:srgbClr val="FF0000"/>
                </a:solidFill>
              </a:rPr>
              <a:t>н</a:t>
            </a:r>
            <a:r>
              <a:rPr lang="ru-RU" sz="2400" dirty="0" smtClean="0">
                <a:solidFill>
                  <a:schemeClr val="tx1"/>
                </a:solidFill>
              </a:rPr>
              <a:t>ые люди, ветря</a:t>
            </a:r>
            <a:r>
              <a:rPr lang="ru-RU" sz="2400" dirty="0" smtClean="0">
                <a:solidFill>
                  <a:srgbClr val="FF0000"/>
                </a:solidFill>
              </a:rPr>
              <a:t>н</a:t>
            </a:r>
            <a:r>
              <a:rPr lang="ru-RU" sz="2400" dirty="0" smtClean="0">
                <a:solidFill>
                  <a:schemeClr val="tx1"/>
                </a:solidFill>
              </a:rPr>
              <a:t>ые мельницы.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274638"/>
            <a:ext cx="8143932" cy="1725602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Написание –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-, -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в именах существительных определяется теми же правилами, что и в полных прилагательных: осинник (корень оканчивается на –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суффикс начинается с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-), нефтяник (суффикс –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ян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2285992"/>
          <a:ext cx="6929484" cy="35356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309828"/>
                <a:gridCol w="2309828"/>
                <a:gridCol w="2309828"/>
              </a:tblGrid>
              <a:tr h="305459"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Запомнить!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911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мошенник</a:t>
                      </a:r>
                    </a:p>
                    <a:p>
                      <a:r>
                        <a:rPr lang="ru-RU" sz="2400" dirty="0" smtClean="0"/>
                        <a:t>племянник</a:t>
                      </a:r>
                    </a:p>
                    <a:p>
                      <a:r>
                        <a:rPr lang="ru-RU" sz="2400" dirty="0" smtClean="0"/>
                        <a:t>ставленник</a:t>
                      </a:r>
                    </a:p>
                    <a:p>
                      <a:r>
                        <a:rPr lang="ru-RU" sz="2400" dirty="0" smtClean="0"/>
                        <a:t>данник</a:t>
                      </a:r>
                    </a:p>
                    <a:p>
                      <a:r>
                        <a:rPr lang="ru-RU" sz="2400" dirty="0" smtClean="0"/>
                        <a:t>воспитанник</a:t>
                      </a:r>
                    </a:p>
                    <a:p>
                      <a:r>
                        <a:rPr lang="ru-RU" sz="2400" dirty="0" smtClean="0"/>
                        <a:t>избранник</a:t>
                      </a:r>
                    </a:p>
                    <a:p>
                      <a:endParaRPr lang="ru-RU" sz="2400" dirty="0" smtClean="0"/>
                    </a:p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труженик</a:t>
                      </a:r>
                    </a:p>
                    <a:p>
                      <a:r>
                        <a:rPr lang="ru-RU" sz="2400" dirty="0" smtClean="0"/>
                        <a:t>вареник</a:t>
                      </a:r>
                    </a:p>
                    <a:p>
                      <a:r>
                        <a:rPr lang="ru-RU" sz="2400" dirty="0" smtClean="0"/>
                        <a:t>мученик</a:t>
                      </a:r>
                    </a:p>
                    <a:p>
                      <a:r>
                        <a:rPr lang="ru-RU" sz="2400" dirty="0" smtClean="0"/>
                        <a:t>мороженое</a:t>
                      </a:r>
                    </a:p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приданое</a:t>
                      </a:r>
                    </a:p>
                    <a:p>
                      <a:r>
                        <a:rPr lang="ru-RU" sz="2400" dirty="0" smtClean="0"/>
                        <a:t>НО:</a:t>
                      </a:r>
                      <a:r>
                        <a:rPr lang="ru-RU" sz="2400" baseline="0" dirty="0" smtClean="0"/>
                        <a:t> бесприданница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 и НН в наречиях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наречиях пишется столько -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-, сколько в словах, от которых они образованы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 smtClean="0"/>
              <a:t>    Не путать части речи!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Озеро (каково?) взволновано (взволновалось) – </a:t>
            </a:r>
            <a:r>
              <a:rPr lang="ru-RU" dirty="0" err="1" smtClean="0"/>
              <a:t>кр.ф.прич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Говорил (как?) взволнованно (взволнованный) – нареч.</a:t>
            </a:r>
            <a:br>
              <a:rPr lang="ru-RU" dirty="0" smtClean="0"/>
            </a:br>
            <a:r>
              <a:rPr lang="ru-RU" dirty="0" smtClean="0"/>
              <a:t>Животное (каково?) испугано (испугалось) – </a:t>
            </a:r>
            <a:r>
              <a:rPr lang="ru-RU" dirty="0" err="1" smtClean="0"/>
              <a:t>кр.ф.прич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Вздрогнул (как?) испуганно (испуганный) – нареч.</a:t>
            </a:r>
            <a:br>
              <a:rPr lang="ru-RU" dirty="0" smtClean="0"/>
            </a:br>
            <a:r>
              <a:rPr lang="ru-RU" dirty="0" smtClean="0"/>
              <a:t>Все обдумано (обдумали) – </a:t>
            </a:r>
            <a:r>
              <a:rPr lang="ru-RU" dirty="0" err="1" smtClean="0"/>
              <a:t>кр.ф.прич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Действовали (как?) обдуманно (обдуманный) – нареч.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-Н-, -НН- </a:t>
            </a:r>
            <a:r>
              <a:rPr lang="ru-RU" sz="4000" b="1" dirty="0"/>
              <a:t>в </a:t>
            </a:r>
            <a:r>
              <a:rPr lang="ru-RU" sz="4000" b="1" dirty="0" smtClean="0"/>
              <a:t>суффиксах прилагательных  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/>
              <a:t>и </a:t>
            </a:r>
            <a:r>
              <a:rPr lang="ru-RU" sz="4000" b="1" dirty="0" smtClean="0"/>
              <a:t>причастий</a:t>
            </a:r>
            <a:endParaRPr lang="ru-RU" sz="4000" b="1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2133600"/>
            <a:ext cx="2374900" cy="64135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/>
              <a:t>Первообразные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/>
              <a:t>прилагательные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ru-RU" sz="16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lnSpc>
                <a:spcPct val="80000"/>
              </a:lnSpc>
            </a:pPr>
            <a:endParaRPr lang="ru-RU" sz="16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203575" y="2060575"/>
            <a:ext cx="25923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ru-RU">
                <a:solidFill>
                  <a:schemeClr val="tx1"/>
                </a:solidFill>
                <a:latin typeface="Tahoma" pitchFamily="34" charset="0"/>
              </a:rPr>
              <a:t>Отыменные</a:t>
            </a:r>
            <a:r>
              <a:rPr lang="ru-RU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</a:p>
          <a:p>
            <a:pPr>
              <a:spcBef>
                <a:spcPct val="0"/>
              </a:spcBef>
            </a:pPr>
            <a:r>
              <a:rPr lang="ru-RU">
                <a:solidFill>
                  <a:schemeClr val="tx1"/>
                </a:solidFill>
                <a:latin typeface="Tahoma" pitchFamily="34" charset="0"/>
              </a:rPr>
              <a:t>прилагательные</a:t>
            </a:r>
          </a:p>
          <a:p>
            <a:pPr>
              <a:spcBef>
                <a:spcPct val="0"/>
              </a:spcBef>
            </a:pPr>
            <a:r>
              <a:rPr lang="ru-RU">
                <a:solidFill>
                  <a:schemeClr val="tx1"/>
                </a:solidFill>
                <a:latin typeface="Tahoma" pitchFamily="34" charset="0"/>
              </a:rPr>
              <a:t>прил.         сущ.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6084888" y="1773238"/>
            <a:ext cx="360045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ru-RU" dirty="0">
                <a:solidFill>
                  <a:schemeClr val="tx1"/>
                </a:solidFill>
                <a:latin typeface="Tahoma" pitchFamily="34" charset="0"/>
              </a:rPr>
              <a:t>Отглагольные</a:t>
            </a:r>
          </a:p>
          <a:p>
            <a:pPr algn="l">
              <a:spcBef>
                <a:spcPct val="0"/>
              </a:spcBef>
            </a:pPr>
            <a:r>
              <a:rPr lang="ru-RU" dirty="0">
                <a:solidFill>
                  <a:schemeClr val="tx1"/>
                </a:solidFill>
                <a:latin typeface="Tahoma" pitchFamily="34" charset="0"/>
              </a:rPr>
              <a:t>прилагательные, </a:t>
            </a:r>
          </a:p>
          <a:p>
            <a:pPr algn="l">
              <a:spcBef>
                <a:spcPct val="0"/>
              </a:spcBef>
            </a:pPr>
            <a:r>
              <a:rPr lang="ru-RU" dirty="0">
                <a:solidFill>
                  <a:schemeClr val="tx1"/>
                </a:solidFill>
                <a:latin typeface="Tahoma" pitchFamily="34" charset="0"/>
              </a:rPr>
              <a:t>причастия</a:t>
            </a:r>
          </a:p>
          <a:p>
            <a:pPr algn="l">
              <a:spcBef>
                <a:spcPct val="0"/>
              </a:spcBef>
            </a:pPr>
            <a:r>
              <a:rPr lang="ru-RU" dirty="0">
                <a:solidFill>
                  <a:schemeClr val="tx1"/>
                </a:solidFill>
                <a:latin typeface="Tahoma" pitchFamily="34" charset="0"/>
              </a:rPr>
              <a:t>прил.       </a:t>
            </a:r>
            <a:r>
              <a:rPr lang="ru-RU" dirty="0" smtClean="0">
                <a:solidFill>
                  <a:schemeClr val="tx1"/>
                </a:solidFill>
                <a:latin typeface="Tahoma" pitchFamily="34" charset="0"/>
              </a:rPr>
              <a:t> глаг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ru-RU" dirty="0" err="1">
                <a:solidFill>
                  <a:schemeClr val="tx1"/>
                </a:solidFill>
                <a:latin typeface="Tahoma" pitchFamily="34" charset="0"/>
              </a:rPr>
              <a:t>прич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</a:rPr>
              <a:t>.     </a:t>
            </a:r>
            <a:r>
              <a:rPr lang="ru-RU" dirty="0" smtClean="0">
                <a:solidFill>
                  <a:schemeClr val="tx1"/>
                </a:solidFill>
                <a:latin typeface="Tahoma" pitchFamily="34" charset="0"/>
              </a:rPr>
              <a:t> глаг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</a:rPr>
              <a:t>.</a:t>
            </a:r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468313" y="2852738"/>
            <a:ext cx="2016125" cy="865187"/>
          </a:xfrm>
          <a:prstGeom prst="curvedDownArrow">
            <a:avLst>
              <a:gd name="adj1" fmla="val 46606"/>
              <a:gd name="adj2" fmla="val 93211"/>
              <a:gd name="adj3" fmla="val 3333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468313" y="3716338"/>
            <a:ext cx="18716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>
            <a:off x="4000496" y="2786058"/>
            <a:ext cx="3603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H="1">
            <a:off x="6804025" y="2781300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H="1">
            <a:off x="6804025" y="3068638"/>
            <a:ext cx="28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395288" y="4005263"/>
            <a:ext cx="2089150" cy="256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u="sng">
                <a:solidFill>
                  <a:schemeClr val="tx1"/>
                </a:solidFill>
              </a:rPr>
              <a:t>Примеры: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ru-RU" b="0">
                <a:solidFill>
                  <a:schemeClr val="tx1"/>
                </a:solidFill>
              </a:rPr>
              <a:t>Синий, 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ru-RU" b="0">
                <a:solidFill>
                  <a:schemeClr val="tx1"/>
                </a:solidFill>
              </a:rPr>
              <a:t>юный,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ru-RU" b="0">
                <a:solidFill>
                  <a:schemeClr val="tx1"/>
                </a:solidFill>
              </a:rPr>
              <a:t>пряный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ru-RU" b="0">
                <a:solidFill>
                  <a:schemeClr val="tx1"/>
                </a:solidFill>
              </a:rPr>
              <a:t>зелёный,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ru-RU" b="0">
                <a:solidFill>
                  <a:schemeClr val="tx1"/>
                </a:solidFill>
              </a:rPr>
              <a:t>румяный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2786050" y="3357562"/>
            <a:ext cx="143986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b="0" dirty="0" smtClean="0">
                <a:solidFill>
                  <a:schemeClr val="tx1"/>
                </a:solidFill>
              </a:rPr>
              <a:t>1</a:t>
            </a:r>
            <a:r>
              <a:rPr lang="ru-RU" sz="2000" b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.-</a:t>
            </a:r>
            <a:r>
              <a:rPr lang="ru-RU" b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ан- </a:t>
            </a:r>
            <a:r>
              <a:rPr lang="ru-RU" sz="2000" b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ru-RU" sz="2000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ян</a:t>
            </a:r>
            <a:r>
              <a:rPr lang="ru-RU" sz="2000" b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ru-RU" sz="2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algn="l"/>
            <a:endParaRPr lang="ru-RU" sz="2000" b="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/>
            <a:r>
              <a:rPr lang="ru-RU" sz="2000" b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-ин</a:t>
            </a:r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4211638" y="3213100"/>
            <a:ext cx="0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4572000" y="3357563"/>
            <a:ext cx="172878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buFontTx/>
              <a:buAutoNum type="arabicPeriod"/>
            </a:pPr>
            <a:r>
              <a:rPr lang="ru-RU" b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 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ru-RU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</a:t>
            </a:r>
          </a:p>
          <a:p>
            <a:pPr marL="342900" indent="-342900" algn="l"/>
            <a:endParaRPr lang="ru-RU" b="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algn="l"/>
            <a:r>
              <a:rPr lang="ru-RU" b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–</a:t>
            </a:r>
            <a:r>
              <a:rPr lang="ru-RU" b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онн</a:t>
            </a:r>
            <a:r>
              <a:rPr lang="ru-RU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</a:p>
          <a:p>
            <a:pPr marL="342900" indent="-342900" algn="l"/>
            <a:endParaRPr lang="ru-RU" b="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algn="l"/>
            <a:r>
              <a:rPr lang="ru-RU" b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(- </a:t>
            </a:r>
            <a:r>
              <a:rPr lang="ru-RU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енн</a:t>
            </a:r>
            <a:r>
              <a:rPr lang="ru-RU" b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-)</a:t>
            </a:r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>
            <a:off x="4929190" y="3643314"/>
            <a:ext cx="298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92" name="Text Box 36"/>
          <p:cNvSpPr txBox="1">
            <a:spLocks noChangeArrowheads="1"/>
          </p:cNvSpPr>
          <p:nvPr/>
        </p:nvSpPr>
        <p:spPr bwMode="auto">
          <a:xfrm>
            <a:off x="2124075" y="4508500"/>
            <a:ext cx="3095625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u="sng" dirty="0">
                <a:solidFill>
                  <a:schemeClr val="tx1"/>
                </a:solidFill>
              </a:rPr>
              <a:t>Примеры:</a:t>
            </a:r>
          </a:p>
          <a:p>
            <a:r>
              <a:rPr lang="ru-RU" b="0" dirty="0">
                <a:solidFill>
                  <a:schemeClr val="tx1"/>
                </a:solidFill>
              </a:rPr>
              <a:t>кожаный, травяной</a:t>
            </a:r>
          </a:p>
          <a:p>
            <a:r>
              <a:rPr lang="ru-RU" b="0" dirty="0">
                <a:solidFill>
                  <a:schemeClr val="tx1"/>
                </a:solidFill>
              </a:rPr>
              <a:t>гусиный, комариный</a:t>
            </a:r>
          </a:p>
          <a:p>
            <a:r>
              <a:rPr lang="ru-RU" b="0" dirty="0" smtClean="0">
                <a:solidFill>
                  <a:schemeClr val="tx1"/>
                </a:solidFill>
              </a:rPr>
              <a:t>оконный, пустынный </a:t>
            </a:r>
            <a:endParaRPr lang="ru-RU" b="0" dirty="0">
              <a:solidFill>
                <a:schemeClr val="tx1"/>
              </a:solidFill>
            </a:endParaRPr>
          </a:p>
          <a:p>
            <a:r>
              <a:rPr lang="ru-RU" b="0" dirty="0">
                <a:solidFill>
                  <a:schemeClr val="tx1"/>
                </a:solidFill>
              </a:rPr>
              <a:t>станционный</a:t>
            </a:r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4714875" y="5445125"/>
            <a:ext cx="4286281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Исключения:</a:t>
            </a:r>
            <a:endParaRPr lang="en-US" sz="2000" u="sng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b="0" dirty="0">
                <a:solidFill>
                  <a:schemeClr val="tx1"/>
                </a:solidFill>
              </a:rPr>
              <a:t>Оловянный, деревянный, стеклянный</a:t>
            </a:r>
            <a:r>
              <a:rPr lang="ru-RU" b="0" dirty="0" smtClean="0">
                <a:solidFill>
                  <a:schemeClr val="tx1"/>
                </a:solidFill>
              </a:rPr>
              <a:t>, ветреный</a:t>
            </a:r>
            <a:r>
              <a:rPr lang="ru-RU" dirty="0" smtClean="0"/>
              <a:t>;</a:t>
            </a:r>
            <a:endParaRPr lang="ru-RU" b="0" dirty="0" smtClean="0">
              <a:solidFill>
                <a:schemeClr val="tx1"/>
              </a:solidFill>
            </a:endParaRPr>
          </a:p>
          <a:p>
            <a:r>
              <a:rPr lang="ru-RU" b="0" dirty="0" smtClean="0">
                <a:solidFill>
                  <a:schemeClr val="tx1"/>
                </a:solidFill>
              </a:rPr>
              <a:t> названый, посажёный, смышлёный</a:t>
            </a:r>
            <a:endParaRPr lang="ru-RU" b="0" dirty="0">
              <a:solidFill>
                <a:schemeClr val="tx1"/>
              </a:solidFill>
            </a:endParaRPr>
          </a:p>
          <a:p>
            <a:pPr algn="l"/>
            <a:endParaRPr lang="ru-RU" b="0" dirty="0">
              <a:solidFill>
                <a:schemeClr val="tx1"/>
              </a:solidFill>
            </a:endParaRPr>
          </a:p>
        </p:txBody>
      </p:sp>
      <p:grpSp>
        <p:nvGrpSpPr>
          <p:cNvPr id="2" name="Group 81"/>
          <p:cNvGrpSpPr>
            <a:grpSpLocks/>
          </p:cNvGrpSpPr>
          <p:nvPr/>
        </p:nvGrpSpPr>
        <p:grpSpPr bwMode="auto">
          <a:xfrm>
            <a:off x="3132138" y="3284538"/>
            <a:ext cx="271462" cy="215900"/>
            <a:chOff x="1973" y="2069"/>
            <a:chExt cx="171" cy="136"/>
          </a:xfrm>
        </p:grpSpPr>
        <p:sp>
          <p:nvSpPr>
            <p:cNvPr id="19495" name="Line 39"/>
            <p:cNvSpPr>
              <a:spLocks noChangeShapeType="1"/>
            </p:cNvSpPr>
            <p:nvPr/>
          </p:nvSpPr>
          <p:spPr bwMode="auto">
            <a:xfrm flipH="1">
              <a:off x="1973" y="2069"/>
              <a:ext cx="91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96" name="Line 40"/>
            <p:cNvSpPr>
              <a:spLocks noChangeShapeType="1"/>
            </p:cNvSpPr>
            <p:nvPr/>
          </p:nvSpPr>
          <p:spPr bwMode="auto">
            <a:xfrm>
              <a:off x="2054" y="2069"/>
              <a:ext cx="90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509" name="Line 53"/>
          <p:cNvSpPr>
            <a:spLocks noChangeShapeType="1"/>
          </p:cNvSpPr>
          <p:nvPr/>
        </p:nvSpPr>
        <p:spPr bwMode="auto">
          <a:xfrm>
            <a:off x="4929190" y="3429000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511" name="Text Box 55"/>
          <p:cNvSpPr txBox="1">
            <a:spLocks noChangeArrowheads="1"/>
          </p:cNvSpPr>
          <p:nvPr/>
        </p:nvSpPr>
        <p:spPr bwMode="auto">
          <a:xfrm>
            <a:off x="6732588" y="3644900"/>
            <a:ext cx="2087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b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9512" name="Text Box 56"/>
          <p:cNvSpPr txBox="1">
            <a:spLocks noChangeArrowheads="1"/>
          </p:cNvSpPr>
          <p:nvPr/>
        </p:nvSpPr>
        <p:spPr bwMode="auto">
          <a:xfrm>
            <a:off x="6000761" y="3357563"/>
            <a:ext cx="3143239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l"/>
            <a:r>
              <a:rPr lang="ru-RU" sz="1600" dirty="0">
                <a:solidFill>
                  <a:schemeClr val="tx1"/>
                </a:solidFill>
                <a:latin typeface="Tahoma" pitchFamily="34" charset="0"/>
              </a:rPr>
              <a:t>  </a:t>
            </a:r>
            <a:r>
              <a:rPr lang="ru-RU" sz="2000" b="0" dirty="0">
                <a:solidFill>
                  <a:schemeClr val="tx1"/>
                </a:solidFill>
              </a:rPr>
              <a:t>Н              </a:t>
            </a:r>
            <a:r>
              <a:rPr lang="ru-RU" sz="2000" b="0" dirty="0" smtClean="0">
                <a:solidFill>
                  <a:schemeClr val="tx1"/>
                </a:solidFill>
              </a:rPr>
              <a:t>          НН</a:t>
            </a:r>
            <a:r>
              <a:rPr lang="ru-RU" i="1" dirty="0" smtClean="0">
                <a:solidFill>
                  <a:schemeClr val="tx1"/>
                </a:solidFill>
              </a:rPr>
              <a:t>     </a:t>
            </a:r>
            <a:endParaRPr lang="ru-RU" i="1" dirty="0">
              <a:solidFill>
                <a:schemeClr val="tx1"/>
              </a:solidFill>
            </a:endParaRPr>
          </a:p>
          <a:p>
            <a:pPr marL="342900" indent="-342900" algn="l"/>
            <a:r>
              <a:rPr lang="ru-RU" b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Нет </a:t>
            </a:r>
            <a:r>
              <a:rPr lang="ru-RU" sz="1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b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      </a:t>
            </a:r>
            <a:r>
              <a:rPr lang="ru-RU" sz="1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US" sz="1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( </a:t>
            </a:r>
            <a:r>
              <a:rPr lang="ru-RU" sz="1600" b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кроме- не-)</a:t>
            </a:r>
          </a:p>
          <a:p>
            <a:pPr marL="342900" indent="-342900" algn="l"/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ru-RU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2</a:t>
            </a:r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r>
              <a:rPr lang="ru-RU" sz="1400" b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ru-RU" sz="14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(+</a:t>
            </a:r>
            <a:r>
              <a:rPr lang="ru-RU" sz="1400" b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b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зав.слово)</a:t>
            </a:r>
          </a:p>
          <a:p>
            <a:pPr marL="342900" indent="-342900" algn="l"/>
            <a:endParaRPr lang="ru-RU" b="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342900" indent="-342900" algn="l"/>
            <a:r>
              <a:rPr lang="ru-RU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Нет </a:t>
            </a:r>
            <a:r>
              <a:rPr lang="ru-RU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ru-RU" b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ru-RU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– </a:t>
            </a:r>
            <a:r>
              <a:rPr lang="ru-RU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ова</a:t>
            </a:r>
            <a:r>
              <a:rPr lang="ru-RU" b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( -</a:t>
            </a:r>
            <a:r>
              <a:rPr lang="ru-RU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ева</a:t>
            </a:r>
            <a:r>
              <a:rPr lang="ru-RU" b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ru-RU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marL="342900" indent="-342900" algn="l"/>
            <a:endParaRPr lang="ru-RU" b="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algn="l"/>
            <a:r>
              <a:rPr lang="ru-RU" b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4.         </a:t>
            </a:r>
            <a:r>
              <a:rPr lang="ru-RU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глаг</a:t>
            </a:r>
            <a:r>
              <a:rPr lang="ru-RU" b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ru-RU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сов.в</a:t>
            </a:r>
            <a:r>
              <a:rPr lang="ru-RU" b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19513" name="Line 57"/>
          <p:cNvSpPr>
            <a:spLocks noChangeShapeType="1"/>
          </p:cNvSpPr>
          <p:nvPr/>
        </p:nvSpPr>
        <p:spPr bwMode="auto">
          <a:xfrm>
            <a:off x="6929454" y="3786190"/>
            <a:ext cx="3603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516" name="Line 60"/>
          <p:cNvSpPr>
            <a:spLocks noChangeShapeType="1"/>
          </p:cNvSpPr>
          <p:nvPr/>
        </p:nvSpPr>
        <p:spPr bwMode="auto">
          <a:xfrm>
            <a:off x="6929454" y="4071942"/>
            <a:ext cx="3587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524" name="Line 68"/>
          <p:cNvSpPr>
            <a:spLocks noChangeShapeType="1"/>
          </p:cNvSpPr>
          <p:nvPr/>
        </p:nvSpPr>
        <p:spPr bwMode="auto">
          <a:xfrm>
            <a:off x="7286644" y="3786190"/>
            <a:ext cx="0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525" name="Line 69"/>
          <p:cNvSpPr>
            <a:spLocks noChangeShapeType="1"/>
          </p:cNvSpPr>
          <p:nvPr/>
        </p:nvSpPr>
        <p:spPr bwMode="auto">
          <a:xfrm>
            <a:off x="6877050" y="3429000"/>
            <a:ext cx="0" cy="18716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526" name="Line 70"/>
          <p:cNvSpPr>
            <a:spLocks noChangeShapeType="1"/>
          </p:cNvSpPr>
          <p:nvPr/>
        </p:nvSpPr>
        <p:spPr bwMode="auto">
          <a:xfrm flipH="1">
            <a:off x="7000892" y="5214950"/>
            <a:ext cx="3587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528" name="Line 72"/>
          <p:cNvSpPr>
            <a:spLocks noChangeShapeType="1"/>
          </p:cNvSpPr>
          <p:nvPr/>
        </p:nvSpPr>
        <p:spPr bwMode="auto">
          <a:xfrm>
            <a:off x="7286644" y="4071942"/>
            <a:ext cx="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" name="Group 82"/>
          <p:cNvGrpSpPr>
            <a:grpSpLocks/>
          </p:cNvGrpSpPr>
          <p:nvPr/>
        </p:nvGrpSpPr>
        <p:grpSpPr bwMode="auto">
          <a:xfrm>
            <a:off x="3214678" y="3857628"/>
            <a:ext cx="271463" cy="215900"/>
            <a:chOff x="1973" y="2069"/>
            <a:chExt cx="171" cy="136"/>
          </a:xfrm>
        </p:grpSpPr>
        <p:sp>
          <p:nvSpPr>
            <p:cNvPr id="19539" name="Line 83"/>
            <p:cNvSpPr>
              <a:spLocks noChangeShapeType="1"/>
            </p:cNvSpPr>
            <p:nvPr/>
          </p:nvSpPr>
          <p:spPr bwMode="auto">
            <a:xfrm flipH="1">
              <a:off x="1973" y="2069"/>
              <a:ext cx="91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40" name="Line 84"/>
            <p:cNvSpPr>
              <a:spLocks noChangeShapeType="1"/>
            </p:cNvSpPr>
            <p:nvPr/>
          </p:nvSpPr>
          <p:spPr bwMode="auto">
            <a:xfrm>
              <a:off x="2054" y="2069"/>
              <a:ext cx="90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85"/>
          <p:cNvGrpSpPr>
            <a:grpSpLocks/>
          </p:cNvGrpSpPr>
          <p:nvPr/>
        </p:nvGrpSpPr>
        <p:grpSpPr bwMode="auto">
          <a:xfrm>
            <a:off x="3571868" y="3286124"/>
            <a:ext cx="271462" cy="215900"/>
            <a:chOff x="1973" y="2069"/>
            <a:chExt cx="171" cy="136"/>
          </a:xfrm>
        </p:grpSpPr>
        <p:sp>
          <p:nvSpPr>
            <p:cNvPr id="19542" name="Line 86"/>
            <p:cNvSpPr>
              <a:spLocks noChangeShapeType="1"/>
            </p:cNvSpPr>
            <p:nvPr/>
          </p:nvSpPr>
          <p:spPr bwMode="auto">
            <a:xfrm flipH="1">
              <a:off x="1973" y="2069"/>
              <a:ext cx="91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43" name="Line 87"/>
            <p:cNvSpPr>
              <a:spLocks noChangeShapeType="1"/>
            </p:cNvSpPr>
            <p:nvPr/>
          </p:nvSpPr>
          <p:spPr bwMode="auto">
            <a:xfrm>
              <a:off x="2054" y="2069"/>
              <a:ext cx="90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88"/>
          <p:cNvGrpSpPr>
            <a:grpSpLocks/>
          </p:cNvGrpSpPr>
          <p:nvPr/>
        </p:nvGrpSpPr>
        <p:grpSpPr bwMode="auto">
          <a:xfrm>
            <a:off x="5357818" y="3214686"/>
            <a:ext cx="271463" cy="215900"/>
            <a:chOff x="1973" y="2069"/>
            <a:chExt cx="171" cy="136"/>
          </a:xfrm>
        </p:grpSpPr>
        <p:sp>
          <p:nvSpPr>
            <p:cNvPr id="19545" name="Line 89"/>
            <p:cNvSpPr>
              <a:spLocks noChangeShapeType="1"/>
            </p:cNvSpPr>
            <p:nvPr/>
          </p:nvSpPr>
          <p:spPr bwMode="auto">
            <a:xfrm flipH="1">
              <a:off x="1973" y="2069"/>
              <a:ext cx="91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46" name="Line 90"/>
            <p:cNvSpPr>
              <a:spLocks noChangeShapeType="1"/>
            </p:cNvSpPr>
            <p:nvPr/>
          </p:nvSpPr>
          <p:spPr bwMode="auto">
            <a:xfrm>
              <a:off x="2054" y="2069"/>
              <a:ext cx="90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91"/>
          <p:cNvGrpSpPr>
            <a:grpSpLocks/>
          </p:cNvGrpSpPr>
          <p:nvPr/>
        </p:nvGrpSpPr>
        <p:grpSpPr bwMode="auto">
          <a:xfrm>
            <a:off x="4857752" y="4286256"/>
            <a:ext cx="360362" cy="215900"/>
            <a:chOff x="1973" y="2069"/>
            <a:chExt cx="171" cy="136"/>
          </a:xfrm>
        </p:grpSpPr>
        <p:sp>
          <p:nvSpPr>
            <p:cNvPr id="19548" name="Line 92"/>
            <p:cNvSpPr>
              <a:spLocks noChangeShapeType="1"/>
            </p:cNvSpPr>
            <p:nvPr/>
          </p:nvSpPr>
          <p:spPr bwMode="auto">
            <a:xfrm flipH="1">
              <a:off x="1973" y="2069"/>
              <a:ext cx="91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49" name="Line 93"/>
            <p:cNvSpPr>
              <a:spLocks noChangeShapeType="1"/>
            </p:cNvSpPr>
            <p:nvPr/>
          </p:nvSpPr>
          <p:spPr bwMode="auto">
            <a:xfrm>
              <a:off x="2054" y="2069"/>
              <a:ext cx="90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94"/>
          <p:cNvGrpSpPr>
            <a:grpSpLocks/>
          </p:cNvGrpSpPr>
          <p:nvPr/>
        </p:nvGrpSpPr>
        <p:grpSpPr bwMode="auto">
          <a:xfrm>
            <a:off x="5000628" y="3786190"/>
            <a:ext cx="360363" cy="215900"/>
            <a:chOff x="1973" y="2069"/>
            <a:chExt cx="171" cy="136"/>
          </a:xfrm>
        </p:grpSpPr>
        <p:sp>
          <p:nvSpPr>
            <p:cNvPr id="19551" name="Line 95"/>
            <p:cNvSpPr>
              <a:spLocks noChangeShapeType="1"/>
            </p:cNvSpPr>
            <p:nvPr/>
          </p:nvSpPr>
          <p:spPr bwMode="auto">
            <a:xfrm flipH="1">
              <a:off x="1973" y="2069"/>
              <a:ext cx="91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52" name="Line 96"/>
            <p:cNvSpPr>
              <a:spLocks noChangeShapeType="1"/>
            </p:cNvSpPr>
            <p:nvPr/>
          </p:nvSpPr>
          <p:spPr bwMode="auto">
            <a:xfrm>
              <a:off x="2054" y="2069"/>
              <a:ext cx="90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97"/>
          <p:cNvGrpSpPr>
            <a:grpSpLocks/>
          </p:cNvGrpSpPr>
          <p:nvPr/>
        </p:nvGrpSpPr>
        <p:grpSpPr bwMode="auto">
          <a:xfrm>
            <a:off x="8143900" y="4357694"/>
            <a:ext cx="271462" cy="215900"/>
            <a:chOff x="1973" y="2069"/>
            <a:chExt cx="171" cy="136"/>
          </a:xfrm>
        </p:grpSpPr>
        <p:sp>
          <p:nvSpPr>
            <p:cNvPr id="19554" name="Line 98"/>
            <p:cNvSpPr>
              <a:spLocks noChangeShapeType="1"/>
            </p:cNvSpPr>
            <p:nvPr/>
          </p:nvSpPr>
          <p:spPr bwMode="auto">
            <a:xfrm flipH="1">
              <a:off x="1973" y="2069"/>
              <a:ext cx="91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55" name="Line 99"/>
            <p:cNvSpPr>
              <a:spLocks noChangeShapeType="1"/>
            </p:cNvSpPr>
            <p:nvPr/>
          </p:nvSpPr>
          <p:spPr bwMode="auto">
            <a:xfrm>
              <a:off x="2054" y="2069"/>
              <a:ext cx="90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" name="Group 100"/>
          <p:cNvGrpSpPr>
            <a:grpSpLocks/>
          </p:cNvGrpSpPr>
          <p:nvPr/>
        </p:nvGrpSpPr>
        <p:grpSpPr bwMode="auto">
          <a:xfrm>
            <a:off x="7500958" y="4357694"/>
            <a:ext cx="271463" cy="215900"/>
            <a:chOff x="1973" y="2069"/>
            <a:chExt cx="171" cy="136"/>
          </a:xfrm>
        </p:grpSpPr>
        <p:sp>
          <p:nvSpPr>
            <p:cNvPr id="19557" name="Line 101"/>
            <p:cNvSpPr>
              <a:spLocks noChangeShapeType="1"/>
            </p:cNvSpPr>
            <p:nvPr/>
          </p:nvSpPr>
          <p:spPr bwMode="auto">
            <a:xfrm flipH="1">
              <a:off x="1973" y="2069"/>
              <a:ext cx="91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58" name="Line 102"/>
            <p:cNvSpPr>
              <a:spLocks noChangeShapeType="1"/>
            </p:cNvSpPr>
            <p:nvPr/>
          </p:nvSpPr>
          <p:spPr bwMode="auto">
            <a:xfrm>
              <a:off x="2054" y="2069"/>
              <a:ext cx="90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" dur="1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8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2" dur="5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6" dur="5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9" dur="5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3" dur="5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7" dur="500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2" dur="500"/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7" dur="500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9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9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9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9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 tmFilter="0,0; .5, 1; 1, 1"/>
                                        <p:tgtEl>
                                          <p:spTgt spid="1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9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9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animBg="1"/>
      <p:bldP spid="19462" grpId="1" animBg="1"/>
      <p:bldP spid="19469" grpId="0"/>
      <p:bldP spid="19481" grpId="0"/>
      <p:bldP spid="19492" grpId="0"/>
      <p:bldP spid="19493" grpId="0"/>
      <p:bldP spid="195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-8"/>
          <a:ext cx="9144000" cy="6858016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4572000"/>
                <a:gridCol w="4572000"/>
              </a:tblGrid>
              <a:tr h="428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агропромышленный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адаптационный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/>
                </a:tc>
              </a:tr>
              <a:tr h="428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оловянный </a:t>
                      </a:r>
                      <a:r>
                        <a:rPr lang="ru-RU" sz="2000" dirty="0"/>
                        <a:t>солдатик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львиная </a:t>
                      </a:r>
                      <a:r>
                        <a:rPr lang="ru-RU" sz="2000" dirty="0"/>
                        <a:t>доля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/>
                </a:tc>
              </a:tr>
              <a:tr h="428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 smtClean="0"/>
                        <a:t>лебединная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/>
                        <a:t>шея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 smtClean="0"/>
                        <a:t>крашеннный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/>
                        <a:t>дом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/>
                </a:tc>
              </a:tr>
              <a:tr h="428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кожаный </a:t>
                      </a:r>
                      <a:r>
                        <a:rPr lang="ru-RU" sz="2000" dirty="0"/>
                        <a:t>пиджак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деревянное </a:t>
                      </a:r>
                      <a:r>
                        <a:rPr lang="ru-RU" sz="2000" dirty="0"/>
                        <a:t>кресло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/>
                </a:tc>
              </a:tr>
              <a:tr h="428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 smtClean="0"/>
                        <a:t>слюдянная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/>
                        <a:t>жила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/>
                        <a:t>бычок – </a:t>
                      </a:r>
                      <a:r>
                        <a:rPr lang="ru-RU" sz="2000" dirty="0" err="1" smtClean="0"/>
                        <a:t>смолянной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/>
                        <a:t>бочок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/>
                </a:tc>
              </a:tr>
              <a:tr h="428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соловьиный </a:t>
                      </a:r>
                      <a:r>
                        <a:rPr lang="ru-RU" sz="2000" dirty="0"/>
                        <a:t>сад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стеклянная </a:t>
                      </a:r>
                      <a:r>
                        <a:rPr lang="ru-RU" sz="2000" dirty="0"/>
                        <a:t>фигурка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/>
                </a:tc>
              </a:tr>
              <a:tr h="428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посажённый </a:t>
                      </a:r>
                      <a:r>
                        <a:rPr lang="ru-RU" sz="2000" dirty="0"/>
                        <a:t>отец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 smtClean="0"/>
                        <a:t>адресованый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/>
                </a:tc>
              </a:tr>
              <a:tr h="428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/>
                        <a:t>по </a:t>
                      </a:r>
                      <a:r>
                        <a:rPr lang="ru-RU" sz="2000" dirty="0" smtClean="0"/>
                        <a:t>меченой </a:t>
                      </a:r>
                      <a:r>
                        <a:rPr lang="ru-RU" sz="2000" dirty="0"/>
                        <a:t>флажками трассе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/>
                        <a:t>не </a:t>
                      </a:r>
                      <a:r>
                        <a:rPr lang="ru-RU" sz="2000" dirty="0" smtClean="0"/>
                        <a:t>читанная </a:t>
                      </a:r>
                      <a:r>
                        <a:rPr lang="ru-RU" sz="2000" dirty="0"/>
                        <a:t>книга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/>
                </a:tc>
              </a:tr>
              <a:tr h="428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 smtClean="0"/>
                        <a:t>неслыханый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/>
                        <a:t>бред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 smtClean="0"/>
                        <a:t>некрашеннные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/>
                        <a:t>полы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/>
                </a:tc>
              </a:tr>
              <a:tr h="428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нежеланный </a:t>
                      </a:r>
                      <a:r>
                        <a:rPr lang="ru-RU" sz="2000" dirty="0"/>
                        <a:t>гость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нежданный-негаданный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/>
                </a:tc>
              </a:tr>
              <a:tr h="428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 smtClean="0"/>
                        <a:t>неглаженное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/>
                        <a:t>бельё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 smtClean="0"/>
                        <a:t>невыбраный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/>
                        <a:t>депутат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/>
                </a:tc>
              </a:tr>
              <a:tr h="428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 smtClean="0"/>
                        <a:t>невиданый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/>
                        <a:t>случай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названный </a:t>
                      </a:r>
                      <a:r>
                        <a:rPr lang="ru-RU" sz="2000" dirty="0"/>
                        <a:t>брат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/>
                </a:tc>
              </a:tr>
              <a:tr h="428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конченый </a:t>
                      </a:r>
                      <a:r>
                        <a:rPr lang="ru-RU" sz="2000" dirty="0"/>
                        <a:t>человек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кованное </a:t>
                      </a:r>
                      <a:r>
                        <a:rPr lang="ru-RU" sz="2000" dirty="0"/>
                        <a:t>ограждение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/>
                </a:tc>
              </a:tr>
              <a:tr h="428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желанный </a:t>
                      </a:r>
                      <a:r>
                        <a:rPr lang="ru-RU" sz="2000" dirty="0"/>
                        <a:t>гость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жёванная </a:t>
                      </a:r>
                      <a:r>
                        <a:rPr lang="ru-RU" sz="2000" dirty="0"/>
                        <a:t>бумага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/>
                </a:tc>
              </a:tr>
              <a:tr h="428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жаренный </a:t>
                      </a:r>
                      <a:r>
                        <a:rPr lang="ru-RU" sz="2000" dirty="0"/>
                        <a:t>цыплёнок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аккредитованный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/>
                </a:tc>
              </a:tr>
              <a:tr h="428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 smtClean="0"/>
                        <a:t>деланые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/>
                        <a:t>манеры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активизированный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4572000"/>
                <a:gridCol w="4572000"/>
              </a:tblGrid>
              <a:tr h="4286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агропромышле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нн</a:t>
                      </a:r>
                      <a:r>
                        <a:rPr lang="ru-RU" sz="2000" dirty="0" smtClean="0"/>
                        <a:t>ый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адаптацио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нн</a:t>
                      </a:r>
                      <a:r>
                        <a:rPr lang="ru-RU" sz="2000" dirty="0" smtClean="0"/>
                        <a:t>ый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оловя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нн</a:t>
                      </a:r>
                      <a:r>
                        <a:rPr lang="ru-RU" sz="2000" dirty="0" smtClean="0"/>
                        <a:t>ый </a:t>
                      </a:r>
                      <a:r>
                        <a:rPr lang="ru-RU" sz="2000" dirty="0"/>
                        <a:t>солдатик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льви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r>
                        <a:rPr lang="ru-RU" sz="2000" dirty="0" smtClean="0"/>
                        <a:t>ая </a:t>
                      </a:r>
                      <a:r>
                        <a:rPr lang="ru-RU" sz="2000" dirty="0"/>
                        <a:t>доля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u="sng" dirty="0" smtClean="0"/>
                        <a:t>лебеди</a:t>
                      </a:r>
                      <a:r>
                        <a:rPr lang="ru-RU" sz="2000" u="sng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r>
                        <a:rPr lang="ru-RU" sz="2000" u="sng" dirty="0" smtClean="0"/>
                        <a:t>ая </a:t>
                      </a:r>
                      <a:r>
                        <a:rPr lang="ru-RU" sz="2000" u="sng" dirty="0"/>
                        <a:t>шея</a:t>
                      </a:r>
                      <a:endParaRPr lang="ru-RU" sz="2000" u="sng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u="sng" dirty="0" smtClean="0"/>
                        <a:t>краше</a:t>
                      </a:r>
                      <a:r>
                        <a:rPr lang="ru-RU" sz="2000" u="sng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r>
                        <a:rPr lang="ru-RU" sz="2000" u="sng" dirty="0" smtClean="0"/>
                        <a:t>ый </a:t>
                      </a:r>
                      <a:r>
                        <a:rPr lang="ru-RU" sz="2000" u="sng" dirty="0"/>
                        <a:t>дом</a:t>
                      </a:r>
                      <a:endParaRPr lang="ru-RU" sz="2000" u="sng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кожа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r>
                        <a:rPr lang="ru-RU" sz="2000" dirty="0" smtClean="0"/>
                        <a:t>ый </a:t>
                      </a:r>
                      <a:r>
                        <a:rPr lang="ru-RU" sz="2000" dirty="0"/>
                        <a:t>пиджак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деревя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нн</a:t>
                      </a:r>
                      <a:r>
                        <a:rPr lang="ru-RU" sz="2000" dirty="0" smtClean="0"/>
                        <a:t>ое </a:t>
                      </a:r>
                      <a:r>
                        <a:rPr lang="ru-RU" sz="2000" dirty="0"/>
                        <a:t>кресло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u="sng" dirty="0" smtClean="0"/>
                        <a:t>слюдя</a:t>
                      </a:r>
                      <a:r>
                        <a:rPr lang="ru-RU" sz="2000" u="sng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r>
                        <a:rPr lang="ru-RU" sz="2000" u="sng" dirty="0" smtClean="0"/>
                        <a:t>ая </a:t>
                      </a:r>
                      <a:r>
                        <a:rPr lang="ru-RU" sz="2000" u="sng" dirty="0"/>
                        <a:t>жила</a:t>
                      </a:r>
                      <a:endParaRPr lang="ru-RU" sz="2000" u="sng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u="sng" dirty="0"/>
                        <a:t>бычок – </a:t>
                      </a:r>
                      <a:r>
                        <a:rPr lang="ru-RU" sz="2000" u="sng" dirty="0" smtClean="0"/>
                        <a:t>смоля</a:t>
                      </a:r>
                      <a:r>
                        <a:rPr lang="ru-RU" sz="2000" u="sng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r>
                        <a:rPr lang="ru-RU" sz="2000" u="sng" dirty="0" smtClean="0"/>
                        <a:t>ой </a:t>
                      </a:r>
                      <a:r>
                        <a:rPr lang="ru-RU" sz="2000" u="sng" dirty="0"/>
                        <a:t>бочок</a:t>
                      </a:r>
                      <a:endParaRPr lang="ru-RU" sz="2000" u="sng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соловьи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r>
                        <a:rPr lang="ru-RU" sz="2000" dirty="0" smtClean="0"/>
                        <a:t>ый </a:t>
                      </a:r>
                      <a:r>
                        <a:rPr lang="ru-RU" sz="2000" dirty="0"/>
                        <a:t>сад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стекля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нн</a:t>
                      </a:r>
                      <a:r>
                        <a:rPr lang="ru-RU" sz="2000" dirty="0" smtClean="0"/>
                        <a:t>ая </a:t>
                      </a:r>
                      <a:r>
                        <a:rPr lang="ru-RU" sz="2000" dirty="0"/>
                        <a:t>фигурка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u="sng" dirty="0" smtClean="0"/>
                        <a:t>посажё</a:t>
                      </a:r>
                      <a:r>
                        <a:rPr lang="ru-RU" sz="2000" u="sng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r>
                        <a:rPr lang="ru-RU" sz="2000" u="sng" dirty="0" smtClean="0"/>
                        <a:t>ый </a:t>
                      </a:r>
                      <a:r>
                        <a:rPr lang="ru-RU" sz="2000" u="sng" dirty="0"/>
                        <a:t>отец</a:t>
                      </a:r>
                      <a:endParaRPr lang="ru-RU" sz="2000" u="sng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u="sng" dirty="0" smtClean="0"/>
                        <a:t>адресова</a:t>
                      </a:r>
                      <a:r>
                        <a:rPr lang="ru-RU" sz="2000" u="sng" dirty="0" smtClean="0">
                          <a:solidFill>
                            <a:srgbClr val="FF0000"/>
                          </a:solidFill>
                        </a:rPr>
                        <a:t>нн</a:t>
                      </a:r>
                      <a:r>
                        <a:rPr lang="ru-RU" sz="2000" u="sng" dirty="0" smtClean="0"/>
                        <a:t>ый</a:t>
                      </a:r>
                      <a:endParaRPr lang="ru-RU" sz="2000" u="sng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u="sng" dirty="0"/>
                        <a:t>по </a:t>
                      </a:r>
                      <a:r>
                        <a:rPr lang="ru-RU" sz="2000" u="sng" dirty="0" smtClean="0"/>
                        <a:t>мече</a:t>
                      </a:r>
                      <a:r>
                        <a:rPr lang="ru-RU" sz="2000" u="sng" dirty="0" smtClean="0">
                          <a:solidFill>
                            <a:srgbClr val="FF0000"/>
                          </a:solidFill>
                        </a:rPr>
                        <a:t>нн</a:t>
                      </a:r>
                      <a:r>
                        <a:rPr lang="ru-RU" sz="2000" u="sng" dirty="0" smtClean="0"/>
                        <a:t>ой </a:t>
                      </a:r>
                      <a:r>
                        <a:rPr lang="ru-RU" sz="2000" u="sng" dirty="0"/>
                        <a:t>флажками трассе</a:t>
                      </a:r>
                      <a:endParaRPr lang="ru-RU" sz="2000" u="sng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u="sng" dirty="0"/>
                        <a:t>не </a:t>
                      </a:r>
                      <a:r>
                        <a:rPr lang="ru-RU" sz="2000" u="sng" dirty="0" smtClean="0"/>
                        <a:t>чита</a:t>
                      </a:r>
                      <a:r>
                        <a:rPr lang="ru-RU" sz="2000" u="sng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r>
                        <a:rPr lang="ru-RU" sz="2000" u="sng" dirty="0" smtClean="0"/>
                        <a:t>ая </a:t>
                      </a:r>
                      <a:r>
                        <a:rPr lang="ru-RU" sz="2000" u="sng" dirty="0"/>
                        <a:t>книга</a:t>
                      </a:r>
                      <a:endParaRPr lang="ru-RU" sz="2000" u="sng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u="sng" dirty="0" smtClean="0"/>
                        <a:t>неслыха</a:t>
                      </a:r>
                      <a:r>
                        <a:rPr lang="ru-RU" sz="2000" u="sng" dirty="0" smtClean="0">
                          <a:solidFill>
                            <a:srgbClr val="FF0000"/>
                          </a:solidFill>
                        </a:rPr>
                        <a:t>нн</a:t>
                      </a:r>
                      <a:r>
                        <a:rPr lang="ru-RU" sz="2000" u="sng" dirty="0" smtClean="0"/>
                        <a:t>ый </a:t>
                      </a:r>
                      <a:r>
                        <a:rPr lang="ru-RU" sz="2000" u="sng" dirty="0"/>
                        <a:t>бред</a:t>
                      </a:r>
                      <a:endParaRPr lang="ru-RU" sz="2000" u="sng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u="sng" dirty="0" smtClean="0"/>
                        <a:t>некраше</a:t>
                      </a:r>
                      <a:r>
                        <a:rPr lang="ru-RU" sz="2000" u="sng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r>
                        <a:rPr lang="ru-RU" sz="2000" u="sng" dirty="0" smtClean="0"/>
                        <a:t>ые </a:t>
                      </a:r>
                      <a:r>
                        <a:rPr lang="ru-RU" sz="2000" u="sng" dirty="0"/>
                        <a:t>полы</a:t>
                      </a:r>
                      <a:endParaRPr lang="ru-RU" sz="2000" u="sng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нежела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нн</a:t>
                      </a:r>
                      <a:r>
                        <a:rPr lang="ru-RU" sz="2000" dirty="0" smtClean="0"/>
                        <a:t>ый </a:t>
                      </a:r>
                      <a:r>
                        <a:rPr lang="ru-RU" sz="2000" dirty="0"/>
                        <a:t>гость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нежда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нн</a:t>
                      </a:r>
                      <a:r>
                        <a:rPr lang="ru-RU" sz="2000" dirty="0" smtClean="0"/>
                        <a:t>ый-негада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нн</a:t>
                      </a:r>
                      <a:r>
                        <a:rPr lang="ru-RU" sz="2000" dirty="0" smtClean="0"/>
                        <a:t>ый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u="sng" dirty="0" err="1" smtClean="0"/>
                        <a:t>неглаже</a:t>
                      </a:r>
                      <a:r>
                        <a:rPr lang="ru-RU" sz="2000" u="sng" dirty="0" err="1" smtClean="0">
                          <a:solidFill>
                            <a:srgbClr val="FF0000"/>
                          </a:solidFill>
                        </a:rPr>
                        <a:t>н</a:t>
                      </a:r>
                      <a:r>
                        <a:rPr lang="ru-RU" sz="2000" u="sng" dirty="0" err="1" smtClean="0"/>
                        <a:t>ое</a:t>
                      </a:r>
                      <a:r>
                        <a:rPr lang="ru-RU" sz="2000" u="sng" dirty="0" smtClean="0"/>
                        <a:t> </a:t>
                      </a:r>
                      <a:r>
                        <a:rPr lang="ru-RU" sz="2000" u="sng" dirty="0"/>
                        <a:t>бельё</a:t>
                      </a:r>
                      <a:endParaRPr lang="ru-RU" sz="2000" u="sng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u="sng" dirty="0" smtClean="0"/>
                        <a:t>невыбра</a:t>
                      </a:r>
                      <a:r>
                        <a:rPr lang="ru-RU" sz="2000" u="sng" dirty="0" smtClean="0">
                          <a:solidFill>
                            <a:srgbClr val="FF0000"/>
                          </a:solidFill>
                        </a:rPr>
                        <a:t>нн</a:t>
                      </a:r>
                      <a:r>
                        <a:rPr lang="ru-RU" sz="2000" u="sng" dirty="0" smtClean="0"/>
                        <a:t>ый </a:t>
                      </a:r>
                      <a:r>
                        <a:rPr lang="ru-RU" sz="2000" u="sng" dirty="0"/>
                        <a:t>депутат</a:t>
                      </a:r>
                      <a:endParaRPr lang="ru-RU" sz="2000" u="sng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u="sng" dirty="0" smtClean="0"/>
                        <a:t>невида</a:t>
                      </a:r>
                      <a:r>
                        <a:rPr lang="ru-RU" sz="2000" u="sng" dirty="0" smtClean="0">
                          <a:solidFill>
                            <a:srgbClr val="FF0000"/>
                          </a:solidFill>
                        </a:rPr>
                        <a:t>нн</a:t>
                      </a:r>
                      <a:r>
                        <a:rPr lang="ru-RU" sz="2000" u="sng" dirty="0" smtClean="0"/>
                        <a:t>ый </a:t>
                      </a:r>
                      <a:r>
                        <a:rPr lang="ru-RU" sz="2000" u="sng" dirty="0"/>
                        <a:t>случай</a:t>
                      </a:r>
                      <a:endParaRPr lang="ru-RU" sz="2000" u="sng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u="sng" dirty="0" smtClean="0"/>
                        <a:t>назва</a:t>
                      </a:r>
                      <a:r>
                        <a:rPr lang="ru-RU" sz="2000" u="sng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r>
                        <a:rPr lang="ru-RU" sz="2000" u="sng" dirty="0" smtClean="0"/>
                        <a:t>ый </a:t>
                      </a:r>
                      <a:r>
                        <a:rPr lang="ru-RU" sz="2000" u="sng" dirty="0"/>
                        <a:t>брат</a:t>
                      </a:r>
                      <a:endParaRPr lang="ru-RU" sz="2000" u="sng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u="sng" dirty="0" smtClean="0"/>
                        <a:t>конче</a:t>
                      </a:r>
                      <a:r>
                        <a:rPr lang="ru-RU" sz="2000" u="sng" dirty="0" smtClean="0">
                          <a:solidFill>
                            <a:srgbClr val="FF0000"/>
                          </a:solidFill>
                        </a:rPr>
                        <a:t>нн</a:t>
                      </a:r>
                      <a:r>
                        <a:rPr lang="ru-RU" sz="2000" u="sng" dirty="0" smtClean="0"/>
                        <a:t>ый </a:t>
                      </a:r>
                      <a:r>
                        <a:rPr lang="ru-RU" sz="2000" u="sng" dirty="0"/>
                        <a:t>человек</a:t>
                      </a:r>
                      <a:endParaRPr lang="ru-RU" sz="2000" u="sng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u="sng" dirty="0" smtClean="0"/>
                        <a:t>кова</a:t>
                      </a:r>
                      <a:r>
                        <a:rPr lang="ru-RU" sz="2000" u="sng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r>
                        <a:rPr lang="ru-RU" sz="2000" u="sng" dirty="0" smtClean="0"/>
                        <a:t>ое </a:t>
                      </a:r>
                      <a:r>
                        <a:rPr lang="ru-RU" sz="2000" u="sng" dirty="0"/>
                        <a:t>ограждение</a:t>
                      </a:r>
                      <a:endParaRPr lang="ru-RU" sz="2000" u="sng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жела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нн</a:t>
                      </a:r>
                      <a:r>
                        <a:rPr lang="ru-RU" sz="2000" dirty="0" smtClean="0"/>
                        <a:t>ый </a:t>
                      </a:r>
                      <a:r>
                        <a:rPr lang="ru-RU" sz="2000" dirty="0"/>
                        <a:t>гость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u="sng" dirty="0" smtClean="0"/>
                        <a:t>жёва</a:t>
                      </a:r>
                      <a:r>
                        <a:rPr lang="ru-RU" sz="2000" u="sng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r>
                        <a:rPr lang="ru-RU" sz="2000" u="sng" dirty="0" smtClean="0"/>
                        <a:t>ая </a:t>
                      </a:r>
                      <a:r>
                        <a:rPr lang="ru-RU" sz="2000" u="sng" dirty="0"/>
                        <a:t>бумага</a:t>
                      </a:r>
                      <a:endParaRPr lang="ru-RU" sz="2000" u="sng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u="sng" dirty="0" smtClean="0"/>
                        <a:t>жаре</a:t>
                      </a:r>
                      <a:r>
                        <a:rPr lang="ru-RU" sz="2000" u="sng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r>
                        <a:rPr lang="ru-RU" sz="2000" u="sng" dirty="0" smtClean="0"/>
                        <a:t>ый </a:t>
                      </a:r>
                      <a:r>
                        <a:rPr lang="ru-RU" sz="2000" u="sng" dirty="0"/>
                        <a:t>цыплёнок</a:t>
                      </a:r>
                      <a:endParaRPr lang="ru-RU" sz="2000" u="sng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аккредитова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нн</a:t>
                      </a:r>
                      <a:r>
                        <a:rPr lang="ru-RU" sz="2000" dirty="0" smtClean="0"/>
                        <a:t>ый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u="sng" dirty="0" smtClean="0"/>
                        <a:t>дела</a:t>
                      </a:r>
                      <a:r>
                        <a:rPr lang="ru-RU" sz="2000" u="sng" dirty="0" smtClean="0">
                          <a:solidFill>
                            <a:srgbClr val="FF0000"/>
                          </a:solidFill>
                        </a:rPr>
                        <a:t>нн</a:t>
                      </a:r>
                      <a:r>
                        <a:rPr lang="ru-RU" sz="2000" u="sng" dirty="0" smtClean="0"/>
                        <a:t>ые </a:t>
                      </a:r>
                      <a:r>
                        <a:rPr lang="ru-RU" sz="2000" u="sng" dirty="0"/>
                        <a:t>манеры</a:t>
                      </a:r>
                      <a:endParaRPr lang="ru-RU" sz="2000" u="sng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активизирова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нн</a:t>
                      </a:r>
                      <a:r>
                        <a:rPr lang="ru-RU" sz="2000" dirty="0" smtClean="0"/>
                        <a:t>ый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626" marR="36626" marT="36626" marB="36626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790</Words>
  <Application>Microsoft Office PowerPoint</Application>
  <PresentationFormat>Экран (4:3)</PresentationFormat>
  <Paragraphs>155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Вставьте пропущенные буквы, раскройте скобки  (все прилагательные даны в начальной форме)</vt:lpstr>
      <vt:lpstr>Написание –н-, -нн- в именах существительных определяется теми же правилами, что и в полных прилагательных: осинник (корень оканчивается на –н, суффикс начинается с н-), нефтяник (суффикс –ян-)</vt:lpstr>
      <vt:lpstr>Н и НН в наречиях В наречиях пишется столько -н-, сколько в словах, от которых они образованы</vt:lpstr>
      <vt:lpstr>-Н-, -НН- в суффиксах прилагательных   и причастий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надежда</cp:lastModifiedBy>
  <cp:revision>26</cp:revision>
  <dcterms:modified xsi:type="dcterms:W3CDTF">2012-06-26T03:43:27Z</dcterms:modified>
</cp:coreProperties>
</file>