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57" r:id="rId11"/>
    <p:sldId id="262" r:id="rId12"/>
    <p:sldId id="258" r:id="rId13"/>
    <p:sldId id="261" r:id="rId14"/>
    <p:sldId id="260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3CBE0-ED1D-44A9-B1F3-E7765EC96DE3}" type="datetimeFigureOut">
              <a:rPr lang="ru-RU" smtClean="0"/>
              <a:pPr/>
              <a:t>29.07.2012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9C04C-EE78-43F2-AEA5-CA3423480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9C04C-EE78-43F2-AEA5-CA342348007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9C04C-EE78-43F2-AEA5-CA342348007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9C04C-EE78-43F2-AEA5-CA342348007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9C04C-EE78-43F2-AEA5-CA342348007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9C04C-EE78-43F2-AEA5-CA342348007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9C04C-EE78-43F2-AEA5-CA342348007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9C04C-EE78-43F2-AEA5-CA342348007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2352D5-DE91-40B4-87E9-28AE6D17DFBB}" type="slidenum">
              <a:rPr lang="ru-RU">
                <a:latin typeface="Arial" pitchFamily="34" charset="0"/>
              </a:rPr>
              <a:pPr/>
              <a:t>2</a:t>
            </a:fld>
            <a:endParaRPr 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DA6AFE-4BA5-4A28-B817-4FDD8CB95CF3}" type="slidenum">
              <a:rPr lang="ru-RU">
                <a:latin typeface="Arial" pitchFamily="34" charset="0"/>
              </a:rPr>
              <a:pPr/>
              <a:t>3</a:t>
            </a:fld>
            <a:endParaRPr 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E0ACBD-79B1-450E-95B4-707316BC062F}" type="slidenum">
              <a:rPr lang="ru-RU">
                <a:latin typeface="Arial" pitchFamily="34" charset="0"/>
              </a:rPr>
              <a:pPr/>
              <a:t>4</a:t>
            </a:fld>
            <a:endParaRPr 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1822B-1E9E-4352-81A9-B614F9101C35}" type="slidenum">
              <a:rPr lang="ru-RU">
                <a:latin typeface="Arial" pitchFamily="34" charset="0"/>
              </a:rPr>
              <a:pPr/>
              <a:t>5</a:t>
            </a:fld>
            <a:endParaRPr 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F9AEFA-8601-4DBE-A503-A7499AA8CD2F}" type="slidenum">
              <a:rPr lang="ru-RU">
                <a:latin typeface="Arial" pitchFamily="34" charset="0"/>
              </a:rPr>
              <a:pPr/>
              <a:t>6</a:t>
            </a:fld>
            <a:endParaRPr 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CC58E2-E968-40CD-8D07-89A398436C3C}" type="slidenum">
              <a:rPr lang="ru-RU">
                <a:latin typeface="Arial" pitchFamily="34" charset="0"/>
              </a:rPr>
              <a:pPr/>
              <a:t>7</a:t>
            </a:fld>
            <a:endParaRPr 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FCF77A-A863-42F8-9164-C9FC7F28F6DB}" type="slidenum">
              <a:rPr lang="ru-RU">
                <a:latin typeface="Arial" pitchFamily="34" charset="0"/>
              </a:rPr>
              <a:pPr/>
              <a:t>8</a:t>
            </a:fld>
            <a:endParaRPr 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FAAF82-1CB8-429F-8193-428BB0B20F16}" type="slidenum">
              <a:rPr lang="ru-RU">
                <a:latin typeface="Arial" pitchFamily="34" charset="0"/>
              </a:rPr>
              <a:pPr/>
              <a:t>9</a:t>
            </a:fld>
            <a:endParaRPr 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F6D474-0A32-44B1-870E-19EDAD61F14F}" type="datetimeFigureOut">
              <a:rPr lang="ru-RU" smtClean="0"/>
              <a:pPr/>
              <a:t>29.07.2012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3C56F8-C602-4D5B-AE20-A9441B211B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F6D474-0A32-44B1-870E-19EDAD61F14F}" type="datetimeFigureOut">
              <a:rPr lang="ru-RU" smtClean="0"/>
              <a:pPr/>
              <a:t>29.07.2012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3C56F8-C602-4D5B-AE20-A9441B211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F6D474-0A32-44B1-870E-19EDAD61F14F}" type="datetimeFigureOut">
              <a:rPr lang="ru-RU" smtClean="0"/>
              <a:pPr/>
              <a:t>29.07.2012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3C56F8-C602-4D5B-AE20-A9441B211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F6D474-0A32-44B1-870E-19EDAD61F14F}" type="datetimeFigureOut">
              <a:rPr lang="ru-RU" smtClean="0"/>
              <a:pPr/>
              <a:t>29.07.2012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3C56F8-C602-4D5B-AE20-A9441B211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F6D474-0A32-44B1-870E-19EDAD61F14F}" type="datetimeFigureOut">
              <a:rPr lang="ru-RU" smtClean="0"/>
              <a:pPr/>
              <a:t>29.07.2012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3C56F8-C602-4D5B-AE20-A9441B211B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F6D474-0A32-44B1-870E-19EDAD61F14F}" type="datetimeFigureOut">
              <a:rPr lang="ru-RU" smtClean="0"/>
              <a:pPr/>
              <a:t>29.07.2012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3C56F8-C602-4D5B-AE20-A9441B211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F6D474-0A32-44B1-870E-19EDAD61F14F}" type="datetimeFigureOut">
              <a:rPr lang="ru-RU" smtClean="0"/>
              <a:pPr/>
              <a:t>29.07.2012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3C56F8-C602-4D5B-AE20-A9441B211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F6D474-0A32-44B1-870E-19EDAD61F14F}" type="datetimeFigureOut">
              <a:rPr lang="ru-RU" smtClean="0"/>
              <a:pPr/>
              <a:t>29.07.2012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3C56F8-C602-4D5B-AE20-A9441B211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F6D474-0A32-44B1-870E-19EDAD61F14F}" type="datetimeFigureOut">
              <a:rPr lang="ru-RU" smtClean="0"/>
              <a:pPr/>
              <a:t>29.07.2012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3C56F8-C602-4D5B-AE20-A9441B211B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F6D474-0A32-44B1-870E-19EDAD61F14F}" type="datetimeFigureOut">
              <a:rPr lang="ru-RU" smtClean="0"/>
              <a:pPr/>
              <a:t>29.07.2012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3C56F8-C602-4D5B-AE20-A9441B211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F6D474-0A32-44B1-870E-19EDAD61F14F}" type="datetimeFigureOut">
              <a:rPr lang="ru-RU" smtClean="0"/>
              <a:pPr/>
              <a:t>29.07.2012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3C56F8-C602-4D5B-AE20-A9441B211B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DF6D474-0A32-44B1-870E-19EDAD61F14F}" type="datetimeFigureOut">
              <a:rPr lang="ru-RU" smtClean="0"/>
              <a:pPr/>
              <a:t>29.07.2012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83C56F8-C602-4D5B-AE20-A9441B211B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642918"/>
            <a:ext cx="748138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Роль русского языка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современном мире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989948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20" y="357166"/>
            <a:ext cx="807249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	</a:t>
            </a: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Русский язык по общему числу говорящих занимает место в первой десятке мировых языков, однако точно определить это место довольно трудно.</a:t>
            </a:r>
          </a:p>
          <a:p>
            <a:pPr algn="ctr"/>
            <a:r>
              <a:rPr lang="ru-RU" sz="2800" b="1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Численность людей, которые считают русский родным языком, превышает 200 миллионов человек, 130 миллионов из которых живут на территории России. В 300-350 миллионов оценивается число людей, владеющих русским языком в совершенстве и использующих его в качестве первого или второго языка в повседневном общении.</a:t>
            </a:r>
          </a:p>
          <a:p>
            <a:pPr algn="ctr"/>
            <a:r>
              <a:rPr lang="ru-RU" sz="2800" b="1" dirty="0">
                <a:solidFill>
                  <a:schemeClr val="bg1">
                    <a:lumMod val="95000"/>
                  </a:schemeClr>
                </a:solidFill>
              </a:rPr>
              <a:t>	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80340847_x_2f789e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2910" y="357166"/>
            <a:ext cx="5929354" cy="35394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Всего же русским языком в мире в той или иной степени владеют более полумиллиарда человек, и по этому показателю русский занимает третье место в мире после китайского и английского.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ic_letopy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158" y="0"/>
            <a:ext cx="7643866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	</a:t>
            </a:r>
            <a:r>
              <a:rPr lang="ru-RU" sz="2800" b="1" dirty="0" smtClean="0">
                <a:solidFill>
                  <a:schemeClr val="bg1"/>
                </a:solidFill>
              </a:rPr>
              <a:t>Например, в некоторых новых узбекских фильмах, напоминающих по сюжету индийские мелодрамы, герои переходят на русский язык для выражения чувств или выяснения отношений, которые не вписываются в патриархальные местные обычаи.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	Русский язык приобретает всё большее международное значение. Он стал языком международных съездов и конференций, на нём написаны важнейшие международные договоры и соглашения. Усиливается его влияние на другие языки. 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99819_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71604" y="285728"/>
            <a:ext cx="7429520" cy="310854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	</a:t>
            </a:r>
            <a:r>
              <a:rPr lang="ru-RU" sz="2800" b="1" dirty="0" smtClean="0">
                <a:solidFill>
                  <a:schemeClr val="bg1"/>
                </a:solidFill>
              </a:rPr>
              <a:t>Ещё в 1920 году В. И.Ленин с гордостью говорил: „Наше русское слово „Совет"— одно из самых распространенных, оно даже не переводится на другие языки, а везде произносится по-русски". Во многие языки мира вошли слова большевик, комсомолец, колхоз и др...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ooks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0"/>
            <a:ext cx="86439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Знание русского языка облегчает общение людей различных национальностей, населяющих нашу страну, облегчает их взаимопонимание.</a:t>
            </a:r>
          </a:p>
          <a:p>
            <a:pPr algn="ctr"/>
            <a:r>
              <a:rPr lang="ru-RU" sz="2800" b="1" dirty="0" smtClean="0"/>
              <a:t> В современных условиях русский язык приобретает всё большее международное значение. Его изучают многие люди в разных странах мира.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t74skvXvZ-6HEPIIK41U4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2910" y="1000108"/>
            <a:ext cx="42862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	</a:t>
            </a:r>
            <a:r>
              <a:rPr lang="ru-RU" sz="2800" b="1" dirty="0" smtClean="0">
                <a:solidFill>
                  <a:schemeClr val="bg1"/>
                </a:solidFill>
              </a:rPr>
              <a:t>Русский язык, несомненно, — это язык богатейшей художественной литературы, мировое значение которой исключительно велико. Огромная роль русского языка в современном мире определяется его культурной ценностью, его мощью и величием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6870700" cy="914400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3000B8"/>
                </a:solidFill>
              </a:rPr>
              <a:t>Словарная статья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820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chemeClr val="tx2"/>
                </a:solidFill>
              </a:rPr>
              <a:t>Язык, -а, мн. -и, -ов, м.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1.Подвижный мышечный орган в полости рта, воспринимающий вкусовые ощущения, у человека участвующий в артикуляции. </a:t>
            </a:r>
            <a:r>
              <a:rPr lang="ru-RU" sz="1600" i="1" smtClean="0"/>
              <a:t>Лизать языком</a:t>
            </a:r>
            <a:r>
              <a:rPr lang="ru-RU" sz="160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2. Такой орган животного как кушанье.  </a:t>
            </a:r>
            <a:r>
              <a:rPr lang="ru-RU" sz="1600" i="1" smtClean="0"/>
              <a:t>Заливной язык</a:t>
            </a:r>
            <a:r>
              <a:rPr lang="ru-RU" sz="160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3.В колоколе; металлический стержень, производящий звон ударами о стенки.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4.</a:t>
            </a:r>
            <a:r>
              <a:rPr lang="ru-RU" sz="1600" i="1" smtClean="0"/>
              <a:t>перен, чего или какой</a:t>
            </a:r>
            <a:r>
              <a:rPr lang="ru-RU" sz="1600" smtClean="0"/>
              <a:t>. О чем-нибудь, имеющем удлиненную,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 вытянутую форму. </a:t>
            </a:r>
            <a:r>
              <a:rPr lang="ru-RU" sz="1600" i="1" smtClean="0"/>
              <a:t>Языки пламени</a:t>
            </a:r>
            <a:r>
              <a:rPr lang="ru-RU" sz="160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chemeClr val="tx2"/>
                </a:solidFill>
              </a:rPr>
              <a:t>Язык,-а,мн. –и, -ов,м.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1.Исторически сложившаяся система звуков, словарных и грамматических средств, объективирующая работу мышления и являющаяся орудием мышления и являющаяся орудием общения,  обмена мыслями и взаимопонимания людей в обществе. </a:t>
            </a:r>
            <a:r>
              <a:rPr lang="ru-RU" sz="1600" i="1" smtClean="0"/>
              <a:t>Великий русский язык</a:t>
            </a:r>
            <a:r>
              <a:rPr lang="ru-RU" sz="1600" smtClean="0"/>
              <a:t>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2.ед. Речь, способность говорить. </a:t>
            </a:r>
            <a:r>
              <a:rPr lang="ru-RU" sz="1600" i="1" smtClean="0"/>
              <a:t>Лишиться языка</a:t>
            </a:r>
            <a:r>
              <a:rPr lang="ru-RU" sz="160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3.Система знаков (звуков, сигналов), передающих информацию. </a:t>
            </a:r>
            <a:r>
              <a:rPr lang="ru-RU" sz="1600" i="1" smtClean="0"/>
              <a:t>Язык жестов</a:t>
            </a:r>
            <a:r>
              <a:rPr lang="ru-RU" sz="160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4.перен.Пленный,захваченный для получения  нужной информации.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i="1" smtClean="0"/>
              <a:t>Взять языка</a:t>
            </a:r>
            <a:r>
              <a:rPr lang="ru-RU" sz="160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chemeClr val="tx2"/>
                </a:solidFill>
              </a:rPr>
              <a:t>Язык, -а,мн. –и,-ов,м.(стар.).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1.Народ, нация. </a:t>
            </a:r>
            <a:r>
              <a:rPr lang="ru-RU" sz="1600" i="1" smtClean="0"/>
              <a:t>Нашествие двенадцати языков</a:t>
            </a:r>
            <a:r>
              <a:rPr lang="ru-RU" sz="1600" smtClean="0"/>
              <a:t> (об армии Наполеона). 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138" y="2897188"/>
            <a:ext cx="7661275" cy="39608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		</a:t>
            </a:r>
            <a:r>
              <a:rPr lang="ru-RU" sz="2800" b="1" smtClean="0">
                <a:solidFill>
                  <a:srgbClr val="3000B8"/>
                </a:solidFill>
              </a:rPr>
              <a:t>По отношению каждого человека к своему языку можно совершенно точно судить и не только о его культурном уровне, но и о гражданской ценности. Истинная любовь к своей стране немыслима без любви к своему языку.</a:t>
            </a:r>
          </a:p>
          <a:p>
            <a:pPr algn="r" eaLnBrk="1" hangingPunct="1">
              <a:buFontTx/>
              <a:buNone/>
            </a:pPr>
            <a:r>
              <a:rPr lang="ru-RU" sz="2800" i="1" smtClean="0">
                <a:solidFill>
                  <a:schemeClr val="tx2"/>
                </a:solidFill>
              </a:rPr>
              <a:t>К. Паустовский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1888" y="296863"/>
            <a:ext cx="232886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3850" y="160338"/>
            <a:ext cx="8305800" cy="946150"/>
          </a:xfrm>
          <a:prstGeom prst="rect">
            <a:avLst/>
          </a:prstGeom>
          <a:solidFill>
            <a:srgbClr val="FAF7B6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/>
              <a:t>Национально-языковой состав народов России</a:t>
            </a:r>
            <a:endParaRPr lang="ru-RU" sz="2800">
              <a:latin typeface="Arial" pitchFamily="34" charset="0"/>
            </a:endParaRPr>
          </a:p>
        </p:txBody>
      </p:sp>
      <p:pic>
        <p:nvPicPr>
          <p:cNvPr id="13315" name="Picture 5" descr="Национально-языковой состав народов Рос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066800"/>
            <a:ext cx="65532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Леген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4868863"/>
            <a:ext cx="7227887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81000" y="146050"/>
            <a:ext cx="7558088" cy="1187450"/>
          </a:xfrm>
          <a:prstGeom prst="rect">
            <a:avLst/>
          </a:prstGeom>
          <a:solidFill>
            <a:srgbClr val="FAF7B6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/>
              <a:t>Соотношение численности населения-носителя </a:t>
            </a:r>
          </a:p>
          <a:p>
            <a:pPr algn="ctr"/>
            <a:r>
              <a:rPr lang="ru-RU" sz="2400" b="1"/>
              <a:t>языка в субъектах РФ</a:t>
            </a:r>
          </a:p>
          <a:p>
            <a:pPr algn="ctr" eaLnBrk="0" hangingPunct="0"/>
            <a:endParaRPr lang="ru-RU" sz="2400">
              <a:latin typeface="Arial" pitchFamily="34" charset="0"/>
            </a:endParaRPr>
          </a:p>
        </p:txBody>
      </p:sp>
      <p:pic>
        <p:nvPicPr>
          <p:cNvPr id="14339" name="Picture 5" descr="Соотношение численности населения-носителя языка в субъектах РФ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739140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Условные обозначен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038600"/>
            <a:ext cx="27146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85800" y="0"/>
            <a:ext cx="7362825" cy="822325"/>
          </a:xfrm>
          <a:prstGeom prst="rect">
            <a:avLst/>
          </a:prstGeom>
          <a:solidFill>
            <a:srgbClr val="FAF7B6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/>
              <a:t>Удельный вес русских в государствах </a:t>
            </a:r>
          </a:p>
          <a:p>
            <a:pPr algn="ctr"/>
            <a:r>
              <a:rPr lang="ru-RU" sz="2400" b="1"/>
              <a:t>СНГ и Балтии (1998 г.)</a:t>
            </a:r>
            <a:endParaRPr lang="ru-RU" sz="2400">
              <a:latin typeface="Arial" pitchFamily="34" charset="0"/>
            </a:endParaRPr>
          </a:p>
        </p:txBody>
      </p:sp>
      <p:pic>
        <p:nvPicPr>
          <p:cNvPr id="15363" name="Picture 5" descr="Удельный вес русских в государствах СНГ и Балтии (1998 г.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14400"/>
            <a:ext cx="76962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"/>
            <a:ext cx="7696200" cy="61087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>
                <a:solidFill>
                  <a:srgbClr val="3000B8"/>
                </a:solidFill>
              </a:rPr>
              <a:t>		</a:t>
            </a:r>
          </a:p>
          <a:p>
            <a:pPr eaLnBrk="1" hangingPunct="1">
              <a:buFontTx/>
              <a:buNone/>
            </a:pPr>
            <a:endParaRPr lang="ru-RU" b="1" smtClean="0">
              <a:solidFill>
                <a:srgbClr val="3000B8"/>
              </a:solidFill>
            </a:endParaRPr>
          </a:p>
          <a:p>
            <a:pPr eaLnBrk="1" hangingPunct="1">
              <a:buFontTx/>
              <a:buNone/>
            </a:pPr>
            <a:endParaRPr lang="ru-RU" b="1" smtClean="0">
              <a:solidFill>
                <a:srgbClr val="3000B8"/>
              </a:solidFill>
            </a:endParaRPr>
          </a:p>
          <a:p>
            <a:pPr eaLnBrk="1" hangingPunct="1">
              <a:buFontTx/>
              <a:buNone/>
            </a:pPr>
            <a:endParaRPr lang="ru-RU" b="1" smtClean="0">
              <a:solidFill>
                <a:srgbClr val="3000B8"/>
              </a:solidFill>
            </a:endParaRP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3000B8"/>
                </a:solidFill>
              </a:rPr>
              <a:t>		Слово – дело великое. Великое потому, что словом можно соединить людей, словом можно и разъединить их, словом можно служить любви, словом же можно служить вражде и ненависти.</a:t>
            </a:r>
          </a:p>
          <a:p>
            <a:pPr algn="r" eaLnBrk="1" hangingPunct="1">
              <a:buFontTx/>
              <a:buNone/>
            </a:pPr>
            <a:r>
              <a:rPr lang="ru-RU" i="1" smtClean="0">
                <a:solidFill>
                  <a:schemeClr val="tx2"/>
                </a:solidFill>
              </a:rPr>
              <a:t>Л.Н. Толстой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7425" y="260350"/>
            <a:ext cx="226536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295400" y="503238"/>
            <a:ext cx="7239000" cy="822325"/>
          </a:xfrm>
          <a:prstGeom prst="rect">
            <a:avLst/>
          </a:prstGeom>
          <a:solidFill>
            <a:srgbClr val="FAF7B6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/>
              <a:t>Русский язык в международном общении.</a:t>
            </a:r>
            <a:br>
              <a:rPr lang="ru-RU" sz="2400" b="1"/>
            </a:br>
            <a:r>
              <a:rPr lang="ru-RU" sz="2400" b="1"/>
              <a:t>(Официальные языки ООН)</a:t>
            </a:r>
            <a:endParaRPr lang="ru-RU" sz="2400">
              <a:latin typeface="Arial" pitchFamily="34" charset="0"/>
            </a:endParaRPr>
          </a:p>
        </p:txBody>
      </p:sp>
      <p:pic>
        <p:nvPicPr>
          <p:cNvPr id="19459" name="Picture 5" descr="Удельный вес русских в государствах СНГ и Балтии (1998 г.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371600"/>
            <a:ext cx="695325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Условные обозначен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5121275"/>
            <a:ext cx="6008687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276475"/>
            <a:ext cx="7696200" cy="3857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000" b="1" smtClean="0">
                <a:solidFill>
                  <a:srgbClr val="3000B8"/>
                </a:solidFill>
              </a:rPr>
              <a:t>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000" b="1" smtClean="0">
                <a:solidFill>
                  <a:srgbClr val="3000B8"/>
                </a:solidFill>
              </a:rPr>
              <a:t>Настанет время (и оно не за горами), - русский язык начнут изучать по всем меридианам земного шара.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ru-RU" i="1" smtClean="0">
                <a:solidFill>
                  <a:schemeClr val="tx2"/>
                </a:solidFill>
              </a:rPr>
              <a:t>А.Н. Толстой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368300"/>
            <a:ext cx="2297112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114</TotalTime>
  <Words>296</Words>
  <Application>Microsoft Office PowerPoint</Application>
  <PresentationFormat>Экран (4:3)</PresentationFormat>
  <Paragraphs>59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Слайд 1</vt:lpstr>
      <vt:lpstr>Словарная статья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надежда</cp:lastModifiedBy>
  <cp:revision>21</cp:revision>
  <dcterms:created xsi:type="dcterms:W3CDTF">2011-03-08T07:53:11Z</dcterms:created>
  <dcterms:modified xsi:type="dcterms:W3CDTF">2012-07-29T18:29:23Z</dcterms:modified>
</cp:coreProperties>
</file>