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70CDF6"/>
    <a:srgbClr val="990099"/>
    <a:srgbClr val="EB1B0B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C46614-CDF4-4BAD-97E0-522A00D41296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9B1F70-375C-44CA-8D2B-732E80B5F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AC79D6-7C5A-42B7-B965-FDA786DD27B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BE442-DA04-4F05-9130-CD8D875D9AB4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55BD1-4CEB-4F21-8CE5-39D39AEB5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F681D-637A-41E7-80F1-255C43D67281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A9D5-9532-49B1-8B04-2C4B3B39C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7177-D391-4D3E-94C7-08ACE9F7C5FC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7AD5-D500-4F55-9716-DC3DF2F19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A83E-BC06-45F8-A406-B8F682EB5F2C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477AD-304B-43A7-AA5A-E1EB88B7A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18BDC-7ECE-4739-8028-7487DCC08D85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95C5-54C4-4F87-BF06-4F8F1D5C6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FB0B-FB49-4347-85C7-C64A73D1E0A5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40B53-78BF-4126-96D4-FB5686C98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499E1-5A66-4D12-A40C-91C6DD8D6044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2098-722E-403D-8024-D6D56629E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52627-5D75-4403-BB02-D9019C511924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BCE3-9559-4568-BAEB-F5C12D01A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8E0C7-02CB-41E0-A351-6E3F4290EB26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72C0-A663-49EF-A029-CA941BE29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156A8-26A8-4B6D-8D15-A0A876C7EBC8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29547-D9A8-4F46-B342-4933E24B1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571500"/>
            <a:ext cx="6400800" cy="846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4438" y="1600200"/>
            <a:ext cx="747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36B9E9-29B3-4222-871C-6DDA70803356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4E6ACD-E427-449A-BB65-D618D07D4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800" kern="1200">
          <a:solidFill>
            <a:srgbClr val="77275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7010400" cy="3857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История развития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русского языка, его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лексической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00400" y="296863"/>
            <a:ext cx="518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EB1B0B"/>
                </a:solidFill>
                <a:latin typeface="Times New Roman" pitchFamily="18" charset="0"/>
              </a:rPr>
              <a:t>Значение: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057400" y="1219200"/>
            <a:ext cx="65532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CC"/>
                </a:solidFill>
              </a:rPr>
              <a:t> </a:t>
            </a:r>
            <a:r>
              <a:rPr lang="ru-RU" sz="3600" b="1">
                <a:solidFill>
                  <a:srgbClr val="0000CC"/>
                </a:solidFill>
                <a:latin typeface="Monotype Corsiva" pitchFamily="66" charset="0"/>
              </a:rPr>
              <a:t>обогатил русский язык словами, имеющими отвлечённое значение;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600" b="1">
                <a:solidFill>
                  <a:srgbClr val="0000CC"/>
                </a:solidFill>
                <a:latin typeface="Monotype Corsiva" pitchFamily="66" charset="0"/>
              </a:rPr>
              <a:t> пополнил научную терминологию;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600" b="1">
                <a:solidFill>
                  <a:srgbClr val="0000CC"/>
                </a:solidFill>
                <a:latin typeface="Monotype Corsiva" pitchFamily="66" charset="0"/>
              </a:rPr>
              <a:t> увеличил количество приставок и суффиксов;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600" b="1">
                <a:solidFill>
                  <a:srgbClr val="0000CC"/>
                </a:solidFill>
                <a:latin typeface="Monotype Corsiva" pitchFamily="66" charset="0"/>
              </a:rPr>
              <a:t> обогатил синтаксис русского языка, его стилистические средства.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362200" y="220663"/>
            <a:ext cx="617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EB1B0B"/>
                </a:solidFill>
                <a:latin typeface="Monotype Corsiva" pitchFamily="66" charset="0"/>
              </a:rPr>
              <a:t>Из других языков</a:t>
            </a:r>
          </a:p>
        </p:txBody>
      </p:sp>
      <p:graphicFrame>
        <p:nvGraphicFramePr>
          <p:cNvPr id="24620" name="Group 44"/>
          <p:cNvGraphicFramePr>
            <a:graphicFrameLocks noGrp="1"/>
          </p:cNvGraphicFramePr>
          <p:nvPr/>
        </p:nvGraphicFramePr>
        <p:xfrm>
          <a:off x="0" y="838200"/>
          <a:ext cx="9144000" cy="617220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Monotype Corsiva" pitchFamily="66" charset="0"/>
                        </a:rPr>
                        <a:t>греческий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Monotype Corsiva" pitchFamily="66" charset="0"/>
                        </a:rPr>
                        <a:t>Латинский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Monotype Corsiva" pitchFamily="66" charset="0"/>
                        </a:rPr>
                        <a:t>Тюркский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Monotype Corsiva" pitchFamily="66" charset="0"/>
                        </a:rPr>
                        <a:t>скандинавский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Анафема, ангел, демон, клирос, лампада, икона; математика, философия, баня, фонарь, тетрадь, кипарис, кедр, крокодил, хорей, анапест, комедия, логика, физика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Школа, аудитория, каникулы, директор, республика, революция, экзамен, эрудиция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Аркан, чалма, табун, караул, караван, курган, казна, деньги, базар, утюг, очаг, тулуп, кушак, чалый, гнедой, изюм, арбуз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Сельдь, пуд, якорь; Игорь, Олег, Рюрик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27" name="Group 27"/>
          <p:cNvGraphicFramePr>
            <a:graphicFrameLocks noGrp="1"/>
          </p:cNvGraphicFramePr>
          <p:nvPr/>
        </p:nvGraphicFramePr>
        <p:xfrm>
          <a:off x="914400" y="1397000"/>
          <a:ext cx="7772400" cy="4843463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Голландский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Немецкий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французский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Гавань, лоцман, матрос, шлюпка, дрейф, руль, рейд, флаг, флот, дюйм; енот, зонтик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Гауптвахта, лагерь, ефрейтор, фельдфебель, вексель, фрахт, мольберт, капельмейстер, курорт, галстук, штиблеты, вальдшнеп, верстак, шайба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Браслет, медальон, пальто, сюртук, туалет, бульон, пьеса, афиша, режиссёр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54" name="Group 30"/>
          <p:cNvGraphicFramePr>
            <a:graphicFrameLocks noGrp="1"/>
          </p:cNvGraphicFramePr>
          <p:nvPr/>
        </p:nvGraphicFramePr>
        <p:xfrm>
          <a:off x="762000" y="838200"/>
          <a:ext cx="7620000" cy="5478463"/>
        </p:xfrm>
        <a:graphic>
          <a:graphicData uri="http://schemas.openxmlformats.org/drawingml/2006/table">
            <a:tbl>
              <a:tblPr/>
              <a:tblGrid>
                <a:gridCol w="2257425"/>
                <a:gridCol w="2543175"/>
                <a:gridCol w="28194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Английский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Итальянский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Испанский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Мичман, яхта, шхуна; митинг, клуб, вокзал, троллейбус, комфорт, плед, кекс, пудинг, футбол, баскетбол, хоккей,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Ария, тенор, либретто, соната, карнавал; макароны, вермишель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Гитара, серенада, мантилья, карамель, томат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2" name="Group 24"/>
          <p:cNvGraphicFramePr>
            <a:graphicFrameLocks noGrp="1"/>
          </p:cNvGraphicFramePr>
          <p:nvPr/>
        </p:nvGraphicFramePr>
        <p:xfrm>
          <a:off x="609600" y="1397000"/>
          <a:ext cx="8153400" cy="3459163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Приставки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Суффиксы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Корни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политичный,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анти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биотик,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архи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плут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Очерк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ис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т, ухаж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ёр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, социал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изм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, инжен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ер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, приватиз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иро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Авто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мат,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аква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парк,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био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логия,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гео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графия,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гидро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станция,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нео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логизм,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теле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визор 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33600" y="4572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EB1B0B"/>
                </a:solidFill>
                <a:latin typeface="Monotype Corsiva" pitchFamily="66" charset="0"/>
              </a:rPr>
              <a:t>Синонимы</a:t>
            </a:r>
          </a:p>
        </p:txBody>
      </p:sp>
      <p:graphicFrame>
        <p:nvGraphicFramePr>
          <p:cNvPr id="28697" name="Group 25"/>
          <p:cNvGraphicFramePr>
            <a:graphicFrameLocks noGrp="1"/>
          </p:cNvGraphicFramePr>
          <p:nvPr/>
        </p:nvGraphicFramePr>
        <p:xfrm>
          <a:off x="1524000" y="1397000"/>
          <a:ext cx="6096000" cy="375126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иностранный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русский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Персональный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Интенсивный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Детально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Абсурд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Ликвидация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Личный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Напряжённый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Подробно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Нелепость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Прекращение, упразднение, устранение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CC"/>
                </a:solidFill>
                <a:latin typeface="Times New Roman" pitchFamily="18" charset="0"/>
              </a:rPr>
              <a:t>В словарном составе русского языка можно выделить 2 основных пласта слов в зависимости от их происхождения: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312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EB1B0B"/>
                </a:solidFill>
                <a:latin typeface="Monotype Corsiva" pitchFamily="66" charset="0"/>
              </a:rPr>
              <a:t>1</a:t>
            </a:r>
            <a:r>
              <a:rPr lang="ru-RU" sz="3600" b="1">
                <a:solidFill>
                  <a:srgbClr val="EB1B0B"/>
                </a:solidFill>
                <a:latin typeface="Monotype Corsiva" pitchFamily="66" charset="0"/>
              </a:rPr>
              <a:t>) Лексику исконно русскую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038600" y="3429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EB1B0B"/>
                </a:solidFill>
                <a:latin typeface="Monotype Corsiva" pitchFamily="66" charset="0"/>
              </a:rPr>
              <a:t>2) заимствованную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438400" y="2133600"/>
            <a:ext cx="1371600" cy="10668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886200" y="2133600"/>
            <a:ext cx="1143000" cy="11430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1524000" y="685800"/>
            <a:ext cx="6248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исконно русские слова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403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EB1B0B"/>
                </a:solidFill>
                <a:latin typeface="Times New Roman" pitchFamily="18" charset="0"/>
              </a:rPr>
              <a:t>1) общеславянские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95800" y="22098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EB1B0B"/>
                </a:solidFill>
                <a:latin typeface="Times New Roman" pitchFamily="18" charset="0"/>
              </a:rPr>
              <a:t>2) восточнославянские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743200" y="3962400"/>
            <a:ext cx="434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EB1B0B"/>
                </a:solidFill>
                <a:latin typeface="Times New Roman" pitchFamily="18" charset="0"/>
              </a:rPr>
              <a:t>3) собственно русские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2819400" y="1371600"/>
            <a:ext cx="1219200" cy="8382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038600" y="1371600"/>
            <a:ext cx="1524000" cy="9144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038600" y="1371600"/>
            <a:ext cx="152400" cy="25908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057400" y="22860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EB1B0B"/>
                </a:solidFill>
                <a:latin typeface="Monotype Corsiva" pitchFamily="66" charset="0"/>
              </a:rPr>
              <a:t>1) Общеславянские слова </a:t>
            </a:r>
            <a:r>
              <a:rPr lang="en-US" sz="3200" b="1">
                <a:solidFill>
                  <a:srgbClr val="EB1B0B"/>
                </a:solidFill>
                <a:latin typeface="Monotype Corsiva" pitchFamily="66" charset="0"/>
              </a:rPr>
              <a:t>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(V - VI </a:t>
            </a:r>
            <a:r>
              <a:rPr lang="ru-RU" sz="2800" b="1">
                <a:solidFill>
                  <a:srgbClr val="0000CC"/>
                </a:solidFill>
                <a:latin typeface="Times New Roman" pitchFamily="18" charset="0"/>
              </a:rPr>
              <a:t>вв)</a:t>
            </a:r>
          </a:p>
        </p:txBody>
      </p:sp>
      <p:graphicFrame>
        <p:nvGraphicFramePr>
          <p:cNvPr id="17443" name="Group 35"/>
          <p:cNvGraphicFramePr>
            <a:graphicFrameLocks noGrp="1"/>
          </p:cNvGraphicFramePr>
          <p:nvPr/>
        </p:nvGraphicFramePr>
        <p:xfrm>
          <a:off x="304800" y="1397000"/>
          <a:ext cx="8458200" cy="3017520"/>
        </p:xfrm>
        <a:graphic>
          <a:graphicData uri="http://schemas.openxmlformats.org/drawingml/2006/table">
            <a:tbl>
              <a:tblPr/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Мать, дочь, сын, брат, сестра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Жнец, пастух. Лекарь, ткать, сечь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Дом, шуба, двор, окно, свеча, сени, мыло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Молоко, каша, пирог, мёд, квас, кисель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Соха, плуг, серп, корова, берёза, сосна, липа, дуб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Земля, гора, поле, небо, солнце, зима утро, осень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3810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CC"/>
                </a:solidFill>
                <a:latin typeface="Monotype Corsiva" pitchFamily="66" charset="0"/>
              </a:rPr>
              <a:t>2) Восточнославянские, </a:t>
            </a:r>
            <a:r>
              <a:rPr lang="ru-RU" sz="3200" b="1">
                <a:latin typeface="Monotype Corsiva" pitchFamily="66" charset="0"/>
              </a:rPr>
              <a:t>или</a:t>
            </a:r>
            <a:r>
              <a:rPr lang="ru-RU" sz="3200" b="1">
                <a:solidFill>
                  <a:srgbClr val="0000CC"/>
                </a:solidFill>
                <a:latin typeface="Monotype Corsiva" pitchFamily="66" charset="0"/>
              </a:rPr>
              <a:t> древнерусские    </a:t>
            </a:r>
            <a:r>
              <a:rPr lang="ru-RU" sz="3200" b="1">
                <a:latin typeface="Times New Roman" pitchFamily="18" charset="0"/>
              </a:rPr>
              <a:t>(Х</a:t>
            </a:r>
            <a:r>
              <a:rPr lang="en-US" sz="3200" b="1">
                <a:latin typeface="Times New Roman" pitchFamily="18" charset="0"/>
              </a:rPr>
              <a:t>I – </a:t>
            </a:r>
            <a:r>
              <a:rPr lang="ru-RU" sz="3200" b="1">
                <a:latin typeface="Times New Roman" pitchFamily="18" charset="0"/>
              </a:rPr>
              <a:t>Х</a:t>
            </a:r>
            <a:r>
              <a:rPr lang="en-US" sz="3200" b="1">
                <a:latin typeface="Times New Roman" pitchFamily="18" charset="0"/>
              </a:rPr>
              <a:t>IV</a:t>
            </a:r>
            <a:r>
              <a:rPr lang="ru-RU" sz="3200" b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вв)</a:t>
            </a:r>
            <a:endParaRPr lang="ru-RU" sz="3200" b="1">
              <a:latin typeface="Monotype Corsiva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72000" y="228600"/>
            <a:ext cx="4343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CC"/>
                </a:solidFill>
                <a:latin typeface="Monotype Corsiva" pitchFamily="66" charset="0"/>
              </a:rPr>
              <a:t>3) собственно русские </a:t>
            </a:r>
            <a:r>
              <a:rPr lang="ru-RU" sz="3200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</a:rPr>
              <a:t>(с Х</a:t>
            </a:r>
            <a:r>
              <a:rPr lang="en-US" sz="3200" b="1">
                <a:latin typeface="Times New Roman" pitchFamily="18" charset="0"/>
              </a:rPr>
              <a:t>IV </a:t>
            </a:r>
            <a:r>
              <a:rPr lang="ru-RU" sz="2800" b="1">
                <a:latin typeface="Times New Roman" pitchFamily="18" charset="0"/>
              </a:rPr>
              <a:t>В.)</a:t>
            </a:r>
            <a:endParaRPr lang="ru-RU" sz="3200" b="1">
              <a:latin typeface="Monotype Corsiva" pitchFamily="66" charset="0"/>
            </a:endParaRPr>
          </a:p>
          <a:p>
            <a:pPr>
              <a:spcBef>
                <a:spcPct val="50000"/>
              </a:spcBef>
            </a:pPr>
            <a:endParaRPr lang="ru-RU" sz="3200">
              <a:latin typeface="Monotype Corsiva" pitchFamily="66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" y="1752600"/>
            <a:ext cx="3657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Дядя, племянник, мужик, плотник, белка, зодчий, кладовая, бечёвка, корзина, коромысло, кошка, ложка, мешок, скатерть, самовар, кочерга, лодка, овраг, цветок, крыша, кружево, двенадцать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48200" y="1752600"/>
            <a:ext cx="4191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Бабушка, дедушка, женщина, мужчина, барин, мальчик, ребёнок, телёнок, утка, кукушка, ласточка, одуванчик, огурец, ромашка, вилка, булавка, ватрушка, сумерки, сказка, вьюга, волокита, шумиха, растяпа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620000" cy="457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      </a:t>
            </a:r>
            <a:r>
              <a:rPr lang="ru-RU" sz="2800" b="1" i="1">
                <a:solidFill>
                  <a:srgbClr val="EB1B0B"/>
                </a:solidFill>
                <a:latin typeface="Times New Roman" pitchFamily="18" charset="0"/>
              </a:rPr>
              <a:t>Заимствованные слова</a:t>
            </a:r>
            <a:r>
              <a:rPr lang="ru-RU" sz="2800" b="1">
                <a:latin typeface="Times New Roman" pitchFamily="18" charset="0"/>
              </a:rPr>
              <a:t> (10 %).  </a:t>
            </a:r>
            <a:r>
              <a:rPr lang="ru-RU" sz="2800" b="1">
                <a:solidFill>
                  <a:srgbClr val="EB1B0B"/>
                </a:solidFill>
                <a:latin typeface="Times New Roman" pitchFamily="18" charset="0"/>
              </a:rPr>
              <a:t>Старославянизмы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00CC"/>
                </a:solidFill>
                <a:latin typeface="Times New Roman" pitchFamily="18" charset="0"/>
              </a:rPr>
              <a:t>– особая группа. Старославянский язык – </a:t>
            </a:r>
            <a:r>
              <a:rPr lang="ru-RU" sz="2800" b="1">
                <a:solidFill>
                  <a:srgbClr val="EB1B0B"/>
                </a:solidFill>
                <a:latin typeface="Times New Roman" pitchFamily="18" charset="0"/>
              </a:rPr>
              <a:t>письменный язык</a:t>
            </a:r>
            <a:r>
              <a:rPr lang="ru-RU" sz="2800" b="1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в Болгарии, Македонии, Сербии, Руси</a:t>
            </a:r>
            <a:r>
              <a:rPr lang="ru-RU" sz="2800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sz="2800" b="1" i="1">
                <a:solidFill>
                  <a:srgbClr val="0000CC"/>
                </a:solidFill>
                <a:latin typeface="Times New Roman" pitchFamily="18" charset="0"/>
              </a:rPr>
              <a:t>(после принятия христианства – в конце Х века).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CC"/>
                </a:solidFill>
                <a:latin typeface="Times New Roman" pitchFamily="18" charset="0"/>
              </a:rPr>
              <a:t>      Подвергся звуковому и грамматическому влиянию русского языка, получил название </a:t>
            </a:r>
            <a:r>
              <a:rPr lang="ru-RU" sz="2800" b="1">
                <a:solidFill>
                  <a:srgbClr val="EB1B0B"/>
                </a:solidFill>
                <a:latin typeface="Monotype Corsiva" pitchFamily="66" charset="0"/>
              </a:rPr>
              <a:t>церковнославянского</a:t>
            </a:r>
            <a:r>
              <a:rPr lang="ru-RU" sz="2800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sz="2800" b="1" i="1">
                <a:solidFill>
                  <a:srgbClr val="0000CC"/>
                </a:solidFill>
                <a:latin typeface="Times New Roman" pitchFamily="18" charset="0"/>
              </a:rPr>
              <a:t>(до Х</a:t>
            </a:r>
            <a:r>
              <a:rPr lang="en-US" sz="2800" b="1" i="1">
                <a:solidFill>
                  <a:srgbClr val="0000CC"/>
                </a:solidFill>
                <a:latin typeface="Times New Roman" pitchFamily="18" charset="0"/>
              </a:rPr>
              <a:t>VII</a:t>
            </a:r>
            <a:r>
              <a:rPr lang="ru-RU" sz="2800" b="1" i="1">
                <a:solidFill>
                  <a:srgbClr val="0000CC"/>
                </a:solidFill>
                <a:latin typeface="Times New Roman" pitchFamily="18" charset="0"/>
              </a:rPr>
              <a:t> в. Как одна из разновидностей русского литературного языка</a:t>
            </a:r>
            <a:r>
              <a:rPr lang="en-US" sz="2800" b="1" i="1">
                <a:solidFill>
                  <a:srgbClr val="0000CC"/>
                </a:solidFill>
                <a:latin typeface="Times New Roman" pitchFamily="18" charset="0"/>
              </a:rPr>
              <a:t>) </a:t>
            </a:r>
            <a:endParaRPr lang="ru-RU" sz="2800" b="1" i="1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0" y="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u="sng">
                <a:solidFill>
                  <a:srgbClr val="006600"/>
                </a:solidFill>
                <a:latin typeface="Times New Roman" pitchFamily="18" charset="0"/>
              </a:rPr>
              <a:t>Как отличить старославянизмы от исконно русских слов?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EB1B0B"/>
                </a:solidFill>
                <a:latin typeface="Times New Roman" pitchFamily="18" charset="0"/>
              </a:rPr>
              <a:t>1.</a:t>
            </a:r>
          </a:p>
        </p:txBody>
      </p:sp>
      <p:graphicFrame>
        <p:nvGraphicFramePr>
          <p:cNvPr id="20514" name="Group 34"/>
          <p:cNvGraphicFramePr>
            <a:graphicFrameLocks noGrp="1"/>
          </p:cNvGraphicFramePr>
          <p:nvPr/>
        </p:nvGraphicFramePr>
        <p:xfrm>
          <a:off x="1371600" y="1397000"/>
          <a:ext cx="7239000" cy="3073400"/>
        </p:xfrm>
        <a:graphic>
          <a:graphicData uri="http://schemas.openxmlformats.org/drawingml/2006/table">
            <a:tbl>
              <a:tblPr/>
              <a:tblGrid>
                <a:gridCol w="3619500"/>
                <a:gridCol w="361950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Отвлечённые понятия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Церковно-религиозные 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Великодушие, милосердие, добродетель, благо, внимание и т.д.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Воскресение, жертва, порок, паперть, храм, жезл, священник 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371600" y="4800600"/>
            <a:ext cx="678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EB1B0B"/>
                </a:solidFill>
                <a:latin typeface="Times New Roman" pitchFamily="18" charset="0"/>
              </a:rPr>
              <a:t>Научные понятия</a:t>
            </a:r>
            <a:r>
              <a:rPr lang="ru-RU" sz="2800" b="1">
                <a:solidFill>
                  <a:srgbClr val="0000CC"/>
                </a:solidFill>
                <a:latin typeface="Times New Roman" pitchFamily="18" charset="0"/>
              </a:rPr>
              <a:t> – вселенная, изречение, местоимение, правило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057400" y="220663"/>
            <a:ext cx="579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EB1B0B"/>
                </a:solidFill>
                <a:latin typeface="Times New Roman" pitchFamily="18" charset="0"/>
              </a:rPr>
              <a:t>2. </a:t>
            </a:r>
            <a:r>
              <a:rPr lang="ru-RU" sz="2800" b="1" i="1">
                <a:solidFill>
                  <a:srgbClr val="EB1B0B"/>
                </a:solidFill>
                <a:latin typeface="Times New Roman" pitchFamily="18" charset="0"/>
              </a:rPr>
              <a:t>Фонетическая сторона</a:t>
            </a:r>
          </a:p>
        </p:txBody>
      </p:sp>
      <p:graphicFrame>
        <p:nvGraphicFramePr>
          <p:cNvPr id="21539" name="Group 35"/>
          <p:cNvGraphicFramePr>
            <a:graphicFrameLocks noGrp="1"/>
          </p:cNvGraphicFramePr>
          <p:nvPr/>
        </p:nvGraphicFramePr>
        <p:xfrm>
          <a:off x="381000" y="1066800"/>
          <a:ext cx="8763000" cy="4663123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524000"/>
                <a:gridCol w="1981200"/>
              </a:tblGrid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Неполно-гласие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Начало слова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жд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Начальные а, 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Гр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ад – г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оро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д, г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ла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ва – г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оло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ва, б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ре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г – б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ере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г,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п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ле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н - п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оло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Ра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бота –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ро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бить,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ла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дья -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ло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дка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Хо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жд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ение – хо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ж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у,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оде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жд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а – одё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ж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а, чу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жд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ый - чу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ж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Мо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щ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ь – мо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ь, горя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щ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ий – горя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ий, освя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щ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ение - све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зъ –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гнец –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гнёнок,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дин –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дин,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зеро -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зеро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981200" y="220663"/>
            <a:ext cx="685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EB1B0B"/>
                </a:solidFill>
                <a:latin typeface="Times New Roman" pitchFamily="18" charset="0"/>
              </a:rPr>
              <a:t>Морфемы старославянского происхождения</a:t>
            </a:r>
            <a:r>
              <a:rPr lang="ru-RU" sz="2800" b="1">
                <a:solidFill>
                  <a:srgbClr val="EB1B0B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2572" name="Group 44"/>
          <p:cNvGraphicFramePr>
            <a:graphicFrameLocks noGrp="1"/>
          </p:cNvGraphicFramePr>
          <p:nvPr/>
        </p:nvGraphicFramePr>
        <p:xfrm>
          <a:off x="228600" y="1371600"/>
          <a:ext cx="8915400" cy="3508375"/>
        </p:xfrm>
        <a:graphic>
          <a:graphicData uri="http://schemas.openxmlformats.org/drawingml/2006/table">
            <a:tbl>
              <a:tblPr/>
              <a:tblGrid>
                <a:gridCol w="2247900"/>
                <a:gridCol w="2330450"/>
                <a:gridCol w="2319338"/>
                <a:gridCol w="2017712"/>
              </a:tblGrid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Приставки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Суффиксы существительных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Суффиксы прилагательных, причастий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1-я часть сложных слов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2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Воз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дать,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пре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зирать,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низ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вергать,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пред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почитать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чрез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мерный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Един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ени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е, глав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енств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о, жи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знь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, храни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тель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, корм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ий, горд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Times New Roman" pitchFamily="18" charset="0"/>
                        </a:rPr>
                        <a:t>ын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Добр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ейш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ий, гон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им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ый, вед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ом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ый, гряд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ущ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ий, благослов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Благо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дарить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бого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боязненный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зло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словие,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грехо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падение,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1B0B"/>
                          </a:solidFill>
                          <a:effectLst/>
                          <a:latin typeface="Monotype Corsiva" pitchFamily="66" charset="0"/>
                        </a:rPr>
                        <a:t>велико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onotype Corsiva" pitchFamily="66" charset="0"/>
                        </a:rPr>
                        <a:t>душный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История развития русского языка. 10 кл.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 развития русского языка. 10 кл.</Template>
  <TotalTime>0</TotalTime>
  <Words>787</Words>
  <Application>Microsoft Office PowerPoint</Application>
  <PresentationFormat>Экран (4:3)</PresentationFormat>
  <Paragraphs>98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История развития русского языка. 10 кл.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Шаблон оформления к 8 Марта</dc:description>
  <cp:lastModifiedBy/>
  <cp:revision>1</cp:revision>
  <dcterms:created xsi:type="dcterms:W3CDTF">2011-11-09T06:59:15Z</dcterms:created>
  <dcterms:modified xsi:type="dcterms:W3CDTF">2011-11-09T06:59:40Z</dcterms:modified>
  <cp:category>Шаблон оформления к 8 Марта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TC103516761049</vt:lpwstr>
  </property>
</Properties>
</file>