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42852"/>
            <a:ext cx="609410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Развитие связной речи детей</a:t>
            </a:r>
          </a:p>
          <a:p>
            <a:pPr algn="ctr"/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 дошкольного возраста</a:t>
            </a:r>
            <a:endParaRPr lang="ru-RU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4000504"/>
            <a:ext cx="690387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Связная речь- главный показатель</a:t>
            </a:r>
          </a:p>
          <a:p>
            <a:r>
              <a:rPr lang="ru-RU" sz="2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умственного развития и общего кругозора дошкольников, </a:t>
            </a:r>
          </a:p>
          <a:p>
            <a:r>
              <a:rPr lang="ru-RU" sz="2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средство общения со сверстниками , </a:t>
            </a:r>
          </a:p>
          <a:p>
            <a:r>
              <a:rPr lang="ru-RU" sz="2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а также необходимое условие успешного обучения в школе.</a:t>
            </a:r>
            <a:endParaRPr lang="ru-RU" sz="20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2500306"/>
            <a:ext cx="7429552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Федеральные </a:t>
            </a:r>
            <a:r>
              <a:rPr lang="ru-RU" sz="2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государственные образовательные  стандарты    </a:t>
            </a:r>
            <a:r>
              <a:rPr lang="ru-RU" sz="2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выделяют связную речь, как    один из компонентов устной речи детей, в образовательную область «Коммуникация». </a:t>
            </a:r>
            <a:endParaRPr lang="ru-RU" sz="20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5500702"/>
            <a:ext cx="7000924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Связная речь — это развернутое, связное, самостоятельное высказывание ребенка на определенную тему.</a:t>
            </a:r>
            <a:endParaRPr lang="ru-RU" sz="20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Picture 3" descr="\\130.130.130.100\shara\Все картинки\Новейшие\vospitatel-zerkalo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214290"/>
            <a:ext cx="2143140" cy="2185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5"/>
          <p:cNvSpPr>
            <a:spLocks noChangeArrowheads="1" noChangeShapeType="1" noTextEdit="1"/>
          </p:cNvSpPr>
          <p:nvPr/>
        </p:nvSpPr>
        <p:spPr bwMode="auto">
          <a:xfrm>
            <a:off x="733408" y="214313"/>
            <a:ext cx="7639050" cy="135731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У неё внутри пружина.</a:t>
            </a:r>
          </a:p>
        </p:txBody>
      </p:sp>
      <p:pic>
        <p:nvPicPr>
          <p:cNvPr id="3" name="Picture 4" descr="пр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8CAC9"/>
              </a:clrFrom>
              <a:clrTo>
                <a:srgbClr val="C8CAC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1643050"/>
            <a:ext cx="4787900" cy="478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9" descr="машинк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C3"/>
              </a:clrFrom>
              <a:clrTo>
                <a:srgbClr val="FFFFC3">
                  <a:alpha val="0"/>
                </a:srgbClr>
              </a:clrTo>
            </a:clrChange>
          </a:blip>
          <a:srcRect l="58812" t="24432" r="2151" b="27415"/>
          <a:stretch>
            <a:fillRect/>
          </a:stretch>
        </p:blipFill>
        <p:spPr bwMode="auto">
          <a:xfrm>
            <a:off x="1214414" y="2428868"/>
            <a:ext cx="2935287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машинк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C0"/>
              </a:clrFrom>
              <a:clrTo>
                <a:srgbClr val="FEFEC0">
                  <a:alpha val="0"/>
                </a:srgbClr>
              </a:clrTo>
            </a:clrChange>
          </a:blip>
          <a:srcRect t="19347" r="39716" b="19345"/>
          <a:stretch>
            <a:fillRect/>
          </a:stretch>
        </p:blipFill>
        <p:spPr bwMode="auto">
          <a:xfrm>
            <a:off x="4643438" y="2420938"/>
            <a:ext cx="35290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857252" y="357188"/>
            <a:ext cx="7858125" cy="135731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Кузов есть и есть кабина.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колесо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60725"/>
            <a:ext cx="471646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колесо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3286124"/>
            <a:ext cx="471646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642938" y="500063"/>
            <a:ext cx="8143875" cy="121443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И шуршат по полу шины.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girl_and_zaec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000108"/>
            <a:ext cx="4560888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машинка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C1"/>
              </a:clrFrom>
              <a:clrTo>
                <a:srgbClr val="FFFFC1">
                  <a:alpha val="0"/>
                </a:srgbClr>
              </a:clrTo>
            </a:clrChange>
          </a:blip>
          <a:srcRect t="18398" r="2554" b="18398"/>
          <a:stretch>
            <a:fillRect/>
          </a:stretch>
        </p:blipFill>
        <p:spPr bwMode="auto">
          <a:xfrm>
            <a:off x="3214678" y="4071942"/>
            <a:ext cx="3671887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р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8CAC9"/>
              </a:clrFrom>
              <a:clrTo>
                <a:srgbClr val="C8CAC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1643050"/>
            <a:ext cx="4787900" cy="478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9" descr="машинк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C3"/>
              </a:clrFrom>
              <a:clrTo>
                <a:srgbClr val="FFFFC3">
                  <a:alpha val="0"/>
                </a:srgbClr>
              </a:clrTo>
            </a:clrChange>
          </a:blip>
          <a:srcRect l="58812" t="24432" r="2151" b="27415"/>
          <a:stretch>
            <a:fillRect/>
          </a:stretch>
        </p:blipFill>
        <p:spPr bwMode="auto">
          <a:xfrm>
            <a:off x="1000100" y="2428868"/>
            <a:ext cx="2935287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машинк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C0"/>
              </a:clrFrom>
              <a:clrTo>
                <a:srgbClr val="FEFEC0">
                  <a:alpha val="0"/>
                </a:srgbClr>
              </a:clrTo>
            </a:clrChange>
          </a:blip>
          <a:srcRect t="19347" r="39716" b="19345"/>
          <a:stretch>
            <a:fillRect/>
          </a:stretch>
        </p:blipFill>
        <p:spPr bwMode="auto">
          <a:xfrm>
            <a:off x="4572000" y="2420938"/>
            <a:ext cx="35290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колесо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143116"/>
            <a:ext cx="471646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колесо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537" y="2214554"/>
            <a:ext cx="471646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2428868"/>
            <a:ext cx="68870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>
                  <a:solidFill>
                    <a:srgbClr val="CC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Спасибо за внимание!</a:t>
            </a:r>
            <a:endParaRPr lang="ru-RU" sz="5400" b="1" cap="none" spc="0" dirty="0">
              <a:ln w="11430">
                <a:solidFill>
                  <a:srgbClr val="CC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\\130.130.130.100\shara\Все картинки\дети\Дети\post-232306-1287576782_thumb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7950" y="4357694"/>
            <a:ext cx="2214578" cy="21647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1428736"/>
            <a:ext cx="8429684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Объяснялки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» — объясни, что это такое?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(Водопад — вода падает с горы).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_RussDecor" pitchFamily="82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«Скажи наоборот» (вверху — внизу, мягкий — твердый).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_RussDecor" pitchFamily="82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«Подберем красивые слова о кошечке: какая она?» (пушистая, веселая, быстрая, умная).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_RussDecor" pitchFamily="82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«Что летает, ползает, идет, едет?» Обращаем внимание на разнообразие слов, подбираем синонимы: бежать — мчаться, пахучая — ароматная.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_RussDecor" pitchFamily="82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Игра — соревнование: «Кто больше запомнит и придумает родственных слов?» (хлеб — хлебушек — хлебный — хлебопек).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_RussDecor" pitchFamily="82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«Кто где живет?», «Чьи детки?», «Узнай предмет по описанию» (Рыжая, быстрая, маленькая, ловкая).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_RussDecor" pitchFamily="82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 Подбери 4-5 картинок на определенную тему». (Мебель, посуда).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_RussDecor" pitchFamily="82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285728"/>
            <a:ext cx="703045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Наиболее интересные игры для детей</a:t>
            </a:r>
            <a:endParaRPr lang="ru-RU" sz="32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</p:txBody>
      </p:sp>
      <p:pic>
        <p:nvPicPr>
          <p:cNvPr id="5" name="Picture 4" descr="\\130.130.130.100\shara\Все картинки\Всякая всячина\Картинки аниме\Книги, канц. товары\df6eb5a16f2dca616eea7c5fc527e19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1571636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1714488"/>
            <a:ext cx="835824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/>
            </a:pPr>
            <a:r>
              <a:rPr kumimoji="0" lang="ru-RU" sz="2400" b="1" i="0" u="none" strike="noStrike" normalizeH="0" baseline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«Скажи правильно», «Повтори за мной».</a:t>
            </a:r>
            <a:endParaRPr kumimoji="0" lang="ru-RU" sz="2400" b="1" i="0" u="none" strike="noStrike" normalizeH="0" baseline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/>
            </a:pPr>
            <a:r>
              <a:rPr kumimoji="0" lang="ru-RU" sz="2400" b="1" i="0" u="none" strike="noStrike" normalizeH="0" baseline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«Какое слово убежало?» (Алеша ел...).</a:t>
            </a:r>
            <a:endParaRPr kumimoji="0" lang="ru-RU" sz="2400" b="1" i="0" u="none" strike="noStrike" normalizeH="0" baseline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/>
            </a:pPr>
            <a:r>
              <a:rPr kumimoji="0" lang="ru-RU" sz="2400" b="1" i="0" u="none" strike="noStrike" normalizeH="0" baseline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«Закончи мое предложение» (Сейчас мы с тобой пойдем...)</a:t>
            </a:r>
            <a:endParaRPr kumimoji="0" lang="ru-RU" sz="2400" b="1" i="0" u="none" strike="noStrike" normalizeH="0" baseline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/>
            </a:pPr>
            <a:r>
              <a:rPr kumimoji="0" lang="ru-RU" sz="2400" b="1" i="0" u="none" strike="noStrike" normalizeH="0" baseline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«Исправь Незнайку» (Машина едет по реке).</a:t>
            </a:r>
            <a:endParaRPr kumimoji="0" lang="ru-RU" sz="2400" b="1" i="0" u="none" strike="noStrike" normalizeH="0" baseline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/>
            </a:pPr>
            <a:r>
              <a:rPr kumimoji="0" lang="ru-RU" sz="2400" b="1" i="0" u="none" strike="noStrike" normalizeH="0" baseline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«Из чего сделаны предметы?»  </a:t>
            </a:r>
            <a:endParaRPr kumimoji="0" lang="ru-RU" sz="2400" b="1" i="0" u="none" strike="noStrike" normalizeH="0" baseline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/>
            </a:pPr>
            <a:r>
              <a:rPr kumimoji="0" lang="ru-RU" sz="2400" b="1" i="0" u="none" strike="noStrike" normalizeH="0" baseline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«Почемучка» (Почему нужно чистить зубы каждый день? Почему самосвал назвали самосвалом? Потому что сам сваливает грузы).</a:t>
            </a:r>
            <a:endParaRPr kumimoji="0" lang="ru-RU" sz="2400" b="1" i="0" u="none" strike="noStrike" normalizeH="0" baseline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/>
            </a:pPr>
            <a:r>
              <a:rPr kumimoji="0" lang="ru-RU" sz="2400" b="1" i="0" u="none" strike="noStrike" normalizeH="0" baseline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 «Один — много» (дерево — деревья; стол — столы).</a:t>
            </a:r>
            <a:endParaRPr kumimoji="0" lang="ru-RU" sz="2400" b="1" i="0" u="none" strike="noStrike" normalizeH="0" baseline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/>
            </a:pPr>
            <a:r>
              <a:rPr kumimoji="0" lang="ru-RU" sz="2400" b="1" i="0" u="none" strike="noStrike" normalizeH="0" baseline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  <a:ea typeface="Times New Roman" pitchFamily="18" charset="0"/>
                <a:cs typeface="Times New Roman" pitchFamily="18" charset="0"/>
              </a:rPr>
              <a:t>«1-2-5» (одно ухо, два уха, пять ушей)</a:t>
            </a:r>
            <a:endParaRPr kumimoji="0" lang="ru-RU" sz="2400" b="1" i="0" u="none" strike="noStrike" normalizeH="0" baseline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42852"/>
            <a:ext cx="62760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Примеры игр для формирования </a:t>
            </a:r>
          </a:p>
          <a:p>
            <a:pPr algn="ctr"/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грамматического строя речи</a:t>
            </a:r>
            <a:endParaRPr lang="ru-RU" sz="32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</p:txBody>
      </p:sp>
      <p:pic>
        <p:nvPicPr>
          <p:cNvPr id="4" name="Picture 4" descr="\\130.130.130.100\shara\Все картинки\Телескоп\pe03875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42852"/>
            <a:ext cx="1914524" cy="1617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Секретарь\Рабочий стол\85.jpg"/>
          <p:cNvPicPr/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42910" y="1214422"/>
            <a:ext cx="3486150" cy="4933950"/>
          </a:xfrm>
          <a:prstGeom prst="rect">
            <a:avLst/>
          </a:prstGeom>
          <a:noFill/>
          <a:ln w="76200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14546" y="214290"/>
            <a:ext cx="655897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Пример работы с </a:t>
            </a:r>
            <a:r>
              <a:rPr lang="ru-RU" sz="32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мнемотаблицами</a:t>
            </a:r>
            <a:endParaRPr lang="ru-RU" sz="32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</p:txBody>
      </p:sp>
      <p:pic>
        <p:nvPicPr>
          <p:cNvPr id="4" name="Рисунок 3" descr="C:\Documents and Settings\Секретарь\Рабочий стол\87.jpg"/>
          <p:cNvPicPr/>
          <p:nvPr/>
        </p:nvPicPr>
        <p:blipFill>
          <a:blip r:embed="rId3"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14876" y="1214422"/>
            <a:ext cx="3533775" cy="4929222"/>
          </a:xfrm>
          <a:prstGeom prst="rect">
            <a:avLst/>
          </a:prstGeom>
          <a:noFill/>
          <a:ln w="76200">
            <a:solidFill>
              <a:srgbClr val="00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42852"/>
            <a:ext cx="55560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ussDecor" pitchFamily="82" charset="-52"/>
              </a:rPr>
              <a:t>Пример работы со схемой </a:t>
            </a:r>
            <a:endParaRPr lang="ru-RU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ussDecor" pitchFamily="82" charset="-52"/>
            </a:endParaRPr>
          </a:p>
        </p:txBody>
      </p:sp>
      <p:pic>
        <p:nvPicPr>
          <p:cNvPr id="3" name="Рисунок 2" descr="C:\Documents and Settings\Секретарь\Рабочий стол\1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7786742" cy="3657600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4786322"/>
            <a:ext cx="34290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ПРОФЕССИЯХ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Название профессии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Место работы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делает человек данной профессии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ему нужно для работы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Documents and Settings\Секретарь\Рабочий стол\10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544936" cy="3848986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4857760"/>
            <a:ext cx="8001024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Внешний вид животного, части его тела.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живёт (берлога, нора, дупло, коровник и пр.)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 питается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зовут детёныша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Какую пользу приносит человеку (этот пункт не используется при описании диких животных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214290"/>
            <a:ext cx="581351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Схема  описания машинки</a:t>
            </a:r>
          </a:p>
        </p:txBody>
      </p:sp>
      <p:graphicFrame>
        <p:nvGraphicFramePr>
          <p:cNvPr id="3" name="Group 19"/>
          <p:cNvGraphicFramePr>
            <a:graphicFrameLocks noGrp="1"/>
          </p:cNvGraphicFramePr>
          <p:nvPr/>
        </p:nvGraphicFramePr>
        <p:xfrm>
          <a:off x="500034" y="1142984"/>
          <a:ext cx="8072494" cy="5357850"/>
        </p:xfrm>
        <a:graphic>
          <a:graphicData uri="http://schemas.openxmlformats.org/drawingml/2006/table">
            <a:tbl>
              <a:tblPr/>
              <a:tblGrid>
                <a:gridCol w="2691380"/>
                <a:gridCol w="2689733"/>
                <a:gridCol w="2691381"/>
              </a:tblGrid>
              <a:tr h="267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 w="57150">
                          <a:solidFill>
                            <a:srgbClr val="0000FF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 w="57150">
                          <a:solidFill>
                            <a:srgbClr val="0000FF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 w="57150">
                          <a:solidFill>
                            <a:srgbClr val="0000FF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 w="57150">
                          <a:solidFill>
                            <a:srgbClr val="0000FF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 w="57150">
                          <a:solidFill>
                            <a:srgbClr val="0000FF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 w="57150">
                          <a:solidFill>
                            <a:srgbClr val="0000FF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Picture 20" descr="кр 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1214422"/>
            <a:ext cx="2570162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7572396" y="3000372"/>
            <a:ext cx="720725" cy="7699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6215074" y="3000372"/>
            <a:ext cx="1152525" cy="7699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6072198" y="1643050"/>
            <a:ext cx="1057275" cy="9144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 rot="10800000">
            <a:off x="7215206" y="1643050"/>
            <a:ext cx="1214437" cy="914400"/>
          </a:xfrm>
          <a:custGeom>
            <a:avLst/>
            <a:gdLst>
              <a:gd name="T0" fmla="*/ 59745465 w 21600"/>
              <a:gd name="T1" fmla="*/ 19354798 h 21600"/>
              <a:gd name="T2" fmla="*/ 34140272 w 21600"/>
              <a:gd name="T3" fmla="*/ 38709597 h 21600"/>
              <a:gd name="T4" fmla="*/ 8535082 w 21600"/>
              <a:gd name="T5" fmla="*/ 19354798 h 21600"/>
              <a:gd name="T6" fmla="*/ 3414027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25" descr="мяч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D9D9DB"/>
              </a:clrFrom>
              <a:clrTo>
                <a:srgbClr val="D9D9D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5786454"/>
            <a:ext cx="65087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6" descr="мяч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C6C1C8"/>
              </a:clrFrom>
              <a:clrTo>
                <a:srgbClr val="C6C1C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4000504"/>
            <a:ext cx="1479550" cy="154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7" descr="ткань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120"/>
          <a:stretch>
            <a:fillRect/>
          </a:stretch>
        </p:blipFill>
        <p:spPr bwMode="auto">
          <a:xfrm>
            <a:off x="3357554" y="4071942"/>
            <a:ext cx="25923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9" descr="машинка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C1"/>
              </a:clrFrom>
              <a:clrTo>
                <a:srgbClr val="FFFFC1">
                  <a:alpha val="0"/>
                </a:srgbClr>
              </a:clrTo>
            </a:clrChange>
          </a:blip>
          <a:srcRect t="19975" r="2756" b="19975"/>
          <a:stretch>
            <a:fillRect/>
          </a:stretch>
        </p:blipFill>
        <p:spPr bwMode="auto">
          <a:xfrm>
            <a:off x="571472" y="1785926"/>
            <a:ext cx="2520949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0" descr="рука1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DFDFB"/>
              </a:clrFrom>
              <a:clrTo>
                <a:srgbClr val="FDFDFB">
                  <a:alpha val="0"/>
                </a:srgbClr>
              </a:clrTo>
            </a:clrChange>
          </a:blip>
          <a:srcRect l="17975" t="13194" r="25128" b="9668"/>
          <a:stretch>
            <a:fillRect/>
          </a:stretch>
        </p:blipFill>
        <p:spPr bwMode="auto">
          <a:xfrm>
            <a:off x="6072198" y="4143380"/>
            <a:ext cx="244792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857224" y="2071678"/>
            <a:ext cx="776925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a_RussDecor" pitchFamily="82" charset="-52"/>
                <a:ea typeface="+mj-ea"/>
                <a:cs typeface="+mj-cs"/>
              </a:rPr>
              <a:t>Заучивание стихотворения при помощи приёмов мнемотехники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_RussDecor" pitchFamily="82" charset="-52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irl_and_zaec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000108"/>
            <a:ext cx="4560888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6" descr="машинка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C1"/>
              </a:clrFrom>
              <a:clrTo>
                <a:srgbClr val="FFFFC1">
                  <a:alpha val="0"/>
                </a:srgbClr>
              </a:clrTo>
            </a:clrChange>
          </a:blip>
          <a:srcRect t="18398" r="2554" b="18398"/>
          <a:stretch>
            <a:fillRect/>
          </a:stretch>
        </p:blipFill>
        <p:spPr bwMode="auto">
          <a:xfrm>
            <a:off x="3214678" y="4071942"/>
            <a:ext cx="3671887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7"/>
          <p:cNvSpPr>
            <a:spLocks noChangeArrowheads="1" noChangeShapeType="1" noTextEdit="1"/>
          </p:cNvSpPr>
          <p:nvPr/>
        </p:nvSpPr>
        <p:spPr bwMode="auto">
          <a:xfrm>
            <a:off x="428625" y="142875"/>
            <a:ext cx="8320088" cy="11430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Мне купили новую машину.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414</Words>
  <PresentationFormat>Экран (4:3)</PresentationFormat>
  <Paragraphs>48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Admin1</cp:lastModifiedBy>
  <cp:revision>18</cp:revision>
  <dcterms:modified xsi:type="dcterms:W3CDTF">2015-03-11T12:42:14Z</dcterms:modified>
</cp:coreProperties>
</file>